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56" r:id="rId2"/>
    <p:sldId id="259" r:id="rId3"/>
    <p:sldId id="327" r:id="rId4"/>
    <p:sldId id="317" r:id="rId5"/>
    <p:sldId id="318"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0" r:id="rId19"/>
    <p:sldId id="341" r:id="rId20"/>
    <p:sldId id="320" r:id="rId21"/>
    <p:sldId id="321" r:id="rId22"/>
    <p:sldId id="346" r:id="rId23"/>
    <p:sldId id="347" r:id="rId24"/>
    <p:sldId id="348" r:id="rId25"/>
    <p:sldId id="349" r:id="rId26"/>
    <p:sldId id="350" r:id="rId27"/>
    <p:sldId id="351" r:id="rId28"/>
    <p:sldId id="343" r:id="rId29"/>
    <p:sldId id="344" r:id="rId30"/>
    <p:sldId id="345" r:id="rId31"/>
    <p:sldId id="352" r:id="rId32"/>
    <p:sldId id="353" r:id="rId33"/>
    <p:sldId id="282" r:id="rId3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27" autoAdjust="0"/>
    <p:restoredTop sz="94660"/>
  </p:normalViewPr>
  <p:slideViewPr>
    <p:cSldViewPr>
      <p:cViewPr>
        <p:scale>
          <a:sx n="66" d="100"/>
          <a:sy n="66" d="100"/>
        </p:scale>
        <p:origin x="-522" y="-60"/>
      </p:cViewPr>
      <p:guideLst>
        <p:guide orient="horz" pos="2160"/>
        <p:guide pos="2880"/>
      </p:guideLst>
    </p:cSldViewPr>
  </p:slideViewPr>
  <p:notesTextViewPr>
    <p:cViewPr>
      <p:scale>
        <a:sx n="100" d="100"/>
        <a:sy n="100" d="100"/>
      </p:scale>
      <p:origin x="0" y="0"/>
    </p:cViewPr>
  </p:notesTextViewPr>
  <p:notesViewPr>
    <p:cSldViewPr>
      <p:cViewPr varScale="1">
        <p:scale>
          <a:sx n="79" d="100"/>
          <a:sy n="79" d="100"/>
        </p:scale>
        <p:origin x="-3042"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fr-FR" smtClean="0"/>
              <a:t>ACTION DE SENSIBILISATION DES AGENTS DE L'ETAT</a:t>
            </a: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271D3A-F858-4336-92B5-11FA7F488B57}" type="datetimeFigureOut">
              <a:rPr lang="fr-FR" smtClean="0"/>
              <a:pPr/>
              <a:t>15/12/2017</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fr-FR" smtClean="0"/>
              <a:t>INSPECTION GENERALE DES SERVICES ET EMPLOIS PUBLICS</a:t>
            </a: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5F9D20-873C-40BF-B86D-AA55A82E7602}" type="slidenum">
              <a:rPr lang="fr-FR" smtClean="0"/>
              <a:pPr/>
              <a:t>‹N°›</a:t>
            </a:fld>
            <a:endParaRPr lang="fr-FR"/>
          </a:p>
        </p:txBody>
      </p:sp>
    </p:spTree>
    <p:extLst>
      <p:ext uri="{BB962C8B-B14F-4D97-AF65-F5344CB8AC3E}">
        <p14:creationId xmlns="" xmlns:p14="http://schemas.microsoft.com/office/powerpoint/2010/main" val="328935752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fr-FR" smtClean="0"/>
              <a:t>ACTION DE SENSIBILISATION DES AGENTS DE L'ETAT</a:t>
            </a: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DD9BF-21E7-4BE3-91E3-3C7A57BAC90B}" type="datetimeFigureOut">
              <a:rPr lang="fr-FR" smtClean="0"/>
              <a:pPr/>
              <a:t>15/12/2017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fr-FR" smtClean="0"/>
              <a:t>INSPECTION GENERALE DES SERVICES ET EMPLOIS PUBLICS</a:t>
            </a: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FA4183-6CA2-4549-BA12-3D0A34CF8F67}" type="slidenum">
              <a:rPr lang="fr-FR" smtClean="0"/>
              <a:pPr/>
              <a:t>‹N°›</a:t>
            </a:fld>
            <a:endParaRPr lang="fr-FR"/>
          </a:p>
        </p:txBody>
      </p:sp>
    </p:spTree>
    <p:extLst>
      <p:ext uri="{BB962C8B-B14F-4D97-AF65-F5344CB8AC3E}">
        <p14:creationId xmlns="" xmlns:p14="http://schemas.microsoft.com/office/powerpoint/2010/main" val="4992095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e l'en-tête 3"/>
          <p:cNvSpPr>
            <a:spLocks noGrp="1"/>
          </p:cNvSpPr>
          <p:nvPr>
            <p:ph type="hdr" sz="quarter" idx="10"/>
          </p:nvPr>
        </p:nvSpPr>
        <p:spPr/>
        <p:txBody>
          <a:bodyPr/>
          <a:lstStyle/>
          <a:p>
            <a:r>
              <a:rPr lang="fr-FR" smtClean="0"/>
              <a:t>ACTION DE SENSIBILISATION DES AGENTS DE L'ETAT</a:t>
            </a:r>
            <a:endParaRPr lang="fr-FR"/>
          </a:p>
        </p:txBody>
      </p:sp>
      <p:sp>
        <p:nvSpPr>
          <p:cNvPr id="5" name="Espace réservé de la date 4"/>
          <p:cNvSpPr>
            <a:spLocks noGrp="1"/>
          </p:cNvSpPr>
          <p:nvPr>
            <p:ph type="dt" idx="11"/>
          </p:nvPr>
        </p:nvSpPr>
        <p:spPr/>
        <p:txBody>
          <a:bodyPr/>
          <a:lstStyle/>
          <a:p>
            <a:fld id="{529DD9BF-21E7-4BE3-91E3-3C7A57BAC90B}" type="datetimeFigureOut">
              <a:rPr lang="fr-FR" smtClean="0"/>
              <a:pPr/>
              <a:t>15/12/2017</a:t>
            </a:fld>
            <a:endParaRPr lang="fr-FR"/>
          </a:p>
        </p:txBody>
      </p:sp>
      <p:sp>
        <p:nvSpPr>
          <p:cNvPr id="6" name="Espace réservé du pied de page 5"/>
          <p:cNvSpPr>
            <a:spLocks noGrp="1"/>
          </p:cNvSpPr>
          <p:nvPr>
            <p:ph type="ftr" sz="quarter" idx="12"/>
          </p:nvPr>
        </p:nvSpPr>
        <p:spPr/>
        <p:txBody>
          <a:bodyPr/>
          <a:lstStyle/>
          <a:p>
            <a:r>
              <a:rPr lang="fr-FR" smtClean="0"/>
              <a:t>INSPECTION GENERALE DES SERVICES ET EMPLOIS PUBLICS</a:t>
            </a:r>
            <a:endParaRPr lang="fr-FR"/>
          </a:p>
        </p:txBody>
      </p:sp>
      <p:sp>
        <p:nvSpPr>
          <p:cNvPr id="7" name="Espace réservé du numéro de diapositive 6"/>
          <p:cNvSpPr>
            <a:spLocks noGrp="1"/>
          </p:cNvSpPr>
          <p:nvPr>
            <p:ph type="sldNum" sz="quarter" idx="13"/>
          </p:nvPr>
        </p:nvSpPr>
        <p:spPr/>
        <p:txBody>
          <a:bodyPr/>
          <a:lstStyle/>
          <a:p>
            <a:fld id="{55FA4183-6CA2-4549-BA12-3D0A34CF8F67}"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55E9370C-C84F-4B33-A951-2543B499E166}" type="datetime1">
              <a:rPr lang="fr-FR" smtClean="0"/>
              <a:pPr/>
              <a:t>15/12/2017</a:t>
            </a:fld>
            <a:endParaRPr lang="fr-FR"/>
          </a:p>
        </p:txBody>
      </p:sp>
      <p:sp>
        <p:nvSpPr>
          <p:cNvPr id="19" name="Espace réservé du pied de page 18"/>
          <p:cNvSpPr>
            <a:spLocks noGrp="1"/>
          </p:cNvSpPr>
          <p:nvPr>
            <p:ph type="ftr" sz="quarter" idx="11"/>
          </p:nvPr>
        </p:nvSpPr>
        <p:spPr/>
        <p:txBody>
          <a:bodyPr/>
          <a:lstStyle/>
          <a:p>
            <a:r>
              <a:rPr lang="fr-FR" smtClean="0"/>
              <a:t>Présenté par l'IGSEP</a:t>
            </a:r>
            <a:endParaRPr lang="fr-FR"/>
          </a:p>
        </p:txBody>
      </p:sp>
      <p:sp>
        <p:nvSpPr>
          <p:cNvPr id="27" name="Espace réservé du numéro de diapositive 26"/>
          <p:cNvSpPr>
            <a:spLocks noGrp="1"/>
          </p:cNvSpPr>
          <p:nvPr>
            <p:ph type="sldNum" sz="quarter" idx="12"/>
          </p:nvPr>
        </p:nvSpPr>
        <p:spPr/>
        <p:txBody>
          <a:bodyPr/>
          <a:lstStyle/>
          <a:p>
            <a:fld id="{422CA76C-C4D3-4469-A0E8-D60387DC077A}"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186E035-617A-40DC-B914-EC8070EBABDD}"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smtClean="0"/>
              <a:t>Présenté par l'IGSEP</a:t>
            </a:r>
            <a:endParaRPr lang="fr-FR"/>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08FEB42-5D6B-426A-BB26-6EF4B10B1A5B}"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smtClean="0"/>
              <a:t>Présenté par l'IGSEP</a:t>
            </a:r>
            <a:endParaRPr lang="fr-FR"/>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smtClean="0"/>
              <a:t>Présenté par l'IGSEP</a:t>
            </a:r>
            <a:endParaRPr lang="fr-FR"/>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7B16E489-6E3B-4479-837E-FF0AA9C3DA29}"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smtClean="0"/>
              <a:t>Présenté par l'IGSEP</a:t>
            </a:r>
            <a:endParaRPr lang="fr-FR"/>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C31DB66-06CE-4CD4-AEA8-93011998169E}" type="datetime1">
              <a:rPr lang="fr-FR" smtClean="0"/>
              <a:pPr/>
              <a:t>15/12/2017</a:t>
            </a:fld>
            <a:endParaRPr lang="fr-FR"/>
          </a:p>
        </p:txBody>
      </p:sp>
      <p:sp>
        <p:nvSpPr>
          <p:cNvPr id="6" name="Espace réservé du pied de page 5"/>
          <p:cNvSpPr>
            <a:spLocks noGrp="1"/>
          </p:cNvSpPr>
          <p:nvPr>
            <p:ph type="ftr" sz="quarter" idx="11"/>
          </p:nvPr>
        </p:nvSpPr>
        <p:spPr/>
        <p:txBody>
          <a:bodyPr/>
          <a:lstStyle/>
          <a:p>
            <a:r>
              <a:rPr lang="fr-FR" smtClean="0"/>
              <a:t>Présenté par l'IGSEP</a:t>
            </a:r>
            <a:endParaRPr lang="fr-FR"/>
          </a:p>
        </p:txBody>
      </p:sp>
      <p:sp>
        <p:nvSpPr>
          <p:cNvPr id="7" name="Espace réservé du numéro de diapositive 6"/>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87686906-6076-4171-97E9-08B69A575030}" type="datetime1">
              <a:rPr lang="fr-FR" smtClean="0"/>
              <a:pPr/>
              <a:t>15/12/2017</a:t>
            </a:fld>
            <a:endParaRPr lang="fr-FR"/>
          </a:p>
        </p:txBody>
      </p:sp>
      <p:sp>
        <p:nvSpPr>
          <p:cNvPr id="8" name="Espace réservé du pied de page 7"/>
          <p:cNvSpPr>
            <a:spLocks noGrp="1"/>
          </p:cNvSpPr>
          <p:nvPr>
            <p:ph type="ftr" sz="quarter" idx="11"/>
          </p:nvPr>
        </p:nvSpPr>
        <p:spPr/>
        <p:txBody>
          <a:bodyPr/>
          <a:lstStyle/>
          <a:p>
            <a:r>
              <a:rPr lang="fr-FR" smtClean="0"/>
              <a:t>Présenté par l'IGSEP</a:t>
            </a:r>
            <a:endParaRPr lang="fr-FR"/>
          </a:p>
        </p:txBody>
      </p:sp>
      <p:sp>
        <p:nvSpPr>
          <p:cNvPr id="9" name="Espace réservé du numéro de diapositive 8"/>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364B466A-8A66-4E6B-9908-214FB32E74E4}" type="datetime1">
              <a:rPr lang="fr-FR" smtClean="0"/>
              <a:pPr/>
              <a:t>15/12/2017</a:t>
            </a:fld>
            <a:endParaRPr lang="fr-FR"/>
          </a:p>
        </p:txBody>
      </p:sp>
      <p:sp>
        <p:nvSpPr>
          <p:cNvPr id="4" name="Espace réservé du pied de page 3"/>
          <p:cNvSpPr>
            <a:spLocks noGrp="1"/>
          </p:cNvSpPr>
          <p:nvPr>
            <p:ph type="ftr" sz="quarter" idx="11"/>
          </p:nvPr>
        </p:nvSpPr>
        <p:spPr/>
        <p:txBody>
          <a:bodyPr/>
          <a:lstStyle/>
          <a:p>
            <a:r>
              <a:rPr lang="fr-FR" smtClean="0"/>
              <a:t>Présenté par l'IGSEP</a:t>
            </a:r>
            <a:endParaRPr lang="fr-FR"/>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1478723-18FD-433E-AD6B-C3E1B91B7B00}" type="datetime1">
              <a:rPr lang="fr-FR" smtClean="0"/>
              <a:pPr/>
              <a:t>15/12/2017</a:t>
            </a:fld>
            <a:endParaRPr lang="fr-FR"/>
          </a:p>
        </p:txBody>
      </p:sp>
      <p:sp>
        <p:nvSpPr>
          <p:cNvPr id="3" name="Espace réservé du pied de page 2"/>
          <p:cNvSpPr>
            <a:spLocks noGrp="1"/>
          </p:cNvSpPr>
          <p:nvPr>
            <p:ph type="ftr" sz="quarter" idx="11"/>
          </p:nvPr>
        </p:nvSpPr>
        <p:spPr/>
        <p:txBody>
          <a:bodyPr/>
          <a:lstStyle/>
          <a:p>
            <a:r>
              <a:rPr lang="fr-FR" smtClean="0"/>
              <a:t>Présenté par l'IGSEP</a:t>
            </a:r>
            <a:endParaRPr lang="fr-FR"/>
          </a:p>
        </p:txBody>
      </p:sp>
      <p:sp>
        <p:nvSpPr>
          <p:cNvPr id="4" name="Espace réservé du numéro de diapositive 3"/>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37AE84A7-29DE-4D17-9AEE-F007E60D832A}" type="datetime1">
              <a:rPr lang="fr-FR" smtClean="0"/>
              <a:pPr/>
              <a:t>15/12/2017</a:t>
            </a:fld>
            <a:endParaRPr lang="fr-FR"/>
          </a:p>
        </p:txBody>
      </p:sp>
      <p:sp>
        <p:nvSpPr>
          <p:cNvPr id="6" name="Espace réservé du pied de page 5"/>
          <p:cNvSpPr>
            <a:spLocks noGrp="1"/>
          </p:cNvSpPr>
          <p:nvPr>
            <p:ph type="ftr" sz="quarter" idx="11"/>
          </p:nvPr>
        </p:nvSpPr>
        <p:spPr/>
        <p:txBody>
          <a:bodyPr/>
          <a:lstStyle/>
          <a:p>
            <a:r>
              <a:rPr lang="fr-FR" smtClean="0"/>
              <a:t>Présenté par l'IGSEP</a:t>
            </a:r>
            <a:endParaRPr lang="fr-FR"/>
          </a:p>
        </p:txBody>
      </p:sp>
      <p:sp>
        <p:nvSpPr>
          <p:cNvPr id="7" name="Espace réservé du numéro de diapositive 6"/>
          <p:cNvSpPr>
            <a:spLocks noGrp="1"/>
          </p:cNvSpPr>
          <p:nvPr>
            <p:ph type="sldNum" sz="quarter" idx="12"/>
          </p:nvPr>
        </p:nvSpPr>
        <p:spPr/>
        <p:txBody>
          <a:bodyPr/>
          <a:lstStyle/>
          <a:p>
            <a:fld id="{422CA76C-C4D3-4469-A0E8-D60387DC077A}" type="slidenum">
              <a:rPr lang="fr-FR" smtClean="0"/>
              <a:pPr/>
              <a:t>‹N°›</a:t>
            </a:fld>
            <a:endParaRPr lang="fr-F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E83765B4-AD00-4817-BF9E-DBA1E701FBB6}" type="datetime1">
              <a:rPr lang="fr-FR" smtClean="0"/>
              <a:pPr/>
              <a:t>15/12/2017</a:t>
            </a:fld>
            <a:endParaRPr lang="fr-FR"/>
          </a:p>
        </p:txBody>
      </p:sp>
      <p:sp>
        <p:nvSpPr>
          <p:cNvPr id="6" name="Espace réservé du pied de page 5"/>
          <p:cNvSpPr>
            <a:spLocks noGrp="1"/>
          </p:cNvSpPr>
          <p:nvPr>
            <p:ph type="ftr" sz="quarter" idx="11"/>
          </p:nvPr>
        </p:nvSpPr>
        <p:spPr/>
        <p:txBody>
          <a:bodyPr/>
          <a:lstStyle/>
          <a:p>
            <a:r>
              <a:rPr lang="fr-FR" smtClean="0"/>
              <a:t>Présenté par l'IGSEP</a:t>
            </a:r>
            <a:endParaRPr lang="fr-FR"/>
          </a:p>
        </p:txBody>
      </p:sp>
      <p:sp>
        <p:nvSpPr>
          <p:cNvPr id="7" name="Espace réservé du numéro de diapositive 6"/>
          <p:cNvSpPr>
            <a:spLocks noGrp="1"/>
          </p:cNvSpPr>
          <p:nvPr>
            <p:ph type="sldNum" sz="quarter" idx="12"/>
          </p:nvPr>
        </p:nvSpPr>
        <p:spPr>
          <a:xfrm>
            <a:off x="8077200" y="6356350"/>
            <a:ext cx="609600" cy="365125"/>
          </a:xfrm>
        </p:spPr>
        <p:txBody>
          <a:bodyPr/>
          <a:lstStyle/>
          <a:p>
            <a:fld id="{422CA76C-C4D3-4469-A0E8-D60387DC077A}" type="slidenum">
              <a:rPr lang="fr-FR" smtClean="0"/>
              <a:pPr/>
              <a:t>‹N°›</a:t>
            </a:fld>
            <a:endParaRPr lang="fr-F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B1046F-AB4B-40DD-82FC-BF203BB3C6E5}" type="datetime1">
              <a:rPr lang="fr-FR" smtClean="0"/>
              <a:pPr/>
              <a:t>15/12/2017</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fr-FR" smtClean="0"/>
              <a:t>Présenté par l'IGSEP</a:t>
            </a:r>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22CA76C-C4D3-4469-A0E8-D60387DC077A}" type="slidenum">
              <a:rPr lang="fr-FR" smtClean="0"/>
              <a:pPr/>
              <a:t>‹N°›</a:t>
            </a:fld>
            <a:endParaRPr lang="fr-F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hf hd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noAutofit/>
          </a:bodyPr>
          <a:lstStyle/>
          <a:p>
            <a:pPr algn="ctr"/>
            <a:endParaRPr lang="fr-FR" sz="3600" dirty="0" smtClean="0">
              <a:latin typeface="Aharoni" pitchFamily="2" charset="-79"/>
              <a:cs typeface="Aharoni" pitchFamily="2" charset="-79"/>
            </a:endParaRPr>
          </a:p>
          <a:p>
            <a:pPr algn="ctr"/>
            <a:endParaRPr lang="fr-FR" sz="4400" b="1" dirty="0" smtClean="0"/>
          </a:p>
          <a:p>
            <a:pPr algn="ctr"/>
            <a:r>
              <a:rPr lang="fr-FR" sz="4400" b="1" dirty="0" smtClean="0"/>
              <a:t>LE REGIME DISCIPLINAIRE PREVU PAR LA LOI N° 2015-18 du 21 septembre 2017 PORTANT STATUT GENERAL DE LA FONCTION PUBLIQUE</a:t>
            </a:r>
            <a:endParaRPr lang="fr-FR" sz="4400" dirty="0" smtClean="0">
              <a:latin typeface="Aharoni" pitchFamily="2" charset="-79"/>
              <a:cs typeface="Aharoni" pitchFamily="2" charset="-79"/>
            </a:endParaRPr>
          </a:p>
          <a:p>
            <a:pPr algn="ctr"/>
            <a:endParaRPr lang="fr-FR" sz="3600" dirty="0" smtClean="0">
              <a:latin typeface="Aharoni" pitchFamily="2" charset="-79"/>
              <a:cs typeface="Aharoni" pitchFamily="2" charset="-79"/>
            </a:endParaRPr>
          </a:p>
          <a:p>
            <a:pPr algn="ctr"/>
            <a:r>
              <a:rPr lang="fr-FR" sz="3600" dirty="0" smtClean="0">
                <a:latin typeface="Aharoni" pitchFamily="2" charset="-79"/>
                <a:cs typeface="Aharoni" pitchFamily="2" charset="-79"/>
              </a:rPr>
              <a:t/>
            </a:r>
            <a:br>
              <a:rPr lang="fr-FR" sz="3600" dirty="0" smtClean="0">
                <a:latin typeface="Aharoni" pitchFamily="2" charset="-79"/>
                <a:cs typeface="Aharoni" pitchFamily="2" charset="-79"/>
              </a:rPr>
            </a:br>
            <a:endParaRPr lang="fr-FR" sz="3600" dirty="0">
              <a:latin typeface="Aharoni" pitchFamily="2" charset="-79"/>
              <a:cs typeface="Aharoni" pitchFamily="2" charset="-79"/>
            </a:endParaRPr>
          </a:p>
        </p:txBody>
      </p:sp>
      <p:sp>
        <p:nvSpPr>
          <p:cNvPr id="4" name="Espace réservé de la date 3"/>
          <p:cNvSpPr>
            <a:spLocks noGrp="1"/>
          </p:cNvSpPr>
          <p:nvPr>
            <p:ph type="dt" sz="half" idx="10"/>
          </p:nvPr>
        </p:nvSpPr>
        <p:spPr/>
        <p:txBody>
          <a:bodyPr/>
          <a:lstStyle/>
          <a:p>
            <a:fld id="{D90D73AE-0939-4A04-938A-248249C2ACE1}" type="datetime1">
              <a:rPr lang="fr-FR" smtClean="0"/>
              <a:pPr/>
              <a:t>15/12/2017</a:t>
            </a:fld>
            <a:endParaRPr lang="fr-FR"/>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1</a:t>
            </a:fld>
            <a:endParaRPr lang="fr-FR"/>
          </a:p>
        </p:txBody>
      </p:sp>
      <p:sp>
        <p:nvSpPr>
          <p:cNvPr id="6" name="Espace réservé du pied de page 5"/>
          <p:cNvSpPr>
            <a:spLocks noGrp="1"/>
          </p:cNvSpPr>
          <p:nvPr>
            <p:ph type="ftr" sz="quarter" idx="11"/>
          </p:nvPr>
        </p:nvSpPr>
        <p:spPr>
          <a:xfrm>
            <a:off x="2667000" y="6356350"/>
            <a:ext cx="4405330" cy="365125"/>
          </a:xfrm>
        </p:spPr>
        <p:txBody>
          <a:bodyPr/>
          <a:lstStyle/>
          <a:p>
            <a:r>
              <a:rPr lang="fr-FR" dirty="0" smtClean="0"/>
              <a:t>Présenté par  Gaston YEKOU, ISEP</a:t>
            </a:r>
            <a:endParaRPr lang="fr-FR" dirty="0"/>
          </a:p>
        </p:txBody>
      </p:sp>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785794"/>
            <a:ext cx="7686700" cy="1143000"/>
          </a:xfrm>
        </p:spPr>
        <p:txBody>
          <a:bodyPr>
            <a:noAutofit/>
          </a:bodyPr>
          <a:lstStyle/>
          <a:p>
            <a:r>
              <a:rPr lang="fr-FR" sz="3200" dirty="0" smtClean="0"/>
              <a:t>La mise à pied avec suppression de traitement pour une durée ne pouvant excéder trente (30) jours</a:t>
            </a:r>
            <a:endParaRPr lang="fr-FR" sz="3200" dirty="0"/>
          </a:p>
        </p:txBody>
      </p:sp>
      <p:sp>
        <p:nvSpPr>
          <p:cNvPr id="3" name="Espace réservé du contenu 2"/>
          <p:cNvSpPr>
            <a:spLocks noGrp="1"/>
          </p:cNvSpPr>
          <p:nvPr>
            <p:ph idx="1"/>
          </p:nvPr>
        </p:nvSpPr>
        <p:spPr/>
        <p:txBody>
          <a:bodyPr>
            <a:normAutofit fontScale="92500" lnSpcReduction="10000"/>
          </a:bodyPr>
          <a:lstStyle/>
          <a:p>
            <a:pPr>
              <a:buNone/>
            </a:pPr>
            <a:r>
              <a:rPr lang="fr-FR" dirty="0" smtClean="0"/>
              <a:t>  La mise à pied avec suppression de traitement pour une durée ne pouvant excéder trente (30) jours est une suspension de fonction sans solde pour une durée inférieure ou égale à trente (30) jours.</a:t>
            </a:r>
          </a:p>
          <a:p>
            <a:pPr>
              <a:buNone/>
            </a:pPr>
            <a:r>
              <a:rPr lang="fr-FR" dirty="0" smtClean="0"/>
              <a:t>   La mise à pied avec suppression de traitement pour une durée ne pouvant excéder trente (30) jours est prononcée dans les cas suivants :</a:t>
            </a:r>
          </a:p>
          <a:p>
            <a:pPr>
              <a:buNone/>
            </a:pPr>
            <a:r>
              <a:rPr lang="fr-FR" dirty="0" smtClean="0"/>
              <a:t>  - insultes, menaces, propos injurieux ou désobligeants à l’endroit d’un usager, d’un collègue ou d’un supérieur hiérarchique ;</a:t>
            </a:r>
          </a:p>
          <a:p>
            <a:pPr>
              <a:buNone/>
            </a:pPr>
            <a:r>
              <a:rPr lang="fr-FR" dirty="0" smtClean="0"/>
              <a:t> - vocifération, tapages bruyants et intempestifs répétés à l’occasion du service ou dans l’exercice de ses fonctions.</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10</a:t>
            </a:fld>
            <a:endParaRPr lang="fr-F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Le déplacement d’office</a:t>
            </a:r>
            <a:endParaRPr lang="fr-FR" sz="3200" dirty="0"/>
          </a:p>
        </p:txBody>
      </p:sp>
      <p:sp>
        <p:nvSpPr>
          <p:cNvPr id="3" name="Espace réservé du contenu 2"/>
          <p:cNvSpPr>
            <a:spLocks noGrp="1"/>
          </p:cNvSpPr>
          <p:nvPr>
            <p:ph idx="1"/>
          </p:nvPr>
        </p:nvSpPr>
        <p:spPr/>
        <p:txBody>
          <a:bodyPr/>
          <a:lstStyle/>
          <a:p>
            <a:pPr>
              <a:buNone/>
            </a:pPr>
            <a:r>
              <a:rPr lang="fr-FR" dirty="0" smtClean="0"/>
              <a:t>   Le déplacement d’office est une mutation par mesure disciplinaire. Les changements d’affectation ainsi que les mutations nécessitées par les besoins de service ne sont pas considérés comme déplacements d’office.</a:t>
            </a:r>
          </a:p>
          <a:p>
            <a:pPr>
              <a:buNone/>
            </a:pPr>
            <a:r>
              <a:rPr lang="fr-FR" dirty="0" smtClean="0"/>
              <a:t>   Le déplacement d’office est prononcé dans les cas suivants :</a:t>
            </a:r>
          </a:p>
          <a:p>
            <a:pPr>
              <a:buNone/>
            </a:pPr>
            <a:r>
              <a:rPr lang="fr-FR" dirty="0" smtClean="0"/>
              <a:t>  - exigence prouvée de pots de vin dans le traitement d’un dossier ;</a:t>
            </a:r>
          </a:p>
          <a:p>
            <a:pPr>
              <a:buNone/>
            </a:pPr>
            <a:r>
              <a:rPr lang="fr-FR" dirty="0" smtClean="0"/>
              <a:t> - divulgation d’une information ou d’un renseignement  non autorisé ou classé confidentiel.</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11</a:t>
            </a:fld>
            <a:endParaRPr lang="fr-F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La sanction de blocage d’avancement d’échelon</a:t>
            </a:r>
            <a:endParaRPr lang="fr-FR" sz="3200" dirty="0"/>
          </a:p>
        </p:txBody>
      </p:sp>
      <p:sp>
        <p:nvSpPr>
          <p:cNvPr id="3" name="Espace réservé du contenu 2"/>
          <p:cNvSpPr>
            <a:spLocks noGrp="1"/>
          </p:cNvSpPr>
          <p:nvPr>
            <p:ph idx="1"/>
          </p:nvPr>
        </p:nvSpPr>
        <p:spPr/>
        <p:txBody>
          <a:bodyPr>
            <a:normAutofit fontScale="92500" lnSpcReduction="20000"/>
          </a:bodyPr>
          <a:lstStyle/>
          <a:p>
            <a:pPr>
              <a:buNone/>
            </a:pPr>
            <a:r>
              <a:rPr lang="fr-FR" dirty="0" smtClean="0"/>
              <a:t>    Le blocage d’avancement d’échelon pour une (01) année est un retard à l’avancement pour une durée d’un an.</a:t>
            </a:r>
          </a:p>
          <a:p>
            <a:pPr>
              <a:buNone/>
            </a:pPr>
            <a:r>
              <a:rPr lang="fr-FR" dirty="0" smtClean="0"/>
              <a:t>   Il prend effet pour compter de la date à laquelle le fonctionnaire qui en est frappé réunit toutes les conditions d’ancienneté requise pour être avancé.</a:t>
            </a:r>
          </a:p>
          <a:p>
            <a:pPr>
              <a:buNone/>
            </a:pPr>
            <a:r>
              <a:rPr lang="fr-FR" dirty="0" smtClean="0"/>
              <a:t>    La sanction de blocage d’avancement d’échelon est prononcée dans les cas ci-après :</a:t>
            </a:r>
          </a:p>
          <a:p>
            <a:pPr>
              <a:buNone/>
            </a:pPr>
            <a:r>
              <a:rPr lang="fr-FR" dirty="0" smtClean="0"/>
              <a:t>- refus d’exécuter un ordre ou un travail entrant dans le cadre des activités relevant de l’emploi occupé par l’agent ;</a:t>
            </a:r>
          </a:p>
          <a:p>
            <a:pPr>
              <a:buNone/>
            </a:pPr>
            <a:r>
              <a:rPr lang="fr-FR" dirty="0" smtClean="0"/>
              <a:t>- notation de l’agent en violation de la procédure prescrite ; </a:t>
            </a:r>
          </a:p>
          <a:p>
            <a:pPr>
              <a:buNone/>
            </a:pPr>
            <a:r>
              <a:rPr lang="fr-FR" dirty="0" smtClean="0"/>
              <a:t>- refus de noter un agent ou le noter avec légèreté ou mauvaise foi.</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12</a:t>
            </a:fld>
            <a:endParaRPr lang="fr-F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La sanction de radiation du tableau d’avancement de grade</a:t>
            </a:r>
            <a:endParaRPr lang="fr-FR" sz="3200" dirty="0"/>
          </a:p>
        </p:txBody>
      </p:sp>
      <p:sp>
        <p:nvSpPr>
          <p:cNvPr id="3" name="Espace réservé du contenu 2"/>
          <p:cNvSpPr>
            <a:spLocks noGrp="1"/>
          </p:cNvSpPr>
          <p:nvPr>
            <p:ph idx="1"/>
          </p:nvPr>
        </p:nvSpPr>
        <p:spPr/>
        <p:txBody>
          <a:bodyPr>
            <a:normAutofit lnSpcReduction="10000"/>
          </a:bodyPr>
          <a:lstStyle/>
          <a:p>
            <a:pPr>
              <a:buNone/>
            </a:pPr>
            <a:r>
              <a:rPr lang="fr-FR" dirty="0" smtClean="0"/>
              <a:t> La radiation du tableau d’avancement de grade concerne l’avancement de grade.</a:t>
            </a:r>
          </a:p>
          <a:p>
            <a:pPr>
              <a:buNone/>
            </a:pPr>
            <a:r>
              <a:rPr lang="fr-FR" dirty="0" smtClean="0"/>
              <a:t> Elle proroge d’un (01) an l’ancienneté requise pour être proposé à cet avancement de grade.</a:t>
            </a:r>
          </a:p>
          <a:p>
            <a:pPr>
              <a:buNone/>
            </a:pPr>
            <a:r>
              <a:rPr lang="fr-FR" dirty="0" smtClean="0"/>
              <a:t>   La sanction de radiation du tableau d’avancement de grade est prononcée dans les cas suivants :</a:t>
            </a:r>
          </a:p>
          <a:p>
            <a:pPr>
              <a:buNone/>
            </a:pPr>
            <a:r>
              <a:rPr lang="fr-FR" dirty="0" smtClean="0"/>
              <a:t> - violation d’une prescription concernant l’exécution du service public et régulièrement portée à la connaissance de l’agent ;</a:t>
            </a:r>
          </a:p>
          <a:p>
            <a:pPr>
              <a:buNone/>
            </a:pPr>
            <a:r>
              <a:rPr lang="fr-FR" dirty="0" smtClean="0"/>
              <a:t>- preuve d’une incompétence notoire dans le traitement d’un dossier.</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13</a:t>
            </a:fld>
            <a:endParaRPr lang="fr-F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 La sanction d’exclusion temporaire de fonction</a:t>
            </a:r>
            <a:endParaRPr lang="fr-FR" sz="3200" dirty="0"/>
          </a:p>
        </p:txBody>
      </p:sp>
      <p:sp>
        <p:nvSpPr>
          <p:cNvPr id="3" name="Espace réservé du contenu 2"/>
          <p:cNvSpPr>
            <a:spLocks noGrp="1"/>
          </p:cNvSpPr>
          <p:nvPr>
            <p:ph idx="1"/>
          </p:nvPr>
        </p:nvSpPr>
        <p:spPr/>
        <p:txBody>
          <a:bodyPr>
            <a:normAutofit fontScale="77500" lnSpcReduction="20000"/>
          </a:bodyPr>
          <a:lstStyle/>
          <a:p>
            <a:pPr>
              <a:buNone/>
            </a:pPr>
            <a:endParaRPr lang="fr-FR" dirty="0" smtClean="0"/>
          </a:p>
          <a:p>
            <a:pPr>
              <a:buNone/>
            </a:pPr>
            <a:r>
              <a:rPr lang="fr-FR" dirty="0" smtClean="0"/>
              <a:t>     L’exclusion temporaire de fonction entraîne la perte de toute rémunération, à l’exception des allocations familiales.</a:t>
            </a:r>
          </a:p>
          <a:p>
            <a:pPr>
              <a:buNone/>
            </a:pPr>
            <a:r>
              <a:rPr lang="fr-FR" dirty="0" smtClean="0"/>
              <a:t>     Elle ne suspend pas la retenue pour pension, sauf si la réglementation spéciale aux pensions en dispose autrement.</a:t>
            </a:r>
          </a:p>
          <a:p>
            <a:pPr>
              <a:buNone/>
            </a:pPr>
            <a:r>
              <a:rPr lang="fr-FR" dirty="0" smtClean="0"/>
              <a:t>    A la reprise de ses fonctions, le fonctionnaire est tenu au remboursement de la retenue pour pension correspondant à la période d’exclusion.</a:t>
            </a:r>
          </a:p>
          <a:p>
            <a:pPr>
              <a:buNone/>
            </a:pPr>
            <a:r>
              <a:rPr lang="fr-FR" dirty="0" smtClean="0"/>
              <a:t>     La sanction d’exclusion temporaire de fonction est prononcée dans les cas ci-après :</a:t>
            </a:r>
          </a:p>
          <a:p>
            <a:pPr lvl="1">
              <a:buNone/>
            </a:pPr>
            <a:r>
              <a:rPr lang="fr-FR" dirty="0" smtClean="0"/>
              <a:t>- voies de fait commises sur les lieux de travail ;</a:t>
            </a:r>
          </a:p>
          <a:p>
            <a:pPr lvl="1">
              <a:buNone/>
            </a:pPr>
            <a:r>
              <a:rPr lang="fr-FR" dirty="0" smtClean="0"/>
              <a:t>- récidive en matière de harcèlement sexuel ayant fait l’objet d’une poursuite pénale ;</a:t>
            </a:r>
          </a:p>
          <a:p>
            <a:pPr lvl="1">
              <a:buNone/>
            </a:pPr>
            <a:r>
              <a:rPr lang="fr-FR" dirty="0" smtClean="0"/>
              <a:t>- vol ou distraction d’objet du service public ou appartenant à un collègue ou à un usager.</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14</a:t>
            </a:fld>
            <a:endParaRPr lang="fr-F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96086"/>
          </a:xfrm>
        </p:spPr>
        <p:txBody>
          <a:bodyPr>
            <a:normAutofit/>
          </a:bodyPr>
          <a:lstStyle/>
          <a:p>
            <a:r>
              <a:rPr lang="fr-FR" sz="3200" dirty="0" smtClean="0"/>
              <a:t>La sanction d’abaissement d’échelon</a:t>
            </a:r>
            <a:endParaRPr lang="fr-FR" sz="3200" dirty="0"/>
          </a:p>
        </p:txBody>
      </p:sp>
      <p:sp>
        <p:nvSpPr>
          <p:cNvPr id="3" name="Espace réservé du contenu 2"/>
          <p:cNvSpPr>
            <a:spLocks noGrp="1"/>
          </p:cNvSpPr>
          <p:nvPr>
            <p:ph idx="1"/>
          </p:nvPr>
        </p:nvSpPr>
        <p:spPr>
          <a:xfrm>
            <a:off x="457200" y="1643050"/>
            <a:ext cx="8229600" cy="4681550"/>
          </a:xfrm>
        </p:spPr>
        <p:txBody>
          <a:bodyPr>
            <a:normAutofit fontScale="62500" lnSpcReduction="20000"/>
          </a:bodyPr>
          <a:lstStyle/>
          <a:p>
            <a:pPr>
              <a:buNone/>
            </a:pPr>
            <a:r>
              <a:rPr lang="fr-FR" sz="3200" dirty="0" smtClean="0"/>
              <a:t>     L’abaissement d’échelon consiste à ramener le fonctionnaire à un ou plusieurs échelons inférieurs ; il ne peut être prononcé qu’à l’intérieur d’un même grade et ne peut aboutir à faire sortir le fonctionnaire de ce grade.</a:t>
            </a:r>
          </a:p>
          <a:p>
            <a:pPr>
              <a:buNone/>
            </a:pPr>
            <a:r>
              <a:rPr lang="fr-FR" sz="3200" dirty="0" smtClean="0"/>
              <a:t>    Au cas où l’application de la sanction amènerait à sortir le fonctionnaire incriminé du grade, celui-ci est ramené à l’échelon de début dudit grade et ne peut avancer avant quatre (04) ans.</a:t>
            </a:r>
          </a:p>
          <a:p>
            <a:pPr>
              <a:buNone/>
            </a:pPr>
            <a:r>
              <a:rPr lang="fr-FR" sz="3200" dirty="0" smtClean="0"/>
              <a:t>     La sanction d’abaissement d’échelon est prononcée dans les cas ci-après :</a:t>
            </a:r>
          </a:p>
          <a:p>
            <a:pPr lvl="1">
              <a:buNone/>
            </a:pPr>
            <a:r>
              <a:rPr lang="fr-FR" sz="3000" dirty="0" smtClean="0"/>
              <a:t>- manquements graves et/ou négligences coupables dans la tenue et/ou l’entretien d’un matériel, outil de travail, appareil, machine, engin ou véhicule appartenant à l’administration ;</a:t>
            </a:r>
          </a:p>
          <a:p>
            <a:pPr lvl="1">
              <a:buNone/>
            </a:pPr>
            <a:r>
              <a:rPr lang="fr-FR" sz="3000" dirty="0" smtClean="0"/>
              <a:t>- rétention malveillante d’information  dans l’exercice de ses fonctions entraînant le blocage du service ;</a:t>
            </a:r>
          </a:p>
          <a:p>
            <a:pPr lvl="1">
              <a:buNone/>
            </a:pPr>
            <a:r>
              <a:rPr lang="fr-FR" sz="3000" dirty="0" smtClean="0"/>
              <a:t>- violation du secret professionnel ;</a:t>
            </a:r>
          </a:p>
          <a:p>
            <a:pPr lvl="1">
              <a:buNone/>
            </a:pPr>
            <a:r>
              <a:rPr lang="fr-FR" sz="3000" dirty="0" smtClean="0"/>
              <a:t>- récidive en matière de manquement à l’obligation de discrétion professionnelle.</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15</a:t>
            </a:fld>
            <a:endParaRPr lang="fr-F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La sanction de rétrogradation ou d’abaissement de grade</a:t>
            </a:r>
            <a:endParaRPr lang="fr-FR" sz="3200" dirty="0"/>
          </a:p>
        </p:txBody>
      </p:sp>
      <p:sp>
        <p:nvSpPr>
          <p:cNvPr id="3" name="Espace réservé du contenu 2"/>
          <p:cNvSpPr>
            <a:spLocks noGrp="1"/>
          </p:cNvSpPr>
          <p:nvPr>
            <p:ph idx="1"/>
          </p:nvPr>
        </p:nvSpPr>
        <p:spPr/>
        <p:txBody>
          <a:bodyPr>
            <a:normAutofit fontScale="85000" lnSpcReduction="20000"/>
          </a:bodyPr>
          <a:lstStyle/>
          <a:p>
            <a:pPr>
              <a:buNone/>
            </a:pPr>
            <a:r>
              <a:rPr lang="fr-FR" dirty="0" smtClean="0"/>
              <a:t>    La rétrogradation ou abaissement de grade ramène le fonctionnaire dans le grade immédiatement inférieur sans toutefois qu’il puisse en résulter un changement de catégorie.</a:t>
            </a:r>
          </a:p>
          <a:p>
            <a:pPr>
              <a:buNone/>
            </a:pPr>
            <a:r>
              <a:rPr lang="fr-FR" dirty="0" smtClean="0"/>
              <a:t>    Au cas où l’application de la sanction amènerait à sortir le fonctionnaire incriminé de la catégorie, celui-ci est ramené à l’échelon de début du grade et ne peut avancer avant six (06) ans.</a:t>
            </a:r>
          </a:p>
          <a:p>
            <a:pPr>
              <a:buNone/>
            </a:pPr>
            <a:r>
              <a:rPr lang="fr-FR" dirty="0" smtClean="0"/>
              <a:t>   La sanction de rétrogradation ou d’abaissement de grade est prononcée dans les cas ci-après :</a:t>
            </a:r>
          </a:p>
          <a:p>
            <a:pPr lvl="1">
              <a:buNone/>
            </a:pPr>
            <a:r>
              <a:rPr lang="fr-FR" dirty="0" smtClean="0"/>
              <a:t>- falsification de documents de l’administration ;</a:t>
            </a:r>
          </a:p>
          <a:p>
            <a:pPr lvl="1">
              <a:buNone/>
            </a:pPr>
            <a:r>
              <a:rPr lang="fr-FR" dirty="0" smtClean="0"/>
              <a:t>- faux et usage de faux à l’exception de détention et usage de faux    diplômes ;</a:t>
            </a:r>
          </a:p>
          <a:p>
            <a:pPr lvl="1">
              <a:buNone/>
            </a:pPr>
            <a:r>
              <a:rPr lang="fr-FR" dirty="0" smtClean="0"/>
              <a:t>- récidive en matière de divulgation ou communication à des tiers de documents ou de renseignements professionnels et des données réputés confidentiels</a:t>
            </a:r>
          </a:p>
          <a:p>
            <a:pPr>
              <a:buNone/>
            </a:pPr>
            <a:endParaRPr lang="fr-FR" dirty="0" smtClean="0"/>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16</a:t>
            </a:fld>
            <a:endParaRPr lang="fr-F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 La mise à la retraite d’office</a:t>
            </a:r>
            <a:endParaRPr lang="fr-FR" sz="3200" dirty="0"/>
          </a:p>
        </p:txBody>
      </p:sp>
      <p:sp>
        <p:nvSpPr>
          <p:cNvPr id="3" name="Espace réservé du contenu 2"/>
          <p:cNvSpPr>
            <a:spLocks noGrp="1"/>
          </p:cNvSpPr>
          <p:nvPr>
            <p:ph idx="1"/>
          </p:nvPr>
        </p:nvSpPr>
        <p:spPr/>
        <p:txBody>
          <a:bodyPr>
            <a:normAutofit fontScale="92500" lnSpcReduction="20000"/>
          </a:bodyPr>
          <a:lstStyle/>
          <a:p>
            <a:r>
              <a:rPr lang="fr-FR" dirty="0" smtClean="0"/>
              <a:t>La mise à la retraite d’office constitue une cessation définitive de fonction ou de carrière prononcée à l’endroit du fonctionnaire par l’autorité ayant pouvoir de nomination.</a:t>
            </a:r>
          </a:p>
          <a:p>
            <a:pPr>
              <a:buNone/>
            </a:pPr>
            <a:r>
              <a:rPr lang="fr-FR" dirty="0" smtClean="0"/>
              <a:t>   La mise à la retraite d’office est prononcée dans les cas ci-après :</a:t>
            </a:r>
          </a:p>
          <a:p>
            <a:pPr>
              <a:buNone/>
            </a:pPr>
            <a:r>
              <a:rPr lang="fr-FR" dirty="0" smtClean="0"/>
              <a:t>    - malversation financière d’au moins cinq cent mille (500.000) francs commise par l’agent ayant accompli au moins quinze (15) ans de service ; </a:t>
            </a:r>
          </a:p>
          <a:p>
            <a:pPr>
              <a:buNone/>
            </a:pPr>
            <a:r>
              <a:rPr lang="fr-FR" dirty="0" smtClean="0"/>
              <a:t>     - preuve de falsification d’un acte de nomination ou d’engagement ; </a:t>
            </a:r>
          </a:p>
          <a:p>
            <a:pPr>
              <a:buNone/>
            </a:pPr>
            <a:r>
              <a:rPr lang="fr-FR" dirty="0" smtClean="0"/>
              <a:t>     - détention non autorisée d’une arme à feu sur les lieux de travail.</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17</a:t>
            </a:fld>
            <a:endParaRPr lang="fr-F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La sanction de révocation sans perte des droits à pension</a:t>
            </a:r>
            <a:endParaRPr lang="fr-FR" sz="3600" dirty="0"/>
          </a:p>
        </p:txBody>
      </p:sp>
      <p:sp>
        <p:nvSpPr>
          <p:cNvPr id="3" name="Espace réservé du contenu 2"/>
          <p:cNvSpPr>
            <a:spLocks noGrp="1"/>
          </p:cNvSpPr>
          <p:nvPr>
            <p:ph idx="1"/>
          </p:nvPr>
        </p:nvSpPr>
        <p:spPr/>
        <p:txBody>
          <a:bodyPr>
            <a:normAutofit lnSpcReduction="10000"/>
          </a:bodyPr>
          <a:lstStyle/>
          <a:p>
            <a:pPr>
              <a:buNone/>
            </a:pPr>
            <a:r>
              <a:rPr lang="fr-FR" dirty="0" smtClean="0"/>
              <a:t> La révocation emporte exclusion définitive du fonctionnaire du corps auquel il appartient.</a:t>
            </a:r>
          </a:p>
          <a:p>
            <a:pPr>
              <a:buNone/>
            </a:pPr>
            <a:r>
              <a:rPr lang="fr-FR" dirty="0" smtClean="0"/>
              <a:t>  La sanction de révocation sans perte des droits à pension est prononcée à l’encontre du fonctionnaire dans les cas ci-après :</a:t>
            </a:r>
          </a:p>
          <a:p>
            <a:pPr lvl="1">
              <a:buNone/>
            </a:pPr>
            <a:r>
              <a:rPr lang="fr-FR" dirty="0" smtClean="0"/>
              <a:t>- malversation financière d’au moins cinq cent mille (500.000) francs commise par l’agent ayant accompli moins de quinze (15) ans de service ;</a:t>
            </a:r>
          </a:p>
          <a:p>
            <a:pPr lvl="1">
              <a:buFontTx/>
              <a:buChar char="-"/>
            </a:pPr>
            <a:r>
              <a:rPr lang="fr-FR" dirty="0" smtClean="0"/>
              <a:t>abandon de poste après soixante (60) jours ;</a:t>
            </a:r>
          </a:p>
          <a:p>
            <a:pPr lvl="1">
              <a:buNone/>
            </a:pPr>
            <a:r>
              <a:rPr lang="fr-FR" dirty="0" smtClean="0"/>
              <a:t>- détournement de mineur.</a:t>
            </a:r>
          </a:p>
          <a:p>
            <a:pPr lvl="0">
              <a:buNone/>
            </a:pPr>
            <a:r>
              <a:rPr lang="fr-FR" dirty="0" smtClean="0"/>
              <a:t>.</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18</a:t>
            </a:fld>
            <a:endParaRPr lang="fr-F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 La sanction de révocation avec perte des droits à pension</a:t>
            </a:r>
            <a:endParaRPr lang="fr-FR" sz="3200" dirty="0"/>
          </a:p>
        </p:txBody>
      </p:sp>
      <p:sp>
        <p:nvSpPr>
          <p:cNvPr id="3" name="Espace réservé du contenu 2"/>
          <p:cNvSpPr>
            <a:spLocks noGrp="1"/>
          </p:cNvSpPr>
          <p:nvPr>
            <p:ph idx="1"/>
          </p:nvPr>
        </p:nvSpPr>
        <p:spPr/>
        <p:txBody>
          <a:bodyPr>
            <a:normAutofit fontScale="85000" lnSpcReduction="10000"/>
          </a:bodyPr>
          <a:lstStyle/>
          <a:p>
            <a:pPr>
              <a:buNone/>
            </a:pPr>
            <a:r>
              <a:rPr lang="fr-FR" dirty="0" smtClean="0"/>
              <a:t>     La sanction de révocation avec perte des droits à pension est prononcée à l’encontre du fonctionnaire dans les cas ci-après :</a:t>
            </a:r>
          </a:p>
          <a:p>
            <a:pPr lvl="0">
              <a:buNone/>
            </a:pPr>
            <a:r>
              <a:rPr lang="fr-FR" dirty="0" smtClean="0"/>
              <a:t>    - détention et usage de faux diplômes ;</a:t>
            </a:r>
          </a:p>
          <a:p>
            <a:pPr>
              <a:buNone/>
            </a:pPr>
            <a:r>
              <a:rPr lang="fr-FR" dirty="0" smtClean="0"/>
              <a:t>    - faux en écriture publique ;</a:t>
            </a:r>
          </a:p>
          <a:p>
            <a:pPr lvl="0">
              <a:buNone/>
            </a:pPr>
            <a:r>
              <a:rPr lang="fr-FR" dirty="0" smtClean="0"/>
              <a:t>     - perte de la nationalité béninoise après une faute ;</a:t>
            </a:r>
          </a:p>
          <a:p>
            <a:pPr lvl="0">
              <a:buNone/>
            </a:pPr>
            <a:r>
              <a:rPr lang="fr-FR" dirty="0" smtClean="0"/>
              <a:t>      - perte des droits civiques ;</a:t>
            </a:r>
          </a:p>
          <a:p>
            <a:pPr lvl="0">
              <a:buNone/>
            </a:pPr>
            <a:r>
              <a:rPr lang="fr-FR" dirty="0" smtClean="0"/>
              <a:t>      - condamnation à une peine d’emprisonnement ferme d’au moins trois (03) mois pour des fautes professionnelles ;</a:t>
            </a:r>
          </a:p>
          <a:p>
            <a:pPr lvl="0">
              <a:buNone/>
            </a:pPr>
            <a:r>
              <a:rPr lang="fr-FR" dirty="0" smtClean="0"/>
              <a:t>    - condamnation à une peine d’emprisonnement ferme d’au moins trois (03) mois pour des fautes intentionnelles  non professionnelles ;</a:t>
            </a:r>
          </a:p>
          <a:p>
            <a:pPr lvl="0">
              <a:buNone/>
            </a:pPr>
            <a:r>
              <a:rPr lang="fr-FR" dirty="0" smtClean="0"/>
              <a:t>   -  atteinte à la sûreté de l’Etat.</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19</a:t>
            </a:fld>
            <a:endParaRPr lang="fr-F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b="1" dirty="0" smtClean="0">
                <a:solidFill>
                  <a:srgbClr val="FF0000"/>
                </a:solidFill>
              </a:rPr>
              <a:t>PLAN</a:t>
            </a:r>
            <a:endParaRPr lang="fr-FR" b="1" dirty="0">
              <a:solidFill>
                <a:srgbClr val="FF0000"/>
              </a:solidFill>
            </a:endParaRPr>
          </a:p>
        </p:txBody>
      </p:sp>
      <p:sp>
        <p:nvSpPr>
          <p:cNvPr id="3" name="Espace réservé du contenu 2"/>
          <p:cNvSpPr>
            <a:spLocks noGrp="1"/>
          </p:cNvSpPr>
          <p:nvPr>
            <p:ph idx="1"/>
          </p:nvPr>
        </p:nvSpPr>
        <p:spPr/>
        <p:txBody>
          <a:bodyPr>
            <a:normAutofit fontScale="85000" lnSpcReduction="10000"/>
          </a:bodyPr>
          <a:lstStyle/>
          <a:p>
            <a:pPr lvl="0" algn="just">
              <a:buNone/>
            </a:pPr>
            <a:endParaRPr lang="fr-FR" b="1" dirty="0" smtClean="0">
              <a:solidFill>
                <a:srgbClr val="002060"/>
              </a:solidFill>
            </a:endParaRPr>
          </a:p>
          <a:p>
            <a:pPr lvl="0" algn="just">
              <a:buNone/>
            </a:pPr>
            <a:r>
              <a:rPr lang="fr-FR" b="1" dirty="0" smtClean="0">
                <a:solidFill>
                  <a:srgbClr val="002060"/>
                </a:solidFill>
              </a:rPr>
              <a:t>I-  Les insuffisances du régime disciplinaire prévu par la loi n° 86-013 du 26 février 1986 portant SGAPE</a:t>
            </a:r>
          </a:p>
          <a:p>
            <a:pPr lvl="0" algn="just">
              <a:buNone/>
            </a:pPr>
            <a:r>
              <a:rPr lang="fr-FR" b="1" dirty="0" smtClean="0">
                <a:solidFill>
                  <a:srgbClr val="002060"/>
                </a:solidFill>
              </a:rPr>
              <a:t>II- Les sanctions prévues par la loi n° 2015-18 du 21 septembre 2017 portant statut général de la fonction publique</a:t>
            </a:r>
          </a:p>
          <a:p>
            <a:pPr lvl="0" algn="just">
              <a:buNone/>
            </a:pPr>
            <a:r>
              <a:rPr lang="fr-FR" b="1" dirty="0" smtClean="0">
                <a:solidFill>
                  <a:srgbClr val="002060"/>
                </a:solidFill>
              </a:rPr>
              <a:t>III- Les contenus, effets des sanctions et les fautes correspondantes</a:t>
            </a:r>
          </a:p>
          <a:p>
            <a:pPr lvl="0" algn="just">
              <a:buNone/>
            </a:pPr>
            <a:r>
              <a:rPr lang="fr-FR" b="1" dirty="0" smtClean="0">
                <a:solidFill>
                  <a:srgbClr val="002060"/>
                </a:solidFill>
              </a:rPr>
              <a:t>IV- Les instances et la procédure disciplinaires</a:t>
            </a:r>
          </a:p>
          <a:p>
            <a:pPr lvl="0" algn="just">
              <a:buNone/>
            </a:pPr>
            <a:r>
              <a:rPr lang="fr-FR" b="1" dirty="0" smtClean="0">
                <a:solidFill>
                  <a:srgbClr val="002060"/>
                </a:solidFill>
              </a:rPr>
              <a:t>V- Quelques spécificités prévues par la loi</a:t>
            </a:r>
          </a:p>
          <a:p>
            <a:pPr lvl="0" algn="just">
              <a:buNone/>
            </a:pPr>
            <a:r>
              <a:rPr lang="fr-FR" b="1" dirty="0" smtClean="0">
                <a:solidFill>
                  <a:srgbClr val="002060"/>
                </a:solidFill>
              </a:rPr>
              <a:t>VI- Le régime disciplinaire prévu au profit des agents contractuels de droit public de l’Etat</a:t>
            </a:r>
          </a:p>
          <a:p>
            <a:pPr>
              <a:buNone/>
            </a:pPr>
            <a:r>
              <a:rPr lang="fr-FR" b="1" dirty="0" smtClean="0">
                <a:solidFill>
                  <a:srgbClr val="002060"/>
                </a:solidFill>
              </a:rPr>
              <a:t>		</a:t>
            </a:r>
            <a:endParaRPr lang="fr-FR" b="1" u="sng" dirty="0">
              <a:solidFill>
                <a:srgbClr val="002060"/>
              </a:solidFill>
            </a:endParaRPr>
          </a:p>
        </p:txBody>
      </p:sp>
      <p:sp>
        <p:nvSpPr>
          <p:cNvPr id="4" name="Espace réservé de la date 3"/>
          <p:cNvSpPr>
            <a:spLocks noGrp="1"/>
          </p:cNvSpPr>
          <p:nvPr>
            <p:ph type="dt" sz="half" idx="10"/>
          </p:nvPr>
        </p:nvSpPr>
        <p:spPr/>
        <p:txBody>
          <a:bodyPr/>
          <a:lstStyle/>
          <a:p>
            <a:fld id="{CBC3C6A4-CC82-45DC-820D-35DB173D0887}" type="datetime1">
              <a:rPr lang="fr-FR" smtClean="0"/>
              <a:pPr/>
              <a:t>15/12/2017</a:t>
            </a:fld>
            <a:endParaRPr lang="fr-FR" dirty="0"/>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2</a:t>
            </a:fld>
            <a:endParaRPr lang="fr-FR"/>
          </a:p>
        </p:txBody>
      </p:sp>
      <p:sp>
        <p:nvSpPr>
          <p:cNvPr id="6" name="Espace réservé du pied de page 5"/>
          <p:cNvSpPr>
            <a:spLocks noGrp="1"/>
          </p:cNvSpPr>
          <p:nvPr>
            <p:ph type="ftr" sz="quarter" idx="11"/>
          </p:nvPr>
        </p:nvSpPr>
        <p:spPr>
          <a:xfrm>
            <a:off x="2428860" y="6356350"/>
            <a:ext cx="4643470" cy="365125"/>
          </a:xfrm>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764704"/>
            <a:ext cx="8568952" cy="5760640"/>
          </a:xfrm>
        </p:spPr>
        <p:txBody>
          <a:bodyPr>
            <a:normAutofit fontScale="92500" lnSpcReduction="20000"/>
          </a:bodyPr>
          <a:lstStyle/>
          <a:p>
            <a:pPr marL="0" lvl="0" indent="0" algn="just">
              <a:buNone/>
            </a:pPr>
            <a:endParaRPr lang="fr-FR" dirty="0" smtClean="0"/>
          </a:p>
          <a:p>
            <a:r>
              <a:rPr lang="fr-FR" b="1" dirty="0" smtClean="0"/>
              <a:t>IV- Les instances et la procédure disciplinaires </a:t>
            </a:r>
            <a:endParaRPr lang="fr-FR" dirty="0" smtClean="0"/>
          </a:p>
          <a:p>
            <a:pPr>
              <a:buNone/>
            </a:pPr>
            <a:r>
              <a:rPr lang="fr-FR" dirty="0" smtClean="0"/>
              <a:t>4-1: </a:t>
            </a:r>
            <a:r>
              <a:rPr lang="fr-FR" b="1" i="1" dirty="0" smtClean="0"/>
              <a:t>Les instances disciplinaires</a:t>
            </a:r>
          </a:p>
          <a:p>
            <a:pPr>
              <a:buNone/>
            </a:pPr>
            <a:r>
              <a:rPr lang="fr-FR" dirty="0" smtClean="0"/>
              <a:t>Les instances suivantes sont instituées auprès des autorités administratives habilitées à prononcer des sanctions.</a:t>
            </a:r>
          </a:p>
          <a:p>
            <a:pPr>
              <a:buNone/>
            </a:pPr>
            <a:r>
              <a:rPr lang="fr-FR" dirty="0" smtClean="0"/>
              <a:t> Il s’agit :</a:t>
            </a:r>
          </a:p>
          <a:p>
            <a:pPr lvl="0">
              <a:buNone/>
            </a:pPr>
            <a:r>
              <a:rPr lang="fr-FR" dirty="0" smtClean="0"/>
              <a:t> - du Conseil national de discipline pour les sanctions du 3è degré ;</a:t>
            </a:r>
          </a:p>
          <a:p>
            <a:pPr lvl="0">
              <a:buNone/>
            </a:pPr>
            <a:r>
              <a:rPr lang="fr-FR" dirty="0" smtClean="0"/>
              <a:t>-  de la Commission administrative paritaire siégeant en matière de  discipline pour les sanctions du second degré ;</a:t>
            </a:r>
          </a:p>
          <a:p>
            <a:pPr lvl="0">
              <a:buNone/>
            </a:pPr>
            <a:r>
              <a:rPr lang="fr-FR" dirty="0" smtClean="0"/>
              <a:t>-  du Comité de Direction (CODIR) pour les sanctions du 1</a:t>
            </a:r>
            <a:r>
              <a:rPr lang="fr-FR" baseline="30000" dirty="0" smtClean="0"/>
              <a:t>er</a:t>
            </a:r>
            <a:r>
              <a:rPr lang="fr-FR" dirty="0" smtClean="0"/>
              <a:t> degré. </a:t>
            </a:r>
          </a:p>
          <a:p>
            <a:pPr>
              <a:buNone/>
            </a:pPr>
            <a:r>
              <a:rPr lang="fr-FR" dirty="0" smtClean="0"/>
              <a:t>  La composition et le fonctionnement de ces instances sont fixés par décret pris en Conseil des ministres.</a:t>
            </a:r>
          </a:p>
          <a:p>
            <a:pPr>
              <a:buNone/>
            </a:pPr>
            <a:r>
              <a:rPr lang="fr-FR" dirty="0" smtClean="0"/>
              <a:t>  Le Conseil national de discipline a compétence pour tous les agents de la fonction publique d’Etat.</a:t>
            </a:r>
          </a:p>
          <a:p>
            <a:endParaRPr lang="fr-FR" dirty="0"/>
          </a:p>
        </p:txBody>
      </p:sp>
      <p:sp>
        <p:nvSpPr>
          <p:cNvPr id="4" name="Espace réservé de la date 3"/>
          <p:cNvSpPr>
            <a:spLocks noGrp="1"/>
          </p:cNvSpPr>
          <p:nvPr>
            <p:ph type="dt" sz="half" idx="10"/>
          </p:nvPr>
        </p:nvSpPr>
        <p:spPr/>
        <p:txBody>
          <a:bodyPr/>
          <a:lstStyle/>
          <a:p>
            <a:fld id="{9A53202A-BEB1-405E-BD3A-A632EB14D7BB}" type="datetime1">
              <a:rPr lang="fr-FR" smtClean="0"/>
              <a:pPr/>
              <a:t>15/12/2017</a:t>
            </a:fld>
            <a:endParaRPr lang="fr-FR"/>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20</a:t>
            </a:fld>
            <a:endParaRPr lang="fr-FR"/>
          </a:p>
        </p:txBody>
      </p:sp>
      <p:sp>
        <p:nvSpPr>
          <p:cNvPr id="6" name="Espace réservé du pied de page 5"/>
          <p:cNvSpPr>
            <a:spLocks noGrp="1"/>
          </p:cNvSpPr>
          <p:nvPr>
            <p:ph type="ftr" sz="quarter" idx="11"/>
          </p:nvPr>
        </p:nvSpPr>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620688"/>
            <a:ext cx="8229600" cy="950924"/>
          </a:xfrm>
        </p:spPr>
        <p:txBody>
          <a:bodyPr>
            <a:normAutofit/>
          </a:bodyPr>
          <a:lstStyle/>
          <a:p>
            <a:pPr lvl="0" algn="ctr"/>
            <a:r>
              <a:rPr lang="fr-FR" sz="2400" b="1" dirty="0" smtClean="0"/>
              <a:t>4-2: Des règles générales de la procédure disciplinaire prévue par la loi (articles 228 à 242)</a:t>
            </a:r>
            <a:endParaRPr lang="fr-FR" sz="2400" b="1" dirty="0">
              <a:solidFill>
                <a:srgbClr val="FF0000"/>
              </a:solidFill>
              <a:latin typeface="+mn-lt"/>
              <a:ea typeface="+mn-ea"/>
              <a:cs typeface="+mn-cs"/>
            </a:endParaRPr>
          </a:p>
        </p:txBody>
      </p:sp>
      <p:sp>
        <p:nvSpPr>
          <p:cNvPr id="3" name="Espace réservé du contenu 2"/>
          <p:cNvSpPr>
            <a:spLocks noGrp="1"/>
          </p:cNvSpPr>
          <p:nvPr>
            <p:ph idx="1"/>
          </p:nvPr>
        </p:nvSpPr>
        <p:spPr>
          <a:xfrm>
            <a:off x="0" y="1935480"/>
            <a:ext cx="9144000" cy="4922520"/>
          </a:xfrm>
        </p:spPr>
        <p:txBody>
          <a:bodyPr>
            <a:normAutofit lnSpcReduction="10000"/>
          </a:bodyPr>
          <a:lstStyle/>
          <a:p>
            <a:pPr>
              <a:buNone/>
            </a:pPr>
            <a:r>
              <a:rPr lang="fr-FR" b="1" dirty="0" smtClean="0">
                <a:solidFill>
                  <a:srgbClr val="FFC000"/>
                </a:solidFill>
              </a:rPr>
              <a:t> </a:t>
            </a:r>
            <a:r>
              <a:rPr lang="fr-FR" dirty="0" smtClean="0"/>
              <a:t> La procédure disciplinaire prévue par la présente loi est axée sur les principes ci-après:</a:t>
            </a:r>
          </a:p>
          <a:p>
            <a:pPr>
              <a:buFontTx/>
              <a:buChar char="-"/>
            </a:pPr>
            <a:r>
              <a:rPr lang="fr-FR" dirty="0" smtClean="0"/>
              <a:t>- demande d’explications;</a:t>
            </a:r>
          </a:p>
          <a:p>
            <a:pPr>
              <a:buFontTx/>
              <a:buChar char="-"/>
            </a:pPr>
            <a:r>
              <a:rPr lang="fr-FR" dirty="0" smtClean="0"/>
              <a:t>- réponse à la demande d’explications;</a:t>
            </a:r>
          </a:p>
          <a:p>
            <a:pPr>
              <a:buFontTx/>
              <a:buChar char="-"/>
            </a:pPr>
            <a:r>
              <a:rPr lang="fr-FR" dirty="0" smtClean="0"/>
              <a:t>- rédaction d’un rapport circonstancié des faits;</a:t>
            </a:r>
          </a:p>
          <a:p>
            <a:pPr>
              <a:buFontTx/>
              <a:buChar char="-"/>
            </a:pPr>
            <a:r>
              <a:rPr lang="fr-FR" dirty="0" smtClean="0"/>
              <a:t>- communication du dossier disciplinaire à l’agent fautif;</a:t>
            </a:r>
          </a:p>
          <a:p>
            <a:pPr>
              <a:buFontTx/>
              <a:buChar char="-"/>
            </a:pPr>
            <a:r>
              <a:rPr lang="fr-FR" dirty="0" smtClean="0"/>
              <a:t>- consultation de l’instance disciplinaire approprié;</a:t>
            </a:r>
          </a:p>
          <a:p>
            <a:pPr>
              <a:buFontTx/>
              <a:buChar char="-"/>
            </a:pPr>
            <a:r>
              <a:rPr lang="fr-FR" dirty="0" smtClean="0"/>
              <a:t>- tenue du </a:t>
            </a:r>
            <a:r>
              <a:rPr lang="fr-FR" dirty="0" err="1" smtClean="0"/>
              <a:t>codir</a:t>
            </a:r>
            <a:r>
              <a:rPr lang="fr-FR" dirty="0" smtClean="0"/>
              <a:t>,  ou de la session de la commission administrative paritaire siégeant en matière disciplinaire ou du conseil de discipline;</a:t>
            </a:r>
          </a:p>
          <a:p>
            <a:pPr>
              <a:buFontTx/>
              <a:buChar char="-"/>
            </a:pPr>
            <a:r>
              <a:rPr lang="fr-FR" dirty="0" smtClean="0"/>
              <a:t>- prise de l’acte portant sanction.</a:t>
            </a:r>
          </a:p>
          <a:p>
            <a:pPr>
              <a:buFontTx/>
              <a:buChar char="-"/>
            </a:pPr>
            <a:endParaRPr lang="fr-FR" dirty="0" smtClean="0"/>
          </a:p>
          <a:p>
            <a:endParaRPr lang="fr-FR" dirty="0"/>
          </a:p>
        </p:txBody>
      </p:sp>
      <p:sp>
        <p:nvSpPr>
          <p:cNvPr id="4" name="Espace réservé de la date 3"/>
          <p:cNvSpPr>
            <a:spLocks noGrp="1"/>
          </p:cNvSpPr>
          <p:nvPr>
            <p:ph type="dt" sz="half" idx="10"/>
          </p:nvPr>
        </p:nvSpPr>
        <p:spPr/>
        <p:txBody>
          <a:bodyPr/>
          <a:lstStyle/>
          <a:p>
            <a:fld id="{112D35B7-94C6-4A72-A004-3696C45F7763}" type="datetime1">
              <a:rPr lang="fr-FR" smtClean="0"/>
              <a:pPr/>
              <a:t>15/12/2017</a:t>
            </a:fld>
            <a:endParaRPr lang="fr-FR"/>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21</a:t>
            </a:fld>
            <a:endParaRPr lang="fr-FR"/>
          </a:p>
        </p:txBody>
      </p:sp>
      <p:sp>
        <p:nvSpPr>
          <p:cNvPr id="6" name="Espace réservé du pied de page 5"/>
          <p:cNvSpPr>
            <a:spLocks noGrp="1"/>
          </p:cNvSpPr>
          <p:nvPr>
            <p:ph type="ftr" sz="quarter" idx="11"/>
          </p:nvPr>
        </p:nvSpPr>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dirty="0" smtClean="0"/>
              <a:t>La procédure disciplinaire: la demande d’explication</a:t>
            </a:r>
            <a:endParaRPr lang="fr-FR" sz="3200" dirty="0"/>
          </a:p>
        </p:txBody>
      </p:sp>
      <p:sp>
        <p:nvSpPr>
          <p:cNvPr id="3" name="Espace réservé du contenu 2"/>
          <p:cNvSpPr>
            <a:spLocks noGrp="1"/>
          </p:cNvSpPr>
          <p:nvPr>
            <p:ph idx="1"/>
          </p:nvPr>
        </p:nvSpPr>
        <p:spPr/>
        <p:txBody>
          <a:bodyPr/>
          <a:lstStyle/>
          <a:p>
            <a:r>
              <a:rPr lang="fr-FR" dirty="0" smtClean="0"/>
              <a:t>L’ouverture de la procédure disciplinaire commence par  la demande d’explications  adressée au fonctionnaire fautif.</a:t>
            </a:r>
          </a:p>
          <a:p>
            <a:r>
              <a:rPr lang="fr-FR" dirty="0" smtClean="0"/>
              <a:t>Lorsque la réponse à la demande d’explications faite par le  fonctionnaire apporte des justifications suffisantes le mettant hors de cause, la demande d’explications ainsi que la réponse sont classées.</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22</a:t>
            </a:fld>
            <a:endParaRPr lang="fr-F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t>La procédure disciplinaire: la sanction du premier degré</a:t>
            </a:r>
            <a:endParaRPr lang="fr-FR" sz="3600" dirty="0"/>
          </a:p>
        </p:txBody>
      </p:sp>
      <p:sp>
        <p:nvSpPr>
          <p:cNvPr id="3" name="Espace réservé du contenu 2"/>
          <p:cNvSpPr>
            <a:spLocks noGrp="1"/>
          </p:cNvSpPr>
          <p:nvPr>
            <p:ph idx="1"/>
          </p:nvPr>
        </p:nvSpPr>
        <p:spPr/>
        <p:txBody>
          <a:bodyPr/>
          <a:lstStyle/>
          <a:p>
            <a:r>
              <a:rPr lang="fr-FR" dirty="0" smtClean="0"/>
              <a:t>Lorsque la réponse faite à la demande d’explications par le  fonctionnaire n’est pas satisfaisante et que la sanction applicable est une sanction de premier degré, le directeur général ou le directeur technique du service central ou déconcentré de l’Etat, l’ambassadeur, le consul ou le préfet, après avis du Comité de direction prend la sanction appropriée dans un délai de quinze (15) jours à compter de la date à laquelle la faute commise ou présumée est constatée.</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a:t>
            </a:r>
            <a:r>
              <a:rPr lang="fr-FR" dirty="0" err="1" smtClean="0"/>
              <a:t>par</a:t>
            </a:r>
            <a:r>
              <a:rPr lang="fr-FR" dirty="0" smtClean="0"/>
              <a:t>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23</a:t>
            </a:fld>
            <a:endParaRPr lang="fr-F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t>La procédure disciplinaire: la sanction du second degré</a:t>
            </a:r>
            <a:endParaRPr lang="fr-FR" sz="3200" dirty="0"/>
          </a:p>
        </p:txBody>
      </p:sp>
      <p:sp>
        <p:nvSpPr>
          <p:cNvPr id="3" name="Espace réservé du contenu 2"/>
          <p:cNvSpPr>
            <a:spLocks noGrp="1"/>
          </p:cNvSpPr>
          <p:nvPr>
            <p:ph idx="1"/>
          </p:nvPr>
        </p:nvSpPr>
        <p:spPr/>
        <p:txBody>
          <a:bodyPr/>
          <a:lstStyle/>
          <a:p>
            <a:r>
              <a:rPr lang="fr-FR" dirty="0" smtClean="0"/>
              <a:t>Lorsque la réponse faite à la demande d’explications par le fonctionnaire n’est pas satisfaisante et que la sanction applicable est une sanction du deuxième degré, le ministre ou le président d’institution utilisateur, après avis de la commission administrative paritaire siégeant en matière de discipline, prend la sanction appropriée dans un délai de trente (30) jours à compter de la date à laquelle la faute commise ou présumée est constatée. </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a:t>
            </a:r>
            <a:r>
              <a:rPr lang="fr-FR" dirty="0" err="1" smtClean="0"/>
              <a:t>par</a:t>
            </a:r>
            <a:r>
              <a:rPr lang="fr-FR" dirty="0" smtClean="0"/>
              <a:t>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24</a:t>
            </a:fld>
            <a:endParaRPr lang="fr-F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La procédure disciplinaire: les sanctions du 3è degré</a:t>
            </a:r>
            <a:endParaRPr lang="fr-FR" sz="3200" dirty="0"/>
          </a:p>
        </p:txBody>
      </p:sp>
      <p:sp>
        <p:nvSpPr>
          <p:cNvPr id="3" name="Espace réservé du contenu 2"/>
          <p:cNvSpPr>
            <a:spLocks noGrp="1"/>
          </p:cNvSpPr>
          <p:nvPr>
            <p:ph idx="1"/>
          </p:nvPr>
        </p:nvSpPr>
        <p:spPr/>
        <p:txBody>
          <a:bodyPr>
            <a:normAutofit fontScale="85000" lnSpcReduction="20000"/>
          </a:bodyPr>
          <a:lstStyle/>
          <a:p>
            <a:r>
              <a:rPr lang="fr-FR" dirty="0" smtClean="0"/>
              <a:t>En cas de faute grave commise par un fonctionnaire, qu’il s’agisse d’un manquement à ses obligations professionnelles ou d’une infraction de droit commun, l’auteur de cette faute peut être immédiatement suspendu par le ministre utilisateur.</a:t>
            </a:r>
          </a:p>
          <a:p>
            <a:r>
              <a:rPr lang="fr-FR" dirty="0" smtClean="0"/>
              <a:t>La décision prononçant la suspension d’un fonctionnaire doit préciser si l’intéressé conserve pendant le temps où il est suspendu le bénéfice de  son traitement ou déterminer la quotité de la retenue qu’il subit et qui ne peut être supérieure à la moitié. En tout état de cause, il continue de percevoir la totalité des prestations familiales.</a:t>
            </a:r>
          </a:p>
          <a:p>
            <a:r>
              <a:rPr lang="fr-FR" dirty="0" smtClean="0"/>
              <a:t>  Le Conseil national de discipline est saisi de l’affaire sans délai et, sous peine de dessaisissement, doit se prononcer dans un délai d’un (01) mois. Ce délai est porté à trois (03) mois en cas d’enquête.</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25</a:t>
            </a:fld>
            <a:endParaRPr lang="fr-F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La sanction du 3è degré: suite</a:t>
            </a:r>
            <a:endParaRPr lang="fr-FR" sz="3600" dirty="0"/>
          </a:p>
        </p:txBody>
      </p:sp>
      <p:sp>
        <p:nvSpPr>
          <p:cNvPr id="3" name="Espace réservé du contenu 2"/>
          <p:cNvSpPr>
            <a:spLocks noGrp="1"/>
          </p:cNvSpPr>
          <p:nvPr>
            <p:ph idx="1"/>
          </p:nvPr>
        </p:nvSpPr>
        <p:spPr/>
        <p:txBody>
          <a:bodyPr>
            <a:normAutofit fontScale="92500" lnSpcReduction="10000"/>
          </a:bodyPr>
          <a:lstStyle/>
          <a:p>
            <a:r>
              <a:rPr lang="fr-FR" dirty="0" smtClean="0"/>
              <a:t>La situation du fonctionnaire suspendu doit être définitivement réglée dans un délai de trois (03) mois, à compter du jour où la décision de suspension a pris effet. Lorsqu’aucune décision n’est intervenue au bout de trois (03) mois, l’intéressé reprend service ipso facto et perçoit à nouveau l’intégralité de son traitement.</a:t>
            </a:r>
          </a:p>
          <a:p>
            <a:r>
              <a:rPr lang="fr-FR" dirty="0" smtClean="0"/>
              <a:t>Lorsque l’intéressé n’a subi aucune sanction ou n’a été l’objet que d’un avertissement, d’un blâme, d’un déplacement d’office ou d’une radiation du tableau d’avancement ou si, à l’expiration du délai de trois mois, il n’a pu être statué sur son cas, il a droit au remboursement des retenues opérées éventuellement sur son traitement.</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26</a:t>
            </a:fld>
            <a:endParaRPr lang="fr-F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53210"/>
          </a:xfrm>
        </p:spPr>
        <p:txBody>
          <a:bodyPr>
            <a:normAutofit/>
          </a:bodyPr>
          <a:lstStyle/>
          <a:p>
            <a:r>
              <a:rPr lang="fr-FR" sz="3600" dirty="0" smtClean="0"/>
              <a:t>Les sanctions du 3è degré :suite</a:t>
            </a:r>
            <a:endParaRPr lang="fr-FR" sz="3600" dirty="0"/>
          </a:p>
        </p:txBody>
      </p:sp>
      <p:sp>
        <p:nvSpPr>
          <p:cNvPr id="3" name="Espace réservé du contenu 2"/>
          <p:cNvSpPr>
            <a:spLocks noGrp="1"/>
          </p:cNvSpPr>
          <p:nvPr>
            <p:ph idx="1"/>
          </p:nvPr>
        </p:nvSpPr>
        <p:spPr>
          <a:xfrm>
            <a:off x="457200" y="1500174"/>
            <a:ext cx="8229600" cy="4824426"/>
          </a:xfrm>
        </p:spPr>
        <p:txBody>
          <a:bodyPr>
            <a:normAutofit fontScale="77500" lnSpcReduction="20000"/>
          </a:bodyPr>
          <a:lstStyle/>
          <a:p>
            <a:r>
              <a:rPr lang="fr-FR" dirty="0" smtClean="0"/>
              <a:t>Lorsqu’un fonctionnaire fait l’objet de poursuite devant un tribunal répressif, la procédure disciplinaire est suspendue jusqu’à ce que la décision du tribunal soit devenue définitive.</a:t>
            </a:r>
          </a:p>
          <a:p>
            <a:r>
              <a:rPr lang="fr-FR" dirty="0" smtClean="0"/>
              <a:t>L’intéressé est obligatoirement suspendu de ses fonctions lorsqu’une mesure de détention préventive est intervenue à son encontre.</a:t>
            </a:r>
          </a:p>
          <a:p>
            <a:r>
              <a:rPr lang="fr-FR" dirty="0" smtClean="0"/>
              <a:t>Lorsqu’une décision de liberté provisoire intervient en faveur d’un fonctionnaire, l’intéressé est autorisé à reprendre service. </a:t>
            </a:r>
          </a:p>
          <a:p>
            <a:r>
              <a:rPr lang="fr-FR" dirty="0" smtClean="0"/>
              <a:t>Lorsqu’aucune décision de justice n’intervient jusqu’à un (01) an de la date de son départ à la retraite, le conseil de discipline examine sa situation en vue de lui permettre d’introduire son dossier de retraite.</a:t>
            </a:r>
          </a:p>
          <a:p>
            <a:r>
              <a:rPr lang="fr-FR" dirty="0" smtClean="0"/>
              <a:t>Le délai de trois (03) mois donné au  CD pour boucler le dossier n’est pas applicable et la situation du fonctionnaire n’est définitivement réglée qu’après que la décision rendue par la juridiction saisie soit devenue définitive. Toutefois, l’intéressé conserve jusqu’au règlement définitif de sa situation administrative le bénéfice de la totalité des prestations familiales.</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27</a:t>
            </a:fld>
            <a:endParaRPr lang="fr-F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V- </a:t>
            </a:r>
            <a:r>
              <a:rPr lang="fr-FR" sz="3600" dirty="0" smtClean="0"/>
              <a:t>Quelques spécificités prévues par la loi</a:t>
            </a:r>
            <a:endParaRPr lang="fr-FR" dirty="0"/>
          </a:p>
        </p:txBody>
      </p:sp>
      <p:sp>
        <p:nvSpPr>
          <p:cNvPr id="3" name="Espace réservé du contenu 2"/>
          <p:cNvSpPr>
            <a:spLocks noGrp="1"/>
          </p:cNvSpPr>
          <p:nvPr>
            <p:ph idx="1"/>
          </p:nvPr>
        </p:nvSpPr>
        <p:spPr/>
        <p:txBody>
          <a:bodyPr>
            <a:normAutofit fontScale="85000" lnSpcReduction="10000"/>
          </a:bodyPr>
          <a:lstStyle/>
          <a:p>
            <a:pPr>
              <a:buNone/>
            </a:pPr>
            <a:r>
              <a:rPr lang="fr-FR" dirty="0" smtClean="0"/>
              <a:t> Le pouvoir d’instruction disciplinaire est distinct du pouvoir de sanction disciplinaire.</a:t>
            </a:r>
          </a:p>
          <a:p>
            <a:r>
              <a:rPr lang="fr-FR" dirty="0" smtClean="0"/>
              <a:t>Le pouvoir d’instruction disciplinaire appartient au supérieur hiérarchique immédiat de l’agent.</a:t>
            </a:r>
          </a:p>
          <a:p>
            <a:r>
              <a:rPr lang="fr-FR" dirty="0" smtClean="0"/>
              <a:t>Toute autorité investie du pouvoir  d’instruction disciplinaire a l’obligation d’ouvrir immédiatement l’action disciplinaire dès que la faute commise ou présumée est constatée.</a:t>
            </a:r>
          </a:p>
          <a:p>
            <a:r>
              <a:rPr lang="fr-FR" dirty="0" smtClean="0"/>
              <a:t>L’autorité investie du pouvoir disciplinaire a, de même, l’obligation de sanctionner la faute établie.</a:t>
            </a:r>
          </a:p>
          <a:p>
            <a:r>
              <a:rPr lang="fr-FR" dirty="0" smtClean="0"/>
              <a:t>Toute autorité qui constate la carence à cet égard d’une autorité disciplinaire qui lui est subordonnée, a le devoir de prescrire à cette dernière l’ouverture immédiate de l’action disciplinaire.</a:t>
            </a:r>
            <a:r>
              <a:rPr lang="fr-FR" b="1" dirty="0" smtClean="0"/>
              <a:t> (Article 231</a:t>
            </a:r>
            <a:r>
              <a:rPr lang="fr-FR" dirty="0" smtClean="0"/>
              <a:t> )</a:t>
            </a:r>
          </a:p>
          <a:p>
            <a:pPr>
              <a:buNone/>
            </a:pPr>
            <a:endParaRPr lang="fr-FR" dirty="0" smtClean="0"/>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28</a:t>
            </a:fld>
            <a:endParaRPr lang="fr-FR"/>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 Quelques spécificités</a:t>
            </a:r>
            <a:endParaRPr lang="fr-FR" sz="3600" dirty="0"/>
          </a:p>
        </p:txBody>
      </p:sp>
      <p:sp>
        <p:nvSpPr>
          <p:cNvPr id="3" name="Espace réservé du contenu 2"/>
          <p:cNvSpPr>
            <a:spLocks noGrp="1"/>
          </p:cNvSpPr>
          <p:nvPr>
            <p:ph idx="1"/>
          </p:nvPr>
        </p:nvSpPr>
        <p:spPr/>
        <p:txBody>
          <a:bodyPr/>
          <a:lstStyle/>
          <a:p>
            <a:r>
              <a:rPr lang="fr-FR" dirty="0" smtClean="0"/>
              <a:t>La date d’effet de la sanction est la date de demande d’explication ou à défaut la date de la commission des faits.</a:t>
            </a:r>
          </a:p>
          <a:p>
            <a:r>
              <a:rPr lang="fr-FR" dirty="0" smtClean="0"/>
              <a:t>La définition de la faute grave à l’article 234 de la loi qui induit la suspension du fonctionnaire  et oriente  la procédure disciplinaire vers une sanction du troisième degré  .</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29</a:t>
            </a:fld>
            <a:endParaRPr lang="fr-F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938962"/>
          </a:xfrm>
        </p:spPr>
        <p:txBody>
          <a:bodyPr>
            <a:normAutofit fontScale="90000"/>
          </a:bodyPr>
          <a:lstStyle/>
          <a:p>
            <a:pPr algn="ctr"/>
            <a:r>
              <a:rPr lang="fr-FR" sz="2800" b="1" dirty="0" smtClean="0"/>
              <a:t>I- Les insuffisances du régime disciplinaire prévu par la loi n° 86-013 du 26 février 1986 portant statut général des APE </a:t>
            </a:r>
            <a:r>
              <a:rPr lang="fr-FR" sz="2800" dirty="0" smtClean="0"/>
              <a:t/>
            </a:r>
            <a:br>
              <a:rPr lang="fr-FR" sz="2800" dirty="0" smtClean="0"/>
            </a:br>
            <a:endParaRPr lang="fr-FR" sz="2800" dirty="0"/>
          </a:p>
        </p:txBody>
      </p:sp>
      <p:sp>
        <p:nvSpPr>
          <p:cNvPr id="3" name="Espace réservé du contenu 2"/>
          <p:cNvSpPr>
            <a:spLocks noGrp="1"/>
          </p:cNvSpPr>
          <p:nvPr>
            <p:ph idx="1"/>
          </p:nvPr>
        </p:nvSpPr>
        <p:spPr>
          <a:xfrm>
            <a:off x="457200" y="1571612"/>
            <a:ext cx="8229600" cy="4752988"/>
          </a:xfrm>
        </p:spPr>
        <p:txBody>
          <a:bodyPr>
            <a:normAutofit fontScale="77500" lnSpcReduction="20000"/>
          </a:bodyPr>
          <a:lstStyle/>
          <a:p>
            <a:pPr algn="just">
              <a:lnSpc>
                <a:spcPct val="150000"/>
              </a:lnSpc>
              <a:buNone/>
            </a:pPr>
            <a:r>
              <a:rPr lang="fr-FR" dirty="0" smtClean="0"/>
              <a:t>	Les dispositions de la loi ont induit un système qui ne permet pas sanctionner  efficacement et rapidement l’APE et conduit à l’inaction</a:t>
            </a:r>
          </a:p>
          <a:p>
            <a:r>
              <a:rPr lang="fr-FR" dirty="0" smtClean="0"/>
              <a:t>En effet, la détention de pouvoir disciplinaire par l’autorité ayant pouvoir de nomination, le ministre en charge de la fonction publique, et par délégation en ce qui concerne les sanctions du premier degré, par le ministre de tutelle, tous les deux éloignés des faits par définition, allonge considérablement les délais, inhibe les capacités d’appréciation de l’autorité et de ce fait dilue la responsabilité.</a:t>
            </a:r>
          </a:p>
          <a:p>
            <a:r>
              <a:rPr lang="fr-FR" dirty="0" smtClean="0"/>
              <a:t>Les supérieurs hiérarchiques directs ont une faible responsabilité dans la procédure de sanction</a:t>
            </a:r>
          </a:p>
          <a:p>
            <a:r>
              <a:rPr lang="fr-FR" dirty="0" smtClean="0"/>
              <a:t>Par ailleurs, la composition donnée au conseil de discipline induit une surreprésentation des agents, source de dérives faisant assouplir les sanctions</a:t>
            </a:r>
          </a:p>
          <a:p>
            <a:r>
              <a:rPr lang="fr-FR" dirty="0" smtClean="0"/>
              <a:t>C’est  l’Administration qui apprécie la faute et détermine la sanction à appliquer. Il n’existe pas une gamme de fautes correspondant à chaque sanction</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3</a:t>
            </a:fld>
            <a:endParaRPr lang="fr-F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Quelques spécificités (suite)</a:t>
            </a:r>
            <a:endParaRPr lang="fr-FR" dirty="0"/>
          </a:p>
        </p:txBody>
      </p:sp>
      <p:sp>
        <p:nvSpPr>
          <p:cNvPr id="3" name="Espace réservé du contenu 2"/>
          <p:cNvSpPr>
            <a:spLocks noGrp="1"/>
          </p:cNvSpPr>
          <p:nvPr>
            <p:ph idx="1"/>
          </p:nvPr>
        </p:nvSpPr>
        <p:spPr/>
        <p:txBody>
          <a:bodyPr>
            <a:normAutofit/>
          </a:bodyPr>
          <a:lstStyle/>
          <a:p>
            <a:r>
              <a:rPr lang="fr-FR" dirty="0" smtClean="0"/>
              <a:t>Lorsqu’une décision de liberté provisoire intervient en faveur d’un fonctionnaire, l’intéressé est autorisé à reprendre service. </a:t>
            </a:r>
          </a:p>
          <a:p>
            <a:r>
              <a:rPr lang="fr-FR" dirty="0" smtClean="0"/>
              <a:t>Lorsqu’aucune décision de justice n’intervient  pas jusqu’à un (01) an de la date de son départ à la retraite du fonctionnaire, le conseil  national de discipline examine sa situation en vue de lui permettre d’introduire son dossier de retraite. </a:t>
            </a:r>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30</a:t>
            </a:fld>
            <a:endParaRPr lang="fr-FR"/>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t>VI- Le régime disciplinaire prévu pour les Agents contractuels de droit public de l’Etat</a:t>
            </a:r>
            <a:endParaRPr lang="fr-FR" sz="3600" dirty="0"/>
          </a:p>
        </p:txBody>
      </p:sp>
      <p:sp>
        <p:nvSpPr>
          <p:cNvPr id="3" name="Espace réservé du contenu 2"/>
          <p:cNvSpPr>
            <a:spLocks noGrp="1"/>
          </p:cNvSpPr>
          <p:nvPr>
            <p:ph idx="1"/>
          </p:nvPr>
        </p:nvSpPr>
        <p:spPr/>
        <p:txBody>
          <a:bodyPr>
            <a:normAutofit fontScale="85000" lnSpcReduction="20000"/>
          </a:bodyPr>
          <a:lstStyle/>
          <a:p>
            <a:pPr>
              <a:buNone/>
            </a:pPr>
            <a:r>
              <a:rPr lang="fr-FR" dirty="0" smtClean="0"/>
              <a:t>   Ce sont les articles 297  à 304 qui en disposent.</a:t>
            </a:r>
          </a:p>
          <a:p>
            <a:pPr>
              <a:buNone/>
            </a:pPr>
            <a:r>
              <a:rPr lang="fr-FR" dirty="0" smtClean="0"/>
              <a:t>   Les sanctions qui peuvent être infligées à l’agent contractuel de droit public de l’Etat sont :</a:t>
            </a:r>
          </a:p>
          <a:p>
            <a:pPr lvl="0">
              <a:buNone/>
            </a:pPr>
            <a:r>
              <a:rPr lang="fr-FR" b="1" dirty="0" smtClean="0"/>
              <a:t>    Sanctions du premier degré :</a:t>
            </a:r>
            <a:endParaRPr lang="fr-FR" dirty="0" smtClean="0"/>
          </a:p>
          <a:p>
            <a:pPr lvl="1">
              <a:buNone/>
            </a:pPr>
            <a:r>
              <a:rPr lang="fr-FR" dirty="0" smtClean="0"/>
              <a:t>- l’avertissement verbal ;</a:t>
            </a:r>
          </a:p>
          <a:p>
            <a:pPr lvl="1">
              <a:buNone/>
            </a:pPr>
            <a:r>
              <a:rPr lang="fr-FR" dirty="0" smtClean="0"/>
              <a:t>- l’avertissement  avec inscription au dossier ;</a:t>
            </a:r>
          </a:p>
          <a:p>
            <a:pPr lvl="1">
              <a:buNone/>
            </a:pPr>
            <a:r>
              <a:rPr lang="fr-FR" dirty="0" smtClean="0"/>
              <a:t>- le blâme ;</a:t>
            </a:r>
          </a:p>
          <a:p>
            <a:pPr>
              <a:buNone/>
            </a:pPr>
            <a:r>
              <a:rPr lang="fr-FR" dirty="0" smtClean="0"/>
              <a:t> </a:t>
            </a:r>
          </a:p>
          <a:p>
            <a:pPr lvl="0">
              <a:buNone/>
            </a:pPr>
            <a:r>
              <a:rPr lang="fr-FR" b="1" dirty="0" smtClean="0"/>
              <a:t>   Sanctions du deuxième degré</a:t>
            </a:r>
            <a:endParaRPr lang="fr-FR" dirty="0" smtClean="0"/>
          </a:p>
          <a:p>
            <a:pPr lvl="0">
              <a:buNone/>
            </a:pPr>
            <a:r>
              <a:rPr lang="fr-FR" dirty="0" smtClean="0"/>
              <a:t>  </a:t>
            </a:r>
          </a:p>
          <a:p>
            <a:pPr lvl="0">
              <a:buNone/>
            </a:pPr>
            <a:r>
              <a:rPr lang="fr-FR" dirty="0" smtClean="0"/>
              <a:t>   - la mise à pied sans solde de quinze (15) jours ;</a:t>
            </a:r>
          </a:p>
          <a:p>
            <a:pPr lvl="0">
              <a:buNone/>
            </a:pPr>
            <a:r>
              <a:rPr lang="fr-FR" dirty="0" smtClean="0"/>
              <a:t>  - la mise à pied sans solde de trente (30) jours ;</a:t>
            </a:r>
          </a:p>
          <a:p>
            <a:pPr>
              <a:buNone/>
            </a:pPr>
            <a:r>
              <a:rPr lang="fr-FR" dirty="0" smtClean="0"/>
              <a:t>    - la rupture du contrat pour faute grave ;</a:t>
            </a:r>
          </a:p>
          <a:p>
            <a:pPr lvl="0"/>
            <a:endParaRPr lang="fr-FR" dirty="0" smtClean="0"/>
          </a:p>
          <a:p>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31</a:t>
            </a:fld>
            <a:endParaRPr lang="fr-FR"/>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857232"/>
            <a:ext cx="8229600" cy="1143000"/>
          </a:xfrm>
        </p:spPr>
        <p:txBody>
          <a:bodyPr>
            <a:noAutofit/>
          </a:bodyPr>
          <a:lstStyle/>
          <a:p>
            <a:r>
              <a:rPr lang="fr-FR" sz="4000" dirty="0" smtClean="0"/>
              <a:t>Le régime juridique prévu pour les ACE</a:t>
            </a:r>
            <a:endParaRPr lang="fr-FR" sz="4000" dirty="0"/>
          </a:p>
        </p:txBody>
      </p:sp>
      <p:sp>
        <p:nvSpPr>
          <p:cNvPr id="3" name="Espace réservé du contenu 2"/>
          <p:cNvSpPr>
            <a:spLocks noGrp="1"/>
          </p:cNvSpPr>
          <p:nvPr>
            <p:ph idx="1"/>
          </p:nvPr>
        </p:nvSpPr>
        <p:spPr/>
        <p:txBody>
          <a:bodyPr/>
          <a:lstStyle/>
          <a:p>
            <a:endParaRPr lang="fr-FR" dirty="0" smtClean="0"/>
          </a:p>
          <a:p>
            <a:r>
              <a:rPr lang="fr-FR" dirty="0" smtClean="0"/>
              <a:t>La loi n’a pas été explicite sur les personnes habilitées à infliger les sanctions ainsi que la procédure discipline. Il est donc indispensable qu’un texte d’application organise la procédure d’audition disciplinaire telle que prévue par le décret n° 2015-373 du 24 juin 2015 portant régime juridique d’emploi des agents contractuels de l’Etat</a:t>
            </a: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32</a:t>
            </a:fld>
            <a:endParaRPr lang="fr-F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pPr algn="ctr"/>
            <a:r>
              <a:rPr lang="fr-FR" sz="5400" dirty="0" smtClean="0"/>
              <a:t>FIN DE LA PRESENTATION</a:t>
            </a:r>
            <a:endParaRPr lang="fr-FR" sz="5400" dirty="0"/>
          </a:p>
        </p:txBody>
      </p:sp>
      <p:sp>
        <p:nvSpPr>
          <p:cNvPr id="5" name="Espace réservé du texte 4"/>
          <p:cNvSpPr>
            <a:spLocks noGrp="1"/>
          </p:cNvSpPr>
          <p:nvPr>
            <p:ph type="body" idx="1"/>
          </p:nvPr>
        </p:nvSpPr>
        <p:spPr>
          <a:xfrm>
            <a:off x="530352" y="2704664"/>
            <a:ext cx="8327928" cy="3081790"/>
          </a:xfrm>
        </p:spPr>
        <p:txBody>
          <a:bodyPr>
            <a:noAutofit/>
          </a:bodyPr>
          <a:lstStyle/>
          <a:p>
            <a:pPr algn="ctr"/>
            <a:r>
              <a:rPr lang="fr-FR" sz="6000" dirty="0" smtClean="0"/>
              <a:t>MERCI POUR VOTRE AIMABLE ATTENTION</a:t>
            </a:r>
            <a:endParaRPr lang="fr-FR" sz="6000" dirty="0"/>
          </a:p>
        </p:txBody>
      </p:sp>
      <p:sp>
        <p:nvSpPr>
          <p:cNvPr id="6" name="Espace réservé de la date 5"/>
          <p:cNvSpPr>
            <a:spLocks noGrp="1"/>
          </p:cNvSpPr>
          <p:nvPr>
            <p:ph type="dt" sz="half" idx="10"/>
          </p:nvPr>
        </p:nvSpPr>
        <p:spPr/>
        <p:txBody>
          <a:bodyPr/>
          <a:lstStyle/>
          <a:p>
            <a:fld id="{45A9E497-49A3-46C3-BFF1-242431145514}" type="datetime1">
              <a:rPr lang="fr-FR" smtClean="0"/>
              <a:pPr/>
              <a:t>15/12/2017</a:t>
            </a:fld>
            <a:endParaRPr lang="fr-FR"/>
          </a:p>
        </p:txBody>
      </p:sp>
      <p:sp>
        <p:nvSpPr>
          <p:cNvPr id="7" name="Espace réservé du numéro de diapositive 6"/>
          <p:cNvSpPr>
            <a:spLocks noGrp="1"/>
          </p:cNvSpPr>
          <p:nvPr>
            <p:ph type="sldNum" sz="quarter" idx="12"/>
          </p:nvPr>
        </p:nvSpPr>
        <p:spPr/>
        <p:txBody>
          <a:bodyPr/>
          <a:lstStyle/>
          <a:p>
            <a:fld id="{422CA76C-C4D3-4469-A0E8-D60387DC077A}" type="slidenum">
              <a:rPr lang="fr-FR" smtClean="0"/>
              <a:pPr/>
              <a:t>33</a:t>
            </a:fld>
            <a:endParaRPr lang="fr-FR"/>
          </a:p>
        </p:txBody>
      </p:sp>
      <p:sp>
        <p:nvSpPr>
          <p:cNvPr id="8" name="Espace réservé du pied de page 7"/>
          <p:cNvSpPr>
            <a:spLocks noGrp="1"/>
          </p:cNvSpPr>
          <p:nvPr>
            <p:ph type="ftr" sz="quarter" idx="11"/>
          </p:nvPr>
        </p:nvSpPr>
        <p:spPr>
          <a:xfrm>
            <a:off x="2667000" y="6356350"/>
            <a:ext cx="4405330" cy="365125"/>
          </a:xfrm>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628800"/>
          </a:xfrm>
        </p:spPr>
        <p:txBody>
          <a:bodyPr>
            <a:normAutofit fontScale="90000"/>
          </a:bodyPr>
          <a:lstStyle/>
          <a:p>
            <a:pPr marL="274320" indent="-274320" algn="ctr">
              <a:spcBef>
                <a:spcPct val="20000"/>
              </a:spcBef>
            </a:pPr>
            <a:r>
              <a:rPr lang="fr-FR" sz="2600" b="1" dirty="0" smtClean="0">
                <a:solidFill>
                  <a:prstClr val="black"/>
                </a:solidFill>
                <a:latin typeface="Constantia"/>
                <a:ea typeface="+mn-ea"/>
                <a:cs typeface="+mn-cs"/>
              </a:rPr>
              <a:t> </a:t>
            </a:r>
            <a:br>
              <a:rPr lang="fr-FR" sz="2600" b="1" dirty="0" smtClean="0">
                <a:solidFill>
                  <a:prstClr val="black"/>
                </a:solidFill>
                <a:latin typeface="Constantia"/>
                <a:ea typeface="+mn-ea"/>
                <a:cs typeface="+mn-cs"/>
              </a:rPr>
            </a:br>
            <a:r>
              <a:rPr lang="fr-FR" sz="2600" b="1" dirty="0" smtClean="0">
                <a:solidFill>
                  <a:prstClr val="black"/>
                </a:solidFill>
                <a:latin typeface="Constantia"/>
                <a:ea typeface="+mn-ea"/>
                <a:cs typeface="+mn-cs"/>
              </a:rPr>
              <a:t/>
            </a:r>
            <a:br>
              <a:rPr lang="fr-FR" sz="2600" b="1" dirty="0" smtClean="0">
                <a:solidFill>
                  <a:prstClr val="black"/>
                </a:solidFill>
                <a:latin typeface="Constantia"/>
                <a:ea typeface="+mn-ea"/>
                <a:cs typeface="+mn-cs"/>
              </a:rPr>
            </a:br>
            <a:r>
              <a:rPr lang="fr-FR" sz="2800" b="1" dirty="0" smtClean="0"/>
              <a:t>II : Les sanctions prévues par la loi n° 2015-18 du 21 septembre 2017 portant statut général de la fonction publique (article 69)</a:t>
            </a:r>
            <a:r>
              <a:rPr lang="fr-FR" sz="2800" dirty="0" smtClean="0"/>
              <a:t/>
            </a:r>
            <a:br>
              <a:rPr lang="fr-FR" sz="2800" dirty="0" smtClean="0"/>
            </a:br>
            <a:endParaRPr lang="fr-FR" b="1" dirty="0">
              <a:solidFill>
                <a:srgbClr val="0070C0"/>
              </a:solidFill>
            </a:endParaRPr>
          </a:p>
        </p:txBody>
      </p:sp>
      <p:sp>
        <p:nvSpPr>
          <p:cNvPr id="3" name="Espace réservé du contenu 2"/>
          <p:cNvSpPr>
            <a:spLocks noGrp="1"/>
          </p:cNvSpPr>
          <p:nvPr>
            <p:ph idx="1"/>
          </p:nvPr>
        </p:nvSpPr>
        <p:spPr>
          <a:xfrm>
            <a:off x="0" y="1714488"/>
            <a:ext cx="9144000" cy="5143512"/>
          </a:xfrm>
        </p:spPr>
        <p:txBody>
          <a:bodyPr>
            <a:normAutofit fontScale="85000" lnSpcReduction="20000"/>
          </a:bodyPr>
          <a:lstStyle/>
          <a:p>
            <a:r>
              <a:rPr lang="fr-FR" b="1" dirty="0" smtClean="0"/>
              <a:t>Les sanctions et la procédure disciplinaire  chez  les fonctionnaires</a:t>
            </a:r>
          </a:p>
          <a:p>
            <a:endParaRPr lang="fr-FR" dirty="0" smtClean="0"/>
          </a:p>
          <a:p>
            <a:r>
              <a:rPr lang="fr-FR" dirty="0" smtClean="0"/>
              <a:t>Il est prévu </a:t>
            </a:r>
            <a:r>
              <a:rPr lang="fr-FR" b="1" dirty="0" smtClean="0"/>
              <a:t>3</a:t>
            </a:r>
            <a:r>
              <a:rPr lang="fr-FR" dirty="0" smtClean="0"/>
              <a:t> degrés de sanction pour les fonctionnaires avec les niveaux de pouvoir disciplinaires correspondant.</a:t>
            </a:r>
            <a:r>
              <a:rPr lang="fr-FR" sz="2400" dirty="0" smtClean="0"/>
              <a:t> (article 214)</a:t>
            </a:r>
            <a:endParaRPr lang="fr-FR" dirty="0" smtClean="0"/>
          </a:p>
          <a:p>
            <a:pPr>
              <a:buNone/>
            </a:pPr>
            <a:r>
              <a:rPr lang="fr-FR" dirty="0" smtClean="0"/>
              <a:t>     Pour les fonctionnaires, les sanctions disciplinaires sont :</a:t>
            </a:r>
          </a:p>
          <a:p>
            <a:r>
              <a:rPr lang="fr-FR" b="1" dirty="0" smtClean="0"/>
              <a:t>Sanctions du premier degré</a:t>
            </a:r>
            <a:endParaRPr lang="fr-FR" dirty="0" smtClean="0"/>
          </a:p>
          <a:p>
            <a:pPr lvl="0">
              <a:buNone/>
            </a:pPr>
            <a:r>
              <a:rPr lang="fr-FR" dirty="0" smtClean="0"/>
              <a:t>      - </a:t>
            </a:r>
            <a:r>
              <a:rPr lang="fr-FR" sz="2800" dirty="0" smtClean="0"/>
              <a:t>le rappel à l’ordre ;</a:t>
            </a:r>
            <a:endParaRPr lang="fr-FR" sz="3200" dirty="0" smtClean="0"/>
          </a:p>
          <a:p>
            <a:pPr lvl="0">
              <a:buNone/>
            </a:pPr>
            <a:r>
              <a:rPr lang="fr-FR" sz="2800" dirty="0" smtClean="0"/>
              <a:t>     - l’avertissement écrit ;</a:t>
            </a:r>
            <a:endParaRPr lang="fr-FR" sz="3200" dirty="0" smtClean="0"/>
          </a:p>
          <a:p>
            <a:pPr lvl="0">
              <a:buNone/>
            </a:pPr>
            <a:r>
              <a:rPr lang="fr-FR" sz="2800" dirty="0" smtClean="0"/>
              <a:t>     - l’avertissement avec inscription au dossier ;</a:t>
            </a:r>
            <a:endParaRPr lang="fr-FR" sz="3200" dirty="0" smtClean="0"/>
          </a:p>
          <a:p>
            <a:pPr lvl="0">
              <a:buNone/>
            </a:pPr>
            <a:r>
              <a:rPr lang="fr-FR" sz="2800" dirty="0" smtClean="0"/>
              <a:t>     - le blâme. </a:t>
            </a:r>
            <a:endParaRPr lang="fr-FR" sz="3200" dirty="0" smtClean="0"/>
          </a:p>
          <a:p>
            <a:r>
              <a:rPr lang="fr-FR" dirty="0" smtClean="0"/>
              <a:t>Sont compétents pour infliger ces sanctions, les directeurs centraux, les directeurs généraux, directeurs techniques, et directeurs départementaux des ministères et institutions de la République, les ambassadeurs ou consuls et les préfets. (article 220)</a:t>
            </a:r>
          </a:p>
          <a:p>
            <a:pPr>
              <a:lnSpc>
                <a:spcPct val="130000"/>
              </a:lnSpc>
            </a:pPr>
            <a:endParaRPr lang="fr-FR" dirty="0"/>
          </a:p>
        </p:txBody>
      </p:sp>
      <p:sp>
        <p:nvSpPr>
          <p:cNvPr id="4" name="Espace réservé de la date 3"/>
          <p:cNvSpPr>
            <a:spLocks noGrp="1"/>
          </p:cNvSpPr>
          <p:nvPr>
            <p:ph type="dt" sz="half" idx="10"/>
          </p:nvPr>
        </p:nvSpPr>
        <p:spPr/>
        <p:txBody>
          <a:bodyPr/>
          <a:lstStyle/>
          <a:p>
            <a:fld id="{F526DEE6-AE42-4E41-A930-2452E0B6988E}" type="datetime1">
              <a:rPr lang="fr-FR" smtClean="0"/>
              <a:pPr/>
              <a:t>15/12/2017</a:t>
            </a:fld>
            <a:endParaRPr lang="fr-FR"/>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4</a:t>
            </a:fld>
            <a:endParaRPr lang="fr-FR"/>
          </a:p>
        </p:txBody>
      </p:sp>
      <p:sp>
        <p:nvSpPr>
          <p:cNvPr id="6" name="Espace réservé du pied de page 5"/>
          <p:cNvSpPr>
            <a:spLocks noGrp="1"/>
          </p:cNvSpPr>
          <p:nvPr>
            <p:ph type="ftr" sz="quarter" idx="11"/>
          </p:nvPr>
        </p:nvSpPr>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500042"/>
            <a:ext cx="9144000" cy="6357958"/>
          </a:xfrm>
        </p:spPr>
        <p:txBody>
          <a:bodyPr>
            <a:normAutofit fontScale="92500" lnSpcReduction="20000"/>
          </a:bodyPr>
          <a:lstStyle/>
          <a:p>
            <a:pPr>
              <a:buNone/>
            </a:pPr>
            <a:r>
              <a:rPr lang="fr-FR" sz="6000" b="1" i="1" dirty="0" smtClean="0"/>
              <a:t>	</a:t>
            </a:r>
            <a:r>
              <a:rPr lang="fr-FR" sz="5100" b="1" dirty="0" smtClean="0">
                <a:solidFill>
                  <a:srgbClr val="FFC000"/>
                </a:solidFill>
              </a:rPr>
              <a:t> </a:t>
            </a:r>
            <a:r>
              <a:rPr lang="fr-FR" sz="2000" b="1" dirty="0" smtClean="0"/>
              <a:t>Sanctions du deuxième degré</a:t>
            </a:r>
            <a:endParaRPr lang="fr-FR" sz="2000" dirty="0" smtClean="0"/>
          </a:p>
          <a:p>
            <a:pPr lvl="0">
              <a:buNone/>
            </a:pPr>
            <a:r>
              <a:rPr lang="fr-FR" sz="2000" dirty="0" smtClean="0"/>
              <a:t>      - la mise à pied avec suppression du traitement pour une durée ne pouvant excéder 15 jours;</a:t>
            </a:r>
          </a:p>
          <a:p>
            <a:pPr lvl="0">
              <a:buNone/>
            </a:pPr>
            <a:r>
              <a:rPr lang="fr-FR" sz="2000" dirty="0" smtClean="0"/>
              <a:t>         - la mise à pied avec  suppression de traitement pour une durée ne pouvant             </a:t>
            </a:r>
          </a:p>
          <a:p>
            <a:pPr lvl="0">
              <a:buNone/>
            </a:pPr>
            <a:r>
              <a:rPr lang="fr-FR" sz="2000" dirty="0" smtClean="0"/>
              <a:t>          excéder trente (30) jours;</a:t>
            </a:r>
          </a:p>
          <a:p>
            <a:pPr lvl="0">
              <a:buNone/>
            </a:pPr>
            <a:r>
              <a:rPr lang="fr-FR" sz="2000" dirty="0" smtClean="0"/>
              <a:t>        - le déplacement d’office ;</a:t>
            </a:r>
          </a:p>
          <a:p>
            <a:pPr lvl="0">
              <a:buNone/>
            </a:pPr>
            <a:r>
              <a:rPr lang="fr-FR" sz="2000" dirty="0" smtClean="0"/>
              <a:t>        - le blocage d’avancement d’échelon pour une année ;</a:t>
            </a:r>
          </a:p>
          <a:p>
            <a:pPr lvl="0">
              <a:buNone/>
            </a:pPr>
            <a:r>
              <a:rPr lang="fr-FR" sz="2000" dirty="0" smtClean="0"/>
              <a:t>        - la radiation du tableau d’avancement de grade ;</a:t>
            </a:r>
          </a:p>
          <a:p>
            <a:pPr lvl="0">
              <a:buNone/>
            </a:pPr>
            <a:r>
              <a:rPr lang="fr-FR" sz="2000" dirty="0" smtClean="0"/>
              <a:t>        - l’exclusion temporaire des fonctions pour une période ne pouvant excéder six (06) mois ;</a:t>
            </a:r>
          </a:p>
          <a:p>
            <a:pPr lvl="0">
              <a:buNone/>
            </a:pPr>
            <a:r>
              <a:rPr lang="fr-FR" sz="2000" dirty="0" smtClean="0"/>
              <a:t>          - l’abaissement d’échelon;</a:t>
            </a:r>
          </a:p>
          <a:p>
            <a:pPr lvl="0">
              <a:buNone/>
            </a:pPr>
            <a:r>
              <a:rPr lang="fr-FR" sz="2000" dirty="0" smtClean="0"/>
              <a:t>         - la rétrogradation</a:t>
            </a:r>
            <a:r>
              <a:rPr lang="fr-FR" sz="2000" b="1" dirty="0" smtClean="0"/>
              <a:t> </a:t>
            </a:r>
            <a:r>
              <a:rPr lang="fr-FR" sz="2000" dirty="0" smtClean="0"/>
              <a:t>;</a:t>
            </a:r>
          </a:p>
          <a:p>
            <a:pPr>
              <a:buNone/>
            </a:pPr>
            <a:r>
              <a:rPr lang="fr-FR" sz="2000" dirty="0" smtClean="0"/>
              <a:t>    Sont compétents pour infliger ces sanctions, les ministres utilisateurs et présidents d’institutions. </a:t>
            </a:r>
            <a:r>
              <a:rPr lang="fr-FR" sz="1800" dirty="0" smtClean="0"/>
              <a:t>(article 222)</a:t>
            </a:r>
            <a:endParaRPr lang="fr-FR" sz="2000" dirty="0" smtClean="0"/>
          </a:p>
          <a:p>
            <a:pPr>
              <a:buNone/>
            </a:pPr>
            <a:r>
              <a:rPr lang="fr-FR" sz="2000" b="1" dirty="0" smtClean="0"/>
              <a:t>      Sanctions du troisième degré</a:t>
            </a:r>
            <a:endParaRPr lang="fr-FR" sz="2000" dirty="0" smtClean="0"/>
          </a:p>
          <a:p>
            <a:pPr lvl="0">
              <a:buNone/>
            </a:pPr>
            <a:r>
              <a:rPr lang="fr-FR" sz="2000" dirty="0" smtClean="0"/>
              <a:t>      - la mise à la retraite d’office ;</a:t>
            </a:r>
          </a:p>
          <a:p>
            <a:pPr lvl="0">
              <a:buNone/>
            </a:pPr>
            <a:r>
              <a:rPr lang="fr-FR" sz="2000" dirty="0" smtClean="0"/>
              <a:t>      - la révocation sans perte des droits à pension ;</a:t>
            </a:r>
          </a:p>
          <a:p>
            <a:pPr>
              <a:buNone/>
            </a:pPr>
            <a:r>
              <a:rPr lang="fr-FR" sz="2000" dirty="0" smtClean="0"/>
              <a:t>      - la révocation avec perte des droits à pension.</a:t>
            </a:r>
          </a:p>
          <a:p>
            <a:pPr>
              <a:buNone/>
            </a:pPr>
            <a:r>
              <a:rPr lang="fr-FR" sz="2000" dirty="0" smtClean="0"/>
              <a:t>     Est compétent  pour infliger ces sanctions, le ministre chargé de la fonction publique. </a:t>
            </a:r>
            <a:r>
              <a:rPr lang="fr-FR" sz="1800" dirty="0" smtClean="0"/>
              <a:t>(article 223)</a:t>
            </a:r>
            <a:endParaRPr lang="fr-FR" sz="2000" dirty="0" smtClean="0"/>
          </a:p>
          <a:p>
            <a:endParaRPr lang="fr-FR" dirty="0"/>
          </a:p>
        </p:txBody>
      </p:sp>
      <p:sp>
        <p:nvSpPr>
          <p:cNvPr id="4" name="Espace réservé de la date 3"/>
          <p:cNvSpPr>
            <a:spLocks noGrp="1"/>
          </p:cNvSpPr>
          <p:nvPr>
            <p:ph type="dt" sz="half" idx="10"/>
          </p:nvPr>
        </p:nvSpPr>
        <p:spPr/>
        <p:txBody>
          <a:bodyPr/>
          <a:lstStyle/>
          <a:p>
            <a:fld id="{F3D41E67-BEDB-4079-9A02-109C018A0E39}" type="datetime1">
              <a:rPr lang="fr-FR" smtClean="0"/>
              <a:pPr/>
              <a:t>15/12/2017</a:t>
            </a:fld>
            <a:endParaRPr lang="fr-FR" dirty="0"/>
          </a:p>
        </p:txBody>
      </p:sp>
      <p:sp>
        <p:nvSpPr>
          <p:cNvPr id="5" name="Espace réservé du numéro de diapositive 4"/>
          <p:cNvSpPr>
            <a:spLocks noGrp="1"/>
          </p:cNvSpPr>
          <p:nvPr>
            <p:ph type="sldNum" sz="quarter" idx="12"/>
          </p:nvPr>
        </p:nvSpPr>
        <p:spPr/>
        <p:txBody>
          <a:bodyPr/>
          <a:lstStyle/>
          <a:p>
            <a:fld id="{422CA76C-C4D3-4469-A0E8-D60387DC077A}" type="slidenum">
              <a:rPr lang="fr-FR" smtClean="0"/>
              <a:pPr/>
              <a:t>5</a:t>
            </a:fld>
            <a:endParaRPr lang="fr-FR"/>
          </a:p>
        </p:txBody>
      </p:sp>
      <p:sp>
        <p:nvSpPr>
          <p:cNvPr id="6" name="Espace réservé du pied de page 5"/>
          <p:cNvSpPr>
            <a:spLocks noGrp="1"/>
          </p:cNvSpPr>
          <p:nvPr>
            <p:ph type="ftr" sz="quarter" idx="11"/>
          </p:nvPr>
        </p:nvSpPr>
        <p:spPr/>
        <p:txBody>
          <a:bodyPr/>
          <a:lstStyle/>
          <a:p>
            <a:r>
              <a:rPr lang="fr-FR" dirty="0" smtClean="0"/>
              <a:t>Présenté par  Gaston YEKOU, ISEP</a:t>
            </a:r>
            <a:endParaRPr lang="fr-FR"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 III- </a:t>
            </a:r>
            <a:r>
              <a:rPr lang="fr-FR" sz="3600" b="1" dirty="0" smtClean="0"/>
              <a:t>Les contenus, effets des sanctions et les fautes correspondantes ( articles 70 à 80)</a:t>
            </a:r>
            <a:endParaRPr lang="fr-FR" sz="3600" b="1" dirty="0"/>
          </a:p>
        </p:txBody>
      </p:sp>
      <p:sp>
        <p:nvSpPr>
          <p:cNvPr id="3" name="Espace réservé du contenu 2"/>
          <p:cNvSpPr>
            <a:spLocks noGrp="1"/>
          </p:cNvSpPr>
          <p:nvPr>
            <p:ph idx="1"/>
          </p:nvPr>
        </p:nvSpPr>
        <p:spPr/>
        <p:txBody>
          <a:bodyPr>
            <a:normAutofit lnSpcReduction="10000"/>
          </a:bodyPr>
          <a:lstStyle/>
          <a:p>
            <a:pPr>
              <a:buNone/>
            </a:pPr>
            <a:endParaRPr lang="fr-FR" dirty="0" smtClean="0"/>
          </a:p>
          <a:p>
            <a:r>
              <a:rPr lang="fr-FR" dirty="0" smtClean="0"/>
              <a:t> Le rappel à l’ordre est un avertissement oral adressé à un fonctionnaire suite à une mauvaise conduite. Il peut être constaté par écrit.</a:t>
            </a:r>
          </a:p>
          <a:p>
            <a:pPr>
              <a:buNone/>
            </a:pPr>
            <a:r>
              <a:rPr lang="fr-FR" dirty="0" smtClean="0"/>
              <a:t>Le rappel à l’ordre est prononcé dans les cas ci-après : </a:t>
            </a:r>
          </a:p>
          <a:p>
            <a:pPr lvl="1">
              <a:buNone/>
            </a:pPr>
            <a:r>
              <a:rPr lang="fr-FR" dirty="0" smtClean="0"/>
              <a:t>- trois (03) retards de plus d’une demi- heure au service au cours d’une semaine ;</a:t>
            </a:r>
          </a:p>
          <a:p>
            <a:pPr lvl="1">
              <a:buNone/>
            </a:pPr>
            <a:r>
              <a:rPr lang="fr-FR" dirty="0" smtClean="0"/>
              <a:t>- mauvais accueil des usagers ; </a:t>
            </a:r>
          </a:p>
          <a:p>
            <a:pPr lvl="1">
              <a:buNone/>
            </a:pPr>
            <a:r>
              <a:rPr lang="fr-FR" dirty="0" smtClean="0"/>
              <a:t>- abandon injustifié du poste de travail de plus d’une heure ;</a:t>
            </a:r>
          </a:p>
          <a:p>
            <a:pPr lvl="1">
              <a:buNone/>
            </a:pPr>
            <a:r>
              <a:rPr lang="fr-FR" dirty="0" smtClean="0"/>
              <a:t>- tenue vestimentaire incorrecte ou indécente.</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6</a:t>
            </a:fld>
            <a:endParaRPr lang="fr-FR"/>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t>L’avertissement écrit</a:t>
            </a:r>
            <a:endParaRPr lang="fr-FR" sz="3600" dirty="0"/>
          </a:p>
        </p:txBody>
      </p:sp>
      <p:sp>
        <p:nvSpPr>
          <p:cNvPr id="3" name="Espace réservé du contenu 2"/>
          <p:cNvSpPr>
            <a:spLocks noGrp="1"/>
          </p:cNvSpPr>
          <p:nvPr>
            <p:ph idx="1"/>
          </p:nvPr>
        </p:nvSpPr>
        <p:spPr/>
        <p:txBody>
          <a:bodyPr>
            <a:normAutofit fontScale="85000" lnSpcReduction="20000"/>
          </a:bodyPr>
          <a:lstStyle/>
          <a:p>
            <a:r>
              <a:rPr lang="fr-FR" dirty="0" smtClean="0"/>
              <a:t> L’avertissement écrit est une mise en garde adressée à un fonctionnaire lui intimant l’ordre d’assumer ses obligations professionnelles conformément aux textes en vigueur. </a:t>
            </a:r>
          </a:p>
          <a:p>
            <a:r>
              <a:rPr lang="fr-FR" dirty="0" smtClean="0"/>
              <a:t>L’avertissement écrit est prononcé dans les cas ci-après :</a:t>
            </a:r>
          </a:p>
          <a:p>
            <a:r>
              <a:rPr lang="fr-FR" dirty="0" smtClean="0"/>
              <a:t>- récidive de retard au service après deux rappels à l’ordre ;</a:t>
            </a:r>
          </a:p>
          <a:p>
            <a:r>
              <a:rPr lang="fr-FR" dirty="0" smtClean="0"/>
              <a:t>- exécution fautive ou mauvaise exécution d’une tâche confiée à l’agent dans le cadre de son emploi ;</a:t>
            </a:r>
          </a:p>
          <a:p>
            <a:r>
              <a:rPr lang="fr-FR" dirty="0" smtClean="0"/>
              <a:t>- absence non justifiée d’une demi- journée à  deux (02) jours ;</a:t>
            </a:r>
          </a:p>
          <a:p>
            <a:r>
              <a:rPr lang="fr-FR" dirty="0" smtClean="0"/>
              <a:t>- participation à une grève réputée illégale ;</a:t>
            </a:r>
          </a:p>
          <a:p>
            <a:r>
              <a:rPr lang="fr-FR" dirty="0" smtClean="0"/>
              <a:t>- propos, réponse ou attitude  frisant le manquement à la hiérarchie ;</a:t>
            </a:r>
          </a:p>
          <a:p>
            <a:r>
              <a:rPr lang="fr-FR" dirty="0" smtClean="0"/>
              <a:t>- refus d’obtempérer à une observation ou à un rappel à l’ordre ;</a:t>
            </a:r>
          </a:p>
          <a:p>
            <a:r>
              <a:rPr lang="fr-FR" dirty="0" smtClean="0"/>
              <a:t>- partialité dans l’ordre de traitement des dossiers.</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7</a:t>
            </a:fld>
            <a:endParaRPr lang="fr-F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  Le blâme</a:t>
            </a:r>
            <a:endParaRPr lang="fr-FR" sz="3200" dirty="0"/>
          </a:p>
        </p:txBody>
      </p:sp>
      <p:sp>
        <p:nvSpPr>
          <p:cNvPr id="3" name="Espace réservé du contenu 2"/>
          <p:cNvSpPr>
            <a:spLocks noGrp="1"/>
          </p:cNvSpPr>
          <p:nvPr>
            <p:ph idx="1"/>
          </p:nvPr>
        </p:nvSpPr>
        <p:spPr/>
        <p:txBody>
          <a:bodyPr>
            <a:normAutofit fontScale="77500" lnSpcReduction="20000"/>
          </a:bodyPr>
          <a:lstStyle/>
          <a:p>
            <a:r>
              <a:rPr lang="fr-FR" dirty="0" smtClean="0"/>
              <a:t> </a:t>
            </a:r>
            <a:r>
              <a:rPr lang="fr-FR" sz="2200" dirty="0" smtClean="0"/>
              <a:t>Le blâme est une réprobation faite à un fonctionnaire contre qui des griefs sont relevés dans sa manière de servir et/ou dans son comportement.</a:t>
            </a:r>
          </a:p>
          <a:p>
            <a:pPr>
              <a:buNone/>
            </a:pPr>
            <a:endParaRPr lang="fr-FR" sz="2200" dirty="0" smtClean="0"/>
          </a:p>
          <a:p>
            <a:pPr>
              <a:buNone/>
            </a:pPr>
            <a:r>
              <a:rPr lang="fr-FR" sz="2200" dirty="0" smtClean="0"/>
              <a:t>Le blâme est prononcé dans les cas ci-après :</a:t>
            </a:r>
          </a:p>
          <a:p>
            <a:pPr lvl="1">
              <a:buNone/>
            </a:pPr>
            <a:r>
              <a:rPr lang="fr-FR" sz="2000" dirty="0" smtClean="0"/>
              <a:t>- absence non justifiée au-delà de quarante-huit heures ;</a:t>
            </a:r>
          </a:p>
          <a:p>
            <a:pPr lvl="1">
              <a:buNone/>
            </a:pPr>
            <a:r>
              <a:rPr lang="fr-FR" sz="2000" dirty="0" smtClean="0"/>
              <a:t>- état d’ébriété au service ;</a:t>
            </a:r>
          </a:p>
          <a:p>
            <a:pPr lvl="1">
              <a:buNone/>
            </a:pPr>
            <a:r>
              <a:rPr lang="fr-FR" sz="2000" dirty="0" smtClean="0"/>
              <a:t>- consommation de boissons alcoolisées au service pendant les heures de travail ;</a:t>
            </a:r>
          </a:p>
          <a:p>
            <a:pPr lvl="1">
              <a:buNone/>
            </a:pPr>
            <a:r>
              <a:rPr lang="fr-FR" sz="2000" dirty="0" smtClean="0"/>
              <a:t>- non enregistrement d’un courrier affecté ou reçu dans les 48 heures ;</a:t>
            </a:r>
          </a:p>
          <a:p>
            <a:pPr lvl="1">
              <a:buNone/>
            </a:pPr>
            <a:r>
              <a:rPr lang="fr-FR" sz="2000" dirty="0" smtClean="0"/>
              <a:t>- refus de décharger un courrier ;</a:t>
            </a:r>
          </a:p>
          <a:p>
            <a:pPr lvl="1">
              <a:buNone/>
            </a:pPr>
            <a:r>
              <a:rPr lang="fr-FR" sz="2000" dirty="0" smtClean="0"/>
              <a:t>- menace contre un travailleur qui n’a pas observé une grève ou incitation à la grève ;</a:t>
            </a:r>
          </a:p>
          <a:p>
            <a:pPr lvl="1">
              <a:buNone/>
            </a:pPr>
            <a:r>
              <a:rPr lang="fr-FR" sz="2000" dirty="0" smtClean="0"/>
              <a:t> - refus d’obtempérer aux instructions d’un supérieur hiérarchique ;</a:t>
            </a:r>
          </a:p>
          <a:p>
            <a:pPr lvl="1">
              <a:buNone/>
            </a:pPr>
            <a:r>
              <a:rPr lang="fr-FR" sz="2000" dirty="0" smtClean="0"/>
              <a:t>- harcèlement sexuel sur les lieux de travail ;</a:t>
            </a:r>
          </a:p>
          <a:p>
            <a:pPr lvl="1">
              <a:buNone/>
            </a:pPr>
            <a:r>
              <a:rPr lang="fr-FR" sz="2000" dirty="0" smtClean="0"/>
              <a:t>- rétention au-delà de quinze (15) jours d’un dossier non traitable parce que incomplet ;</a:t>
            </a:r>
          </a:p>
          <a:p>
            <a:pPr lvl="1">
              <a:buNone/>
            </a:pPr>
            <a:r>
              <a:rPr lang="fr-FR" sz="2000" dirty="0" smtClean="0"/>
              <a:t>- manquement à l’obligation de réserve ;</a:t>
            </a:r>
          </a:p>
          <a:p>
            <a:pPr lvl="1">
              <a:buNone/>
            </a:pPr>
            <a:r>
              <a:rPr lang="fr-FR" sz="2000" dirty="0" smtClean="0"/>
              <a:t>- manquement à l’obligation de discrétion professionnelle.</a:t>
            </a:r>
          </a:p>
          <a:p>
            <a:pPr lvl="1"/>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8</a:t>
            </a:fld>
            <a:endParaRPr lang="fr-F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3200" dirty="0" smtClean="0"/>
              <a:t> La mise à pied avec suppression de traitement pour une durée ne pouvant excéder quinze (15) jours</a:t>
            </a:r>
            <a:endParaRPr lang="fr-FR" sz="3200" dirty="0"/>
          </a:p>
        </p:txBody>
      </p:sp>
      <p:sp>
        <p:nvSpPr>
          <p:cNvPr id="3" name="Espace réservé du contenu 2"/>
          <p:cNvSpPr>
            <a:spLocks noGrp="1"/>
          </p:cNvSpPr>
          <p:nvPr>
            <p:ph idx="1"/>
          </p:nvPr>
        </p:nvSpPr>
        <p:spPr/>
        <p:txBody>
          <a:bodyPr>
            <a:normAutofit fontScale="77500" lnSpcReduction="20000"/>
          </a:bodyPr>
          <a:lstStyle/>
          <a:p>
            <a:pPr>
              <a:buNone/>
            </a:pPr>
            <a:r>
              <a:rPr lang="fr-FR" dirty="0" smtClean="0"/>
              <a:t>   La mise à pied avec suppression de traitement pour une durée ne pouvant excéder quinze (15) jours est une suspension de fonction sans solde pour une durée inférieure ou égale à quinze (15) jours.</a:t>
            </a:r>
          </a:p>
          <a:p>
            <a:pPr>
              <a:buNone/>
            </a:pPr>
            <a:r>
              <a:rPr lang="fr-FR" dirty="0" smtClean="0"/>
              <a:t>   La mise à pied avec suppression de traitement pour une durée ne pouvant excéder quinze (15) jours est prononcée dans les cas suivants :</a:t>
            </a:r>
          </a:p>
          <a:p>
            <a:pPr lvl="1">
              <a:buNone/>
            </a:pPr>
            <a:r>
              <a:rPr lang="fr-FR" dirty="0" smtClean="0"/>
              <a:t>- état d’ébriété répété et/ou consommation de boissons alcoolisées au service sur une période d’un mois ;</a:t>
            </a:r>
          </a:p>
          <a:p>
            <a:pPr lvl="1">
              <a:buNone/>
            </a:pPr>
            <a:r>
              <a:rPr lang="fr-FR" dirty="0" smtClean="0"/>
              <a:t>- absence de plusieurs jours non autorisée ou non motivée ;</a:t>
            </a:r>
          </a:p>
          <a:p>
            <a:pPr lvl="1">
              <a:buNone/>
            </a:pPr>
            <a:r>
              <a:rPr lang="fr-FR" dirty="0" smtClean="0"/>
              <a:t> - rétention au-delà de deux mois sans motif valable des dossiers des usagers ;</a:t>
            </a:r>
          </a:p>
          <a:p>
            <a:pPr lvl="1">
              <a:buNone/>
            </a:pPr>
            <a:r>
              <a:rPr lang="fr-FR" dirty="0" smtClean="0"/>
              <a:t>- perte fautive de dossier ;</a:t>
            </a:r>
          </a:p>
          <a:p>
            <a:pPr lvl="1">
              <a:buNone/>
            </a:pPr>
            <a:r>
              <a:rPr lang="fr-FR" dirty="0" smtClean="0"/>
              <a:t>- récidive en matière de manquement à l’obligation de réserve ;</a:t>
            </a:r>
          </a:p>
          <a:p>
            <a:pPr lvl="1">
              <a:buNone/>
            </a:pPr>
            <a:r>
              <a:rPr lang="fr-FR" dirty="0" smtClean="0"/>
              <a:t>- récidive d’un agent blâmé.</a:t>
            </a:r>
          </a:p>
          <a:p>
            <a:pPr lvl="0">
              <a:buNone/>
            </a:pPr>
            <a:r>
              <a:rPr lang="fr-FR" dirty="0" smtClean="0"/>
              <a:t>.</a:t>
            </a:r>
          </a:p>
          <a:p>
            <a:pPr>
              <a:buNone/>
            </a:pPr>
            <a:endParaRPr lang="fr-FR" dirty="0"/>
          </a:p>
        </p:txBody>
      </p:sp>
      <p:sp>
        <p:nvSpPr>
          <p:cNvPr id="4" name="Espace réservé de la date 3"/>
          <p:cNvSpPr>
            <a:spLocks noGrp="1"/>
          </p:cNvSpPr>
          <p:nvPr>
            <p:ph type="dt" sz="half" idx="10"/>
          </p:nvPr>
        </p:nvSpPr>
        <p:spPr/>
        <p:txBody>
          <a:bodyPr/>
          <a:lstStyle/>
          <a:p>
            <a:fld id="{D6408D47-1755-4D2A-A6C0-681CABE7FED0}" type="datetime1">
              <a:rPr lang="fr-FR" smtClean="0"/>
              <a:pPr/>
              <a:t>15/12/2017</a:t>
            </a:fld>
            <a:endParaRPr lang="fr-FR"/>
          </a:p>
        </p:txBody>
      </p:sp>
      <p:sp>
        <p:nvSpPr>
          <p:cNvPr id="5" name="Espace réservé du pied de page 4"/>
          <p:cNvSpPr>
            <a:spLocks noGrp="1"/>
          </p:cNvSpPr>
          <p:nvPr>
            <p:ph type="ftr" sz="quarter" idx="11"/>
          </p:nvPr>
        </p:nvSpPr>
        <p:spPr/>
        <p:txBody>
          <a:bodyPr/>
          <a:lstStyle/>
          <a:p>
            <a:r>
              <a:rPr lang="fr-FR" dirty="0" smtClean="0"/>
              <a:t>Présenté par  Gaston YEKOU, ISEP</a:t>
            </a:r>
            <a:endParaRPr lang="fr-FR" dirty="0"/>
          </a:p>
        </p:txBody>
      </p:sp>
      <p:sp>
        <p:nvSpPr>
          <p:cNvPr id="6" name="Espace réservé du numéro de diapositive 5"/>
          <p:cNvSpPr>
            <a:spLocks noGrp="1"/>
          </p:cNvSpPr>
          <p:nvPr>
            <p:ph type="sldNum" sz="quarter" idx="12"/>
          </p:nvPr>
        </p:nvSpPr>
        <p:spPr/>
        <p:txBody>
          <a:bodyPr/>
          <a:lstStyle/>
          <a:p>
            <a:fld id="{422CA76C-C4D3-4469-A0E8-D60387DC077A}" type="slidenum">
              <a:rPr lang="fr-FR" smtClean="0"/>
              <a:pPr/>
              <a:t>9</a:t>
            </a:fld>
            <a:endParaRPr lang="fr-FR"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1985</TotalTime>
  <Words>2437</Words>
  <Application>Microsoft Office PowerPoint</Application>
  <PresentationFormat>Affichage à l'écran (4:3)</PresentationFormat>
  <Paragraphs>331</Paragraphs>
  <Slides>33</Slides>
  <Notes>1</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Débit</vt:lpstr>
      <vt:lpstr>Diapositive 1</vt:lpstr>
      <vt:lpstr>PLAN</vt:lpstr>
      <vt:lpstr>I- Les insuffisances du régime disciplinaire prévu par la loi n° 86-013 du 26 février 1986 portant statut général des APE  </vt:lpstr>
      <vt:lpstr>   II : Les sanctions prévues par la loi n° 2015-18 du 21 septembre 2017 portant statut général de la fonction publique (article 69) </vt:lpstr>
      <vt:lpstr>Diapositive 5</vt:lpstr>
      <vt:lpstr> III- Les contenus, effets des sanctions et les fautes correspondantes ( articles 70 à 80)</vt:lpstr>
      <vt:lpstr>L’avertissement écrit</vt:lpstr>
      <vt:lpstr>  Le blâme</vt:lpstr>
      <vt:lpstr> La mise à pied avec suppression de traitement pour une durée ne pouvant excéder quinze (15) jours</vt:lpstr>
      <vt:lpstr>La mise à pied avec suppression de traitement pour une durée ne pouvant excéder trente (30) jours</vt:lpstr>
      <vt:lpstr>Le déplacement d’office</vt:lpstr>
      <vt:lpstr>La sanction de blocage d’avancement d’échelon</vt:lpstr>
      <vt:lpstr>La sanction de radiation du tableau d’avancement de grade</vt:lpstr>
      <vt:lpstr> La sanction d’exclusion temporaire de fonction</vt:lpstr>
      <vt:lpstr>La sanction d’abaissement d’échelon</vt:lpstr>
      <vt:lpstr>La sanction de rétrogradation ou d’abaissement de grade</vt:lpstr>
      <vt:lpstr> La mise à la retraite d’office</vt:lpstr>
      <vt:lpstr>La sanction de révocation sans perte des droits à pension</vt:lpstr>
      <vt:lpstr> La sanction de révocation avec perte des droits à pension</vt:lpstr>
      <vt:lpstr>Diapositive 20</vt:lpstr>
      <vt:lpstr>4-2: Des règles générales de la procédure disciplinaire prévue par la loi (articles 228 à 242)</vt:lpstr>
      <vt:lpstr>La procédure disciplinaire: la demande d’explication</vt:lpstr>
      <vt:lpstr>La procédure disciplinaire: la sanction du premier degré</vt:lpstr>
      <vt:lpstr>La procédure disciplinaire: la sanction du second degré</vt:lpstr>
      <vt:lpstr>La procédure disciplinaire: les sanctions du 3è degré</vt:lpstr>
      <vt:lpstr>La sanction du 3è degré: suite</vt:lpstr>
      <vt:lpstr>Les sanctions du 3è degré :suite</vt:lpstr>
      <vt:lpstr> V- Quelques spécificités prévues par la loi</vt:lpstr>
      <vt:lpstr> Quelques spécificités</vt:lpstr>
      <vt:lpstr> Quelques spécificités (suite)</vt:lpstr>
      <vt:lpstr>VI- Le régime disciplinaire prévu pour les Agents contractuels de droit public de l’Etat</vt:lpstr>
      <vt:lpstr>Le régime juridique prévu pour les ACE</vt:lpstr>
      <vt:lpstr>FIN DE LA PRESENTATION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ONS DRH MAEP</dc:creator>
  <cp:lastModifiedBy>TOSHIBA</cp:lastModifiedBy>
  <cp:revision>214</cp:revision>
  <dcterms:created xsi:type="dcterms:W3CDTF">2012-09-28T14:32:17Z</dcterms:created>
  <dcterms:modified xsi:type="dcterms:W3CDTF">2017-12-15T11:28:30Z</dcterms:modified>
</cp:coreProperties>
</file>