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handoutMasterIdLst>
    <p:handoutMasterId r:id="rId12"/>
  </p:handoutMasterIdLst>
  <p:sldIdLst>
    <p:sldId id="346" r:id="rId2"/>
    <p:sldId id="347" r:id="rId3"/>
    <p:sldId id="348" r:id="rId4"/>
    <p:sldId id="349" r:id="rId5"/>
    <p:sldId id="350" r:id="rId6"/>
    <p:sldId id="351" r:id="rId7"/>
    <p:sldId id="355" r:id="rId8"/>
    <p:sldId id="356" r:id="rId9"/>
    <p:sldId id="344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B18D"/>
    <a:srgbClr val="839237"/>
    <a:srgbClr val="ED7D31"/>
    <a:srgbClr val="C1D4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16" autoAdjust="0"/>
    <p:restoredTop sz="94719" autoAdjust="0"/>
  </p:normalViewPr>
  <p:slideViewPr>
    <p:cSldViewPr>
      <p:cViewPr varScale="1">
        <p:scale>
          <a:sx n="79" d="100"/>
          <a:sy n="79" d="100"/>
        </p:scale>
        <p:origin x="50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0" d="100"/>
          <a:sy n="40" d="100"/>
        </p:scale>
        <p:origin x="1680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A5AFF7-D42F-4DF0-88AE-571D6E1F843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66632B-81D9-4117-B1C6-A2722744166C}">
      <dgm:prSet custT="1"/>
      <dgm:spPr/>
      <dgm:t>
        <a:bodyPr/>
        <a:lstStyle/>
        <a:p>
          <a:pPr rtl="0"/>
          <a:r>
            <a:rPr lang="fr-FR" sz="2800" u="none" dirty="0"/>
            <a:t>Objectif général : </a:t>
          </a:r>
          <a:endParaRPr lang="en-US" sz="2800" u="none" dirty="0"/>
        </a:p>
      </dgm:t>
    </dgm:pt>
    <dgm:pt modelId="{CEA0F0CA-0459-45F5-A2D5-CC8C7255C4FF}" type="parTrans" cxnId="{CB3A6F99-6335-44AB-AAF9-677D12BFF54C}">
      <dgm:prSet/>
      <dgm:spPr/>
      <dgm:t>
        <a:bodyPr/>
        <a:lstStyle/>
        <a:p>
          <a:endParaRPr lang="en-US"/>
        </a:p>
      </dgm:t>
    </dgm:pt>
    <dgm:pt modelId="{6773C2EC-1186-42F7-B770-A512BA3FFDEB}" type="sibTrans" cxnId="{CB3A6F99-6335-44AB-AAF9-677D12BFF54C}">
      <dgm:prSet/>
      <dgm:spPr/>
      <dgm:t>
        <a:bodyPr/>
        <a:lstStyle/>
        <a:p>
          <a:endParaRPr lang="en-US"/>
        </a:p>
      </dgm:t>
    </dgm:pt>
    <dgm:pt modelId="{7EF8C621-C177-47D1-B17D-76906F1134A0}">
      <dgm:prSet custT="1"/>
      <dgm:spPr/>
      <dgm:t>
        <a:bodyPr/>
        <a:lstStyle/>
        <a:p>
          <a:pPr marL="90488" indent="-90488" algn="just" rtl="0"/>
          <a:r>
            <a:rPr lang="fr-FR" sz="1800" dirty="0">
              <a:solidFill>
                <a:srgbClr val="00B050"/>
              </a:solidFill>
            </a:rPr>
            <a:t>Mettre </a:t>
          </a:r>
          <a:r>
            <a:rPr lang="fr-FR" sz="1800" dirty="0"/>
            <a:t>en œuvre la technique des AE-CP au BENIN conformément aux dispositions des directives de l’UEMOA en cours de transposition.</a:t>
          </a:r>
          <a:endParaRPr lang="en-US" sz="1800" dirty="0"/>
        </a:p>
      </dgm:t>
    </dgm:pt>
    <dgm:pt modelId="{8AFC6B22-B9C5-48EC-B212-A6E25294059E}" type="parTrans" cxnId="{43552918-1DA6-4BE7-BFA4-EC088BB4CAF2}">
      <dgm:prSet/>
      <dgm:spPr/>
      <dgm:t>
        <a:bodyPr/>
        <a:lstStyle/>
        <a:p>
          <a:endParaRPr lang="en-US"/>
        </a:p>
      </dgm:t>
    </dgm:pt>
    <dgm:pt modelId="{7F41DFEB-DB20-4971-BFC3-D6591F8157AE}" type="sibTrans" cxnId="{43552918-1DA6-4BE7-BFA4-EC088BB4CAF2}">
      <dgm:prSet/>
      <dgm:spPr/>
      <dgm:t>
        <a:bodyPr/>
        <a:lstStyle/>
        <a:p>
          <a:endParaRPr lang="en-US"/>
        </a:p>
      </dgm:t>
    </dgm:pt>
    <dgm:pt modelId="{EF3FCF31-71FF-4B82-9307-FBBA74EB2F56}">
      <dgm:prSet custT="1"/>
      <dgm:spPr/>
      <dgm:t>
        <a:bodyPr/>
        <a:lstStyle/>
        <a:p>
          <a:pPr rtl="0"/>
          <a:r>
            <a:rPr lang="fr-FR" sz="2400" u="none" dirty="0"/>
            <a:t>Objectif spécifique : </a:t>
          </a:r>
        </a:p>
      </dgm:t>
    </dgm:pt>
    <dgm:pt modelId="{B8E159EF-9DBF-4006-80A3-9E0534260D99}" type="parTrans" cxnId="{CAF09D52-1F90-4B71-AC6B-0185E2065BBC}">
      <dgm:prSet/>
      <dgm:spPr/>
      <dgm:t>
        <a:bodyPr/>
        <a:lstStyle/>
        <a:p>
          <a:endParaRPr lang="en-US"/>
        </a:p>
      </dgm:t>
    </dgm:pt>
    <dgm:pt modelId="{CD941AE3-B61F-4B81-B2C8-722ABA9AD248}" type="sibTrans" cxnId="{CAF09D52-1F90-4B71-AC6B-0185E2065BBC}">
      <dgm:prSet/>
      <dgm:spPr/>
      <dgm:t>
        <a:bodyPr/>
        <a:lstStyle/>
        <a:p>
          <a:endParaRPr lang="en-US"/>
        </a:p>
      </dgm:t>
    </dgm:pt>
    <dgm:pt modelId="{7E01928A-BE9B-4863-9216-0C2CC1F8051B}">
      <dgm:prSet custT="1"/>
      <dgm:spPr/>
      <dgm:t>
        <a:bodyPr/>
        <a:lstStyle/>
        <a:p>
          <a:pPr algn="just" rtl="0"/>
          <a:r>
            <a:rPr lang="fr-FR" sz="1800" dirty="0">
              <a:solidFill>
                <a:srgbClr val="00B050"/>
              </a:solidFill>
            </a:rPr>
            <a:t>Elaborer </a:t>
          </a:r>
          <a:r>
            <a:rPr lang="fr-FR" sz="1800" dirty="0"/>
            <a:t>une annexe qui décrive les échéanciers d’AE-CP de chaque projet et en présente une agrégation au niveau du ministère pilote retenu.</a:t>
          </a:r>
          <a:endParaRPr lang="en-US" sz="1800" dirty="0"/>
        </a:p>
      </dgm:t>
    </dgm:pt>
    <dgm:pt modelId="{A0A85D57-EC1F-4067-9A80-96FA65BCAAFA}" type="parTrans" cxnId="{69698200-B50A-4AFD-A532-BCB6A3E405CF}">
      <dgm:prSet/>
      <dgm:spPr/>
      <dgm:t>
        <a:bodyPr/>
        <a:lstStyle/>
        <a:p>
          <a:endParaRPr lang="en-US"/>
        </a:p>
      </dgm:t>
    </dgm:pt>
    <dgm:pt modelId="{0542E713-6065-42C9-826D-4AFC80B5BD0C}" type="sibTrans" cxnId="{69698200-B50A-4AFD-A532-BCB6A3E405CF}">
      <dgm:prSet/>
      <dgm:spPr/>
      <dgm:t>
        <a:bodyPr/>
        <a:lstStyle/>
        <a:p>
          <a:endParaRPr lang="en-US"/>
        </a:p>
      </dgm:t>
    </dgm:pt>
    <dgm:pt modelId="{E2A5D53E-DC5B-4009-ABFA-EA2E0965BDD2}">
      <dgm:prSet custT="1"/>
      <dgm:spPr/>
      <dgm:t>
        <a:bodyPr/>
        <a:lstStyle/>
        <a:p>
          <a:pPr rtl="0"/>
          <a:r>
            <a:rPr lang="fr-FR" sz="2800" dirty="0"/>
            <a:t>Exercice : </a:t>
          </a:r>
        </a:p>
      </dgm:t>
    </dgm:pt>
    <dgm:pt modelId="{AE75D86C-8528-4862-946F-183CA913F800}" type="parTrans" cxnId="{C4EB3562-67C1-4489-9D0F-A0A3E0CDD388}">
      <dgm:prSet/>
      <dgm:spPr/>
      <dgm:t>
        <a:bodyPr/>
        <a:lstStyle/>
        <a:p>
          <a:endParaRPr lang="en-US"/>
        </a:p>
      </dgm:t>
    </dgm:pt>
    <dgm:pt modelId="{59103915-E515-4AE8-85C1-A4243ED34DBC}" type="sibTrans" cxnId="{C4EB3562-67C1-4489-9D0F-A0A3E0CDD388}">
      <dgm:prSet/>
      <dgm:spPr/>
      <dgm:t>
        <a:bodyPr/>
        <a:lstStyle/>
        <a:p>
          <a:endParaRPr lang="en-US"/>
        </a:p>
      </dgm:t>
    </dgm:pt>
    <dgm:pt modelId="{320BA861-B89C-4C8B-BF19-C8252461C87C}">
      <dgm:prSet custT="1"/>
      <dgm:spPr/>
      <dgm:t>
        <a:bodyPr/>
        <a:lstStyle/>
        <a:p>
          <a:pPr algn="just" rtl="0"/>
          <a:r>
            <a:rPr lang="fr-FR" sz="1800" dirty="0"/>
            <a:t>Donner une méthode de travail applicable pour l’élaboration d’une </a:t>
          </a:r>
          <a:r>
            <a:rPr lang="fr-FR" sz="2000" dirty="0"/>
            <a:t>annexe</a:t>
          </a:r>
          <a:r>
            <a:rPr lang="fr-FR" sz="1800" dirty="0"/>
            <a:t> AE/CP et la tester dans le cadre d’une future généralisation.</a:t>
          </a:r>
        </a:p>
      </dgm:t>
    </dgm:pt>
    <dgm:pt modelId="{B55242A8-3257-41A7-81D5-0935674D8A17}" type="parTrans" cxnId="{B016B91C-3DFF-4B90-85CA-AD0A3A051528}">
      <dgm:prSet/>
      <dgm:spPr/>
      <dgm:t>
        <a:bodyPr/>
        <a:lstStyle/>
        <a:p>
          <a:endParaRPr lang="en-US"/>
        </a:p>
      </dgm:t>
    </dgm:pt>
    <dgm:pt modelId="{4B1ADD36-E8CE-4D5A-853B-EEC28C20A04B}" type="sibTrans" cxnId="{B016B91C-3DFF-4B90-85CA-AD0A3A051528}">
      <dgm:prSet/>
      <dgm:spPr/>
      <dgm:t>
        <a:bodyPr/>
        <a:lstStyle/>
        <a:p>
          <a:endParaRPr lang="en-US"/>
        </a:p>
      </dgm:t>
    </dgm:pt>
    <dgm:pt modelId="{23AF2E4E-4775-4079-A51B-28FE6B67A7BA}">
      <dgm:prSet/>
      <dgm:spPr/>
      <dgm:t>
        <a:bodyPr/>
        <a:lstStyle/>
        <a:p>
          <a:pPr algn="l" rtl="0"/>
          <a:endParaRPr lang="fr-FR" sz="1700" dirty="0"/>
        </a:p>
      </dgm:t>
    </dgm:pt>
    <dgm:pt modelId="{C2CD8CB8-C16F-4844-9296-B7964E9F65A1}" type="parTrans" cxnId="{0C5B81EE-9CDF-4EB9-857F-8960A36B4AEE}">
      <dgm:prSet/>
      <dgm:spPr/>
      <dgm:t>
        <a:bodyPr/>
        <a:lstStyle/>
        <a:p>
          <a:endParaRPr lang="en-US"/>
        </a:p>
      </dgm:t>
    </dgm:pt>
    <dgm:pt modelId="{CAF3F7C3-5C3C-4B3E-9CDB-F9A3BCFC5FFA}" type="sibTrans" cxnId="{0C5B81EE-9CDF-4EB9-857F-8960A36B4AEE}">
      <dgm:prSet/>
      <dgm:spPr/>
      <dgm:t>
        <a:bodyPr/>
        <a:lstStyle/>
        <a:p>
          <a:endParaRPr lang="en-US"/>
        </a:p>
      </dgm:t>
    </dgm:pt>
    <dgm:pt modelId="{F8FE865D-E80A-4FF0-9C07-09171E84D79E}">
      <dgm:prSet custT="1"/>
      <dgm:spPr/>
      <dgm:t>
        <a:bodyPr/>
        <a:lstStyle/>
        <a:p>
          <a:pPr rtl="0"/>
          <a:r>
            <a:rPr lang="fr-FR" sz="2700" dirty="0"/>
            <a:t>A l’issue l’exercice :</a:t>
          </a:r>
          <a:endParaRPr lang="en-US" sz="2700" dirty="0"/>
        </a:p>
      </dgm:t>
    </dgm:pt>
    <dgm:pt modelId="{C6D88E29-B9AD-42C2-B9B4-A03CA3DBE089}" type="parTrans" cxnId="{20D38205-EB09-4798-AD42-6983919F44F1}">
      <dgm:prSet/>
      <dgm:spPr/>
      <dgm:t>
        <a:bodyPr/>
        <a:lstStyle/>
        <a:p>
          <a:endParaRPr lang="en-US"/>
        </a:p>
      </dgm:t>
    </dgm:pt>
    <dgm:pt modelId="{35C4768D-C436-467F-99AA-BC6E812525FF}" type="sibTrans" cxnId="{20D38205-EB09-4798-AD42-6983919F44F1}">
      <dgm:prSet/>
      <dgm:spPr/>
      <dgm:t>
        <a:bodyPr/>
        <a:lstStyle/>
        <a:p>
          <a:endParaRPr lang="en-US"/>
        </a:p>
      </dgm:t>
    </dgm:pt>
    <dgm:pt modelId="{CD7F28D8-445F-4BD0-8724-A99C6015CB09}">
      <dgm:prSet custT="1"/>
      <dgm:spPr/>
      <dgm:t>
        <a:bodyPr/>
        <a:lstStyle/>
        <a:p>
          <a:pPr algn="just" rtl="0"/>
          <a:r>
            <a:rPr lang="fr-FR" sz="2000" dirty="0"/>
            <a:t>Une première version de l’annexe ministérielle sera finalisée. </a:t>
          </a:r>
          <a:endParaRPr lang="fr-FR" sz="2000" b="1" i="1" dirty="0">
            <a:solidFill>
              <a:srgbClr val="00B050"/>
            </a:solidFill>
          </a:endParaRPr>
        </a:p>
      </dgm:t>
    </dgm:pt>
    <dgm:pt modelId="{34D415E2-E306-48FD-8959-9DEF6BBAFA01}" type="parTrans" cxnId="{E60EE8F5-1C6D-45F6-94EC-0D65EBEB79D9}">
      <dgm:prSet/>
      <dgm:spPr/>
      <dgm:t>
        <a:bodyPr/>
        <a:lstStyle/>
        <a:p>
          <a:endParaRPr lang="en-US"/>
        </a:p>
      </dgm:t>
    </dgm:pt>
    <dgm:pt modelId="{0209FAD6-2C0C-4150-831C-55DD043044A2}" type="sibTrans" cxnId="{E60EE8F5-1C6D-45F6-94EC-0D65EBEB79D9}">
      <dgm:prSet/>
      <dgm:spPr/>
      <dgm:t>
        <a:bodyPr/>
        <a:lstStyle/>
        <a:p>
          <a:endParaRPr lang="en-US"/>
        </a:p>
      </dgm:t>
    </dgm:pt>
    <dgm:pt modelId="{0ED279C5-A476-45E3-AF53-B26AFAA5C1D4}" type="pres">
      <dgm:prSet presAssocID="{CDA5AFF7-D42F-4DF0-88AE-571D6E1F843D}" presName="Name0" presStyleCnt="0">
        <dgm:presLayoutVars>
          <dgm:dir/>
          <dgm:animLvl val="lvl"/>
          <dgm:resizeHandles val="exact"/>
        </dgm:presLayoutVars>
      </dgm:prSet>
      <dgm:spPr/>
    </dgm:pt>
    <dgm:pt modelId="{7F4F0267-C7FE-4C6E-921B-C53F0625C2AE}" type="pres">
      <dgm:prSet presAssocID="{3966632B-81D9-4117-B1C6-A2722744166C}" presName="linNode" presStyleCnt="0"/>
      <dgm:spPr/>
    </dgm:pt>
    <dgm:pt modelId="{C8500ADA-1D97-4E69-82D4-8DC573EDADDB}" type="pres">
      <dgm:prSet presAssocID="{3966632B-81D9-4117-B1C6-A2722744166C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3C821BC7-468A-40F2-A564-6A44371F2DD4}" type="pres">
      <dgm:prSet presAssocID="{3966632B-81D9-4117-B1C6-A2722744166C}" presName="descendantText" presStyleLbl="alignAccFollowNode1" presStyleIdx="0" presStyleCnt="4">
        <dgm:presLayoutVars>
          <dgm:bulletEnabled val="1"/>
        </dgm:presLayoutVars>
      </dgm:prSet>
      <dgm:spPr/>
    </dgm:pt>
    <dgm:pt modelId="{4B4EA362-AE95-4E47-A9BE-2BAEE532E073}" type="pres">
      <dgm:prSet presAssocID="{6773C2EC-1186-42F7-B770-A512BA3FFDEB}" presName="sp" presStyleCnt="0"/>
      <dgm:spPr/>
    </dgm:pt>
    <dgm:pt modelId="{84B2CC35-99B7-46E9-BCE5-E2449D8BCCCB}" type="pres">
      <dgm:prSet presAssocID="{EF3FCF31-71FF-4B82-9307-FBBA74EB2F56}" presName="linNode" presStyleCnt="0"/>
      <dgm:spPr/>
    </dgm:pt>
    <dgm:pt modelId="{34FF90B1-2DCE-42FB-B01D-233A85C08DCA}" type="pres">
      <dgm:prSet presAssocID="{EF3FCF31-71FF-4B82-9307-FBBA74EB2F56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A921C7B8-33C7-4E97-99B7-8D55395AD3D1}" type="pres">
      <dgm:prSet presAssocID="{EF3FCF31-71FF-4B82-9307-FBBA74EB2F56}" presName="descendantText" presStyleLbl="alignAccFollowNode1" presStyleIdx="1" presStyleCnt="4">
        <dgm:presLayoutVars>
          <dgm:bulletEnabled val="1"/>
        </dgm:presLayoutVars>
      </dgm:prSet>
      <dgm:spPr/>
    </dgm:pt>
    <dgm:pt modelId="{D4FA7839-1606-46A6-AFA9-998917C7847D}" type="pres">
      <dgm:prSet presAssocID="{CD941AE3-B61F-4B81-B2C8-722ABA9AD248}" presName="sp" presStyleCnt="0"/>
      <dgm:spPr/>
    </dgm:pt>
    <dgm:pt modelId="{1677343F-0DC9-481E-9229-0E4D35979677}" type="pres">
      <dgm:prSet presAssocID="{E2A5D53E-DC5B-4009-ABFA-EA2E0965BDD2}" presName="linNode" presStyleCnt="0"/>
      <dgm:spPr/>
    </dgm:pt>
    <dgm:pt modelId="{5F036587-B40F-4FD0-8D69-4FED0E7865C6}" type="pres">
      <dgm:prSet presAssocID="{E2A5D53E-DC5B-4009-ABFA-EA2E0965BDD2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36D1F399-E86F-4F0C-8D71-D8C4D1AE69AD}" type="pres">
      <dgm:prSet presAssocID="{E2A5D53E-DC5B-4009-ABFA-EA2E0965BDD2}" presName="descendantText" presStyleLbl="alignAccFollowNode1" presStyleIdx="2" presStyleCnt="4">
        <dgm:presLayoutVars>
          <dgm:bulletEnabled val="1"/>
        </dgm:presLayoutVars>
      </dgm:prSet>
      <dgm:spPr/>
    </dgm:pt>
    <dgm:pt modelId="{8865A472-1F6A-48B9-9059-3E08BEBF4D49}" type="pres">
      <dgm:prSet presAssocID="{59103915-E515-4AE8-85C1-A4243ED34DBC}" presName="sp" presStyleCnt="0"/>
      <dgm:spPr/>
    </dgm:pt>
    <dgm:pt modelId="{920FD29A-ACDA-4D0A-AC8D-6EEC9DFAD13B}" type="pres">
      <dgm:prSet presAssocID="{F8FE865D-E80A-4FF0-9C07-09171E84D79E}" presName="linNode" presStyleCnt="0"/>
      <dgm:spPr/>
    </dgm:pt>
    <dgm:pt modelId="{ECDE5F5D-124E-43CE-BF93-4B20638F1FD6}" type="pres">
      <dgm:prSet presAssocID="{F8FE865D-E80A-4FF0-9C07-09171E84D79E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E602C024-7A4A-46D2-8A35-D22D50151C20}" type="pres">
      <dgm:prSet presAssocID="{F8FE865D-E80A-4FF0-9C07-09171E84D79E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69698200-B50A-4AFD-A532-BCB6A3E405CF}" srcId="{EF3FCF31-71FF-4B82-9307-FBBA74EB2F56}" destId="{7E01928A-BE9B-4863-9216-0C2CC1F8051B}" srcOrd="0" destOrd="0" parTransId="{A0A85D57-EC1F-4067-9A80-96FA65BCAAFA}" sibTransId="{0542E713-6065-42C9-826D-4AFC80B5BD0C}"/>
    <dgm:cxn modelId="{20D38205-EB09-4798-AD42-6983919F44F1}" srcId="{CDA5AFF7-D42F-4DF0-88AE-571D6E1F843D}" destId="{F8FE865D-E80A-4FF0-9C07-09171E84D79E}" srcOrd="3" destOrd="0" parTransId="{C6D88E29-B9AD-42C2-B9B4-A03CA3DBE089}" sibTransId="{35C4768D-C436-467F-99AA-BC6E812525FF}"/>
    <dgm:cxn modelId="{52F12514-CC32-4080-B158-A39DABD25169}" type="presOf" srcId="{CD7F28D8-445F-4BD0-8724-A99C6015CB09}" destId="{E602C024-7A4A-46D2-8A35-D22D50151C20}" srcOrd="0" destOrd="0" presId="urn:microsoft.com/office/officeart/2005/8/layout/vList5"/>
    <dgm:cxn modelId="{43552918-1DA6-4BE7-BFA4-EC088BB4CAF2}" srcId="{3966632B-81D9-4117-B1C6-A2722744166C}" destId="{7EF8C621-C177-47D1-B17D-76906F1134A0}" srcOrd="0" destOrd="0" parTransId="{8AFC6B22-B9C5-48EC-B212-A6E25294059E}" sibTransId="{7F41DFEB-DB20-4971-BFC3-D6591F8157AE}"/>
    <dgm:cxn modelId="{B016B91C-3DFF-4B90-85CA-AD0A3A051528}" srcId="{E2A5D53E-DC5B-4009-ABFA-EA2E0965BDD2}" destId="{320BA861-B89C-4C8B-BF19-C8252461C87C}" srcOrd="0" destOrd="0" parTransId="{B55242A8-3257-41A7-81D5-0935674D8A17}" sibTransId="{4B1ADD36-E8CE-4D5A-853B-EEC28C20A04B}"/>
    <dgm:cxn modelId="{B4D46125-FBBE-4D52-B949-17FDCABEE760}" type="presOf" srcId="{E2A5D53E-DC5B-4009-ABFA-EA2E0965BDD2}" destId="{5F036587-B40F-4FD0-8D69-4FED0E7865C6}" srcOrd="0" destOrd="0" presId="urn:microsoft.com/office/officeart/2005/8/layout/vList5"/>
    <dgm:cxn modelId="{D0DCB336-5D1C-4F51-9336-D5246D030A34}" type="presOf" srcId="{320BA861-B89C-4C8B-BF19-C8252461C87C}" destId="{36D1F399-E86F-4F0C-8D71-D8C4D1AE69AD}" srcOrd="0" destOrd="0" presId="urn:microsoft.com/office/officeart/2005/8/layout/vList5"/>
    <dgm:cxn modelId="{33073637-D9DB-4BAC-9129-75242C730301}" type="presOf" srcId="{EF3FCF31-71FF-4B82-9307-FBBA74EB2F56}" destId="{34FF90B1-2DCE-42FB-B01D-233A85C08DCA}" srcOrd="0" destOrd="0" presId="urn:microsoft.com/office/officeart/2005/8/layout/vList5"/>
    <dgm:cxn modelId="{C4EB3562-67C1-4489-9D0F-A0A3E0CDD388}" srcId="{CDA5AFF7-D42F-4DF0-88AE-571D6E1F843D}" destId="{E2A5D53E-DC5B-4009-ABFA-EA2E0965BDD2}" srcOrd="2" destOrd="0" parTransId="{AE75D86C-8528-4862-946F-183CA913F800}" sibTransId="{59103915-E515-4AE8-85C1-A4243ED34DBC}"/>
    <dgm:cxn modelId="{7A0DF750-37CF-48CE-9C6F-31FDA140F3DB}" type="presOf" srcId="{7E01928A-BE9B-4863-9216-0C2CC1F8051B}" destId="{A921C7B8-33C7-4E97-99B7-8D55395AD3D1}" srcOrd="0" destOrd="0" presId="urn:microsoft.com/office/officeart/2005/8/layout/vList5"/>
    <dgm:cxn modelId="{CAF09D52-1F90-4B71-AC6B-0185E2065BBC}" srcId="{CDA5AFF7-D42F-4DF0-88AE-571D6E1F843D}" destId="{EF3FCF31-71FF-4B82-9307-FBBA74EB2F56}" srcOrd="1" destOrd="0" parTransId="{B8E159EF-9DBF-4006-80A3-9E0534260D99}" sibTransId="{CD941AE3-B61F-4B81-B2C8-722ABA9AD248}"/>
    <dgm:cxn modelId="{CB3A6F99-6335-44AB-AAF9-677D12BFF54C}" srcId="{CDA5AFF7-D42F-4DF0-88AE-571D6E1F843D}" destId="{3966632B-81D9-4117-B1C6-A2722744166C}" srcOrd="0" destOrd="0" parTransId="{CEA0F0CA-0459-45F5-A2D5-CC8C7255C4FF}" sibTransId="{6773C2EC-1186-42F7-B770-A512BA3FFDEB}"/>
    <dgm:cxn modelId="{B9ACD5A5-4D2F-48E5-9BD4-9C49E1A2769F}" type="presOf" srcId="{CDA5AFF7-D42F-4DF0-88AE-571D6E1F843D}" destId="{0ED279C5-A476-45E3-AF53-B26AFAA5C1D4}" srcOrd="0" destOrd="0" presId="urn:microsoft.com/office/officeart/2005/8/layout/vList5"/>
    <dgm:cxn modelId="{DD280CB5-0FBA-4470-8B02-29FF7628E4E9}" type="presOf" srcId="{3966632B-81D9-4117-B1C6-A2722744166C}" destId="{C8500ADA-1D97-4E69-82D4-8DC573EDADDB}" srcOrd="0" destOrd="0" presId="urn:microsoft.com/office/officeart/2005/8/layout/vList5"/>
    <dgm:cxn modelId="{F5E5A7C4-D75B-4D5C-AB82-F31D3DB2C5F1}" type="presOf" srcId="{7EF8C621-C177-47D1-B17D-76906F1134A0}" destId="{3C821BC7-468A-40F2-A564-6A44371F2DD4}" srcOrd="0" destOrd="0" presId="urn:microsoft.com/office/officeart/2005/8/layout/vList5"/>
    <dgm:cxn modelId="{3A0D1DCA-1904-4FC9-A267-08DB35EFD6FF}" type="presOf" srcId="{F8FE865D-E80A-4FF0-9C07-09171E84D79E}" destId="{ECDE5F5D-124E-43CE-BF93-4B20638F1FD6}" srcOrd="0" destOrd="0" presId="urn:microsoft.com/office/officeart/2005/8/layout/vList5"/>
    <dgm:cxn modelId="{0C5B81EE-9CDF-4EB9-857F-8960A36B4AEE}" srcId="{E2A5D53E-DC5B-4009-ABFA-EA2E0965BDD2}" destId="{23AF2E4E-4775-4079-A51B-28FE6B67A7BA}" srcOrd="1" destOrd="0" parTransId="{C2CD8CB8-C16F-4844-9296-B7964E9F65A1}" sibTransId="{CAF3F7C3-5C3C-4B3E-9CDB-F9A3BCFC5FFA}"/>
    <dgm:cxn modelId="{E60EE8F5-1C6D-45F6-94EC-0D65EBEB79D9}" srcId="{F8FE865D-E80A-4FF0-9C07-09171E84D79E}" destId="{CD7F28D8-445F-4BD0-8724-A99C6015CB09}" srcOrd="0" destOrd="0" parTransId="{34D415E2-E306-48FD-8959-9DEF6BBAFA01}" sibTransId="{0209FAD6-2C0C-4150-831C-55DD043044A2}"/>
    <dgm:cxn modelId="{47DD0DF9-29AE-4C66-8FBB-501FB9853877}" type="presOf" srcId="{23AF2E4E-4775-4079-A51B-28FE6B67A7BA}" destId="{36D1F399-E86F-4F0C-8D71-D8C4D1AE69AD}" srcOrd="0" destOrd="1" presId="urn:microsoft.com/office/officeart/2005/8/layout/vList5"/>
    <dgm:cxn modelId="{D22AE1E3-166E-4806-8DED-A77D295340C1}" type="presParOf" srcId="{0ED279C5-A476-45E3-AF53-B26AFAA5C1D4}" destId="{7F4F0267-C7FE-4C6E-921B-C53F0625C2AE}" srcOrd="0" destOrd="0" presId="urn:microsoft.com/office/officeart/2005/8/layout/vList5"/>
    <dgm:cxn modelId="{18916492-4AFE-4EEF-9D3B-89D37524D7E8}" type="presParOf" srcId="{7F4F0267-C7FE-4C6E-921B-C53F0625C2AE}" destId="{C8500ADA-1D97-4E69-82D4-8DC573EDADDB}" srcOrd="0" destOrd="0" presId="urn:microsoft.com/office/officeart/2005/8/layout/vList5"/>
    <dgm:cxn modelId="{9BA71618-464C-4546-BE63-08064E0EC67C}" type="presParOf" srcId="{7F4F0267-C7FE-4C6E-921B-C53F0625C2AE}" destId="{3C821BC7-468A-40F2-A564-6A44371F2DD4}" srcOrd="1" destOrd="0" presId="urn:microsoft.com/office/officeart/2005/8/layout/vList5"/>
    <dgm:cxn modelId="{AADE4FC3-E320-48E5-8A1F-94014CE335BA}" type="presParOf" srcId="{0ED279C5-A476-45E3-AF53-B26AFAA5C1D4}" destId="{4B4EA362-AE95-4E47-A9BE-2BAEE532E073}" srcOrd="1" destOrd="0" presId="urn:microsoft.com/office/officeart/2005/8/layout/vList5"/>
    <dgm:cxn modelId="{8FA9BC2A-06CF-4378-8910-59A12291E8E5}" type="presParOf" srcId="{0ED279C5-A476-45E3-AF53-B26AFAA5C1D4}" destId="{84B2CC35-99B7-46E9-BCE5-E2449D8BCCCB}" srcOrd="2" destOrd="0" presId="urn:microsoft.com/office/officeart/2005/8/layout/vList5"/>
    <dgm:cxn modelId="{087FA2D0-917F-492A-9697-56441AA7A1A7}" type="presParOf" srcId="{84B2CC35-99B7-46E9-BCE5-E2449D8BCCCB}" destId="{34FF90B1-2DCE-42FB-B01D-233A85C08DCA}" srcOrd="0" destOrd="0" presId="urn:microsoft.com/office/officeart/2005/8/layout/vList5"/>
    <dgm:cxn modelId="{355C4716-1753-4997-8749-6C936ACB2AFE}" type="presParOf" srcId="{84B2CC35-99B7-46E9-BCE5-E2449D8BCCCB}" destId="{A921C7B8-33C7-4E97-99B7-8D55395AD3D1}" srcOrd="1" destOrd="0" presId="urn:microsoft.com/office/officeart/2005/8/layout/vList5"/>
    <dgm:cxn modelId="{1A97A984-122B-4955-9031-94F7E3A221C4}" type="presParOf" srcId="{0ED279C5-A476-45E3-AF53-B26AFAA5C1D4}" destId="{D4FA7839-1606-46A6-AFA9-998917C7847D}" srcOrd="3" destOrd="0" presId="urn:microsoft.com/office/officeart/2005/8/layout/vList5"/>
    <dgm:cxn modelId="{F36CF65B-4BD4-40A9-B3AD-7307ED2E7031}" type="presParOf" srcId="{0ED279C5-A476-45E3-AF53-B26AFAA5C1D4}" destId="{1677343F-0DC9-481E-9229-0E4D35979677}" srcOrd="4" destOrd="0" presId="urn:microsoft.com/office/officeart/2005/8/layout/vList5"/>
    <dgm:cxn modelId="{C95CE138-5109-41FC-8616-391B454252DD}" type="presParOf" srcId="{1677343F-0DC9-481E-9229-0E4D35979677}" destId="{5F036587-B40F-4FD0-8D69-4FED0E7865C6}" srcOrd="0" destOrd="0" presId="urn:microsoft.com/office/officeart/2005/8/layout/vList5"/>
    <dgm:cxn modelId="{3521D09E-B161-46F7-8BC9-3076F13A7D23}" type="presParOf" srcId="{1677343F-0DC9-481E-9229-0E4D35979677}" destId="{36D1F399-E86F-4F0C-8D71-D8C4D1AE69AD}" srcOrd="1" destOrd="0" presId="urn:microsoft.com/office/officeart/2005/8/layout/vList5"/>
    <dgm:cxn modelId="{E0D6C86B-BFB0-49E0-923D-91874B97D741}" type="presParOf" srcId="{0ED279C5-A476-45E3-AF53-B26AFAA5C1D4}" destId="{8865A472-1F6A-48B9-9059-3E08BEBF4D49}" srcOrd="5" destOrd="0" presId="urn:microsoft.com/office/officeart/2005/8/layout/vList5"/>
    <dgm:cxn modelId="{1791E725-3C4C-4328-86B5-3EFE219B91E6}" type="presParOf" srcId="{0ED279C5-A476-45E3-AF53-B26AFAA5C1D4}" destId="{920FD29A-ACDA-4D0A-AC8D-6EEC9DFAD13B}" srcOrd="6" destOrd="0" presId="urn:microsoft.com/office/officeart/2005/8/layout/vList5"/>
    <dgm:cxn modelId="{8957477E-F726-490E-B7D8-18D4F94DA391}" type="presParOf" srcId="{920FD29A-ACDA-4D0A-AC8D-6EEC9DFAD13B}" destId="{ECDE5F5D-124E-43CE-BF93-4B20638F1FD6}" srcOrd="0" destOrd="0" presId="urn:microsoft.com/office/officeart/2005/8/layout/vList5"/>
    <dgm:cxn modelId="{D950C6A1-C670-4D9E-AC65-5FDAF2D7682A}" type="presParOf" srcId="{920FD29A-ACDA-4D0A-AC8D-6EEC9DFAD13B}" destId="{E602C024-7A4A-46D2-8A35-D22D50151C2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EC9AC4-6062-405B-96D8-947534B9E994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829461-90BD-4068-BA3E-BCFEAC827F4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u="none" dirty="0"/>
            <a:t>Pour élaborer l’annexe AE-CP qui serait jointe au PLF 2018 les informations suivantes sont nécessaires </a:t>
          </a:r>
          <a:r>
            <a:rPr lang="fr-FR" u="none" dirty="0"/>
            <a:t>: </a:t>
          </a:r>
        </a:p>
      </dgm:t>
    </dgm:pt>
    <dgm:pt modelId="{A633AD4A-6A7F-47A9-9CAD-FC0143376C8A}" type="parTrans" cxnId="{CDB89703-4B60-4144-83A9-90074CABB409}">
      <dgm:prSet/>
      <dgm:spPr/>
      <dgm:t>
        <a:bodyPr/>
        <a:lstStyle/>
        <a:p>
          <a:endParaRPr lang="en-US"/>
        </a:p>
      </dgm:t>
    </dgm:pt>
    <dgm:pt modelId="{DE082807-C7CC-429F-8F90-E036ADDFC07D}" type="sibTrans" cxnId="{CDB89703-4B60-4144-83A9-90074CABB409}">
      <dgm:prSet/>
      <dgm:spPr/>
      <dgm:t>
        <a:bodyPr/>
        <a:lstStyle/>
        <a:p>
          <a:endParaRPr lang="en-US"/>
        </a:p>
      </dgm:t>
    </dgm:pt>
    <dgm:pt modelId="{9D674263-8066-4317-A844-94DBF7BCC48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dirty="0"/>
            <a:t>1)La liste des investissements en cours </a:t>
          </a:r>
          <a:r>
            <a:rPr lang="fr-FR" dirty="0"/>
            <a:t>(ouverts avant 2018, en cours d’exécution en n et qui ont des impacts financiers sur n+1 et au-delà) ;</a:t>
          </a:r>
          <a:endParaRPr lang="en-US" dirty="0"/>
        </a:p>
      </dgm:t>
    </dgm:pt>
    <dgm:pt modelId="{E9C00D53-8933-4FA2-ACAF-020F1BC17F16}" type="parTrans" cxnId="{1F7AA0D5-9C77-483A-8A29-C98DB7406099}">
      <dgm:prSet/>
      <dgm:spPr/>
      <dgm:t>
        <a:bodyPr/>
        <a:lstStyle/>
        <a:p>
          <a:endParaRPr lang="en-US"/>
        </a:p>
      </dgm:t>
    </dgm:pt>
    <dgm:pt modelId="{CA889867-D87A-4DA3-9E30-496D06113D98}" type="sibTrans" cxnId="{1F7AA0D5-9C77-483A-8A29-C98DB7406099}">
      <dgm:prSet/>
      <dgm:spPr/>
      <dgm:t>
        <a:bodyPr/>
        <a:lstStyle/>
        <a:p>
          <a:endParaRPr lang="en-US"/>
        </a:p>
      </dgm:t>
    </dgm:pt>
    <dgm:pt modelId="{2B4B1100-80C2-4D09-8403-3E1B280DF9D3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dirty="0"/>
            <a:t>2) </a:t>
          </a:r>
          <a:r>
            <a:rPr lang="fr-FR" b="1" dirty="0"/>
            <a:t>La liste des investissements lancés en 2018 </a:t>
          </a:r>
          <a:r>
            <a:rPr lang="fr-FR" dirty="0"/>
            <a:t>et qui vont avoir des impacts financiers ;</a:t>
          </a:r>
          <a:endParaRPr lang="en-US" dirty="0"/>
        </a:p>
      </dgm:t>
    </dgm:pt>
    <dgm:pt modelId="{9414ED75-ACC7-4692-AEA3-258A7C517FF2}" type="parTrans" cxnId="{31673D78-DC54-4724-8EF1-5C09FCC3D585}">
      <dgm:prSet/>
      <dgm:spPr/>
      <dgm:t>
        <a:bodyPr/>
        <a:lstStyle/>
        <a:p>
          <a:endParaRPr lang="en-US"/>
        </a:p>
      </dgm:t>
    </dgm:pt>
    <dgm:pt modelId="{B7A8DD07-D9B2-437A-8F24-B2D166F80027}" type="sibTrans" cxnId="{31673D78-DC54-4724-8EF1-5C09FCC3D585}">
      <dgm:prSet/>
      <dgm:spPr/>
      <dgm:t>
        <a:bodyPr/>
        <a:lstStyle/>
        <a:p>
          <a:endParaRPr lang="en-US"/>
        </a:p>
      </dgm:t>
    </dgm:pt>
    <dgm:pt modelId="{7B3B61A2-6687-4D73-88E1-8F7A07F11946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dirty="0"/>
            <a:t>3) </a:t>
          </a:r>
          <a:r>
            <a:rPr lang="fr-FR" b="1" dirty="0"/>
            <a:t>La liste des nouveaux investissements </a:t>
          </a:r>
          <a:r>
            <a:rPr lang="fr-FR" dirty="0"/>
            <a:t>dont la budgétisation est déjà décidée et </a:t>
          </a:r>
          <a:r>
            <a:rPr lang="fr-FR" b="1" dirty="0"/>
            <a:t>qui vont être lancés en 2018</a:t>
          </a:r>
          <a:r>
            <a:rPr lang="fr-FR" dirty="0"/>
            <a:t>.</a:t>
          </a:r>
          <a:endParaRPr lang="en-US" dirty="0"/>
        </a:p>
      </dgm:t>
    </dgm:pt>
    <dgm:pt modelId="{A4F44C43-279D-4204-89EC-BA65A2D6E3E6}" type="parTrans" cxnId="{51444DDB-1585-4C6D-A659-143B62AEEDD1}">
      <dgm:prSet/>
      <dgm:spPr/>
      <dgm:t>
        <a:bodyPr/>
        <a:lstStyle/>
        <a:p>
          <a:endParaRPr lang="en-US"/>
        </a:p>
      </dgm:t>
    </dgm:pt>
    <dgm:pt modelId="{8D19816B-C370-4952-A01D-892485B44243}" type="sibTrans" cxnId="{51444DDB-1585-4C6D-A659-143B62AEEDD1}">
      <dgm:prSet/>
      <dgm:spPr/>
      <dgm:t>
        <a:bodyPr/>
        <a:lstStyle/>
        <a:p>
          <a:endParaRPr lang="en-US"/>
        </a:p>
      </dgm:t>
    </dgm:pt>
    <dgm:pt modelId="{11B1DB23-2203-47EF-9C37-10CB3BD39BC1}" type="pres">
      <dgm:prSet presAssocID="{CBEC9AC4-6062-405B-96D8-947534B9E99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CD87ECA-1708-4BC1-A2AF-06DA73E60364}" type="pres">
      <dgm:prSet presAssocID="{29829461-90BD-4068-BA3E-BCFEAC827F48}" presName="vertOne" presStyleCnt="0"/>
      <dgm:spPr/>
    </dgm:pt>
    <dgm:pt modelId="{CDDC9EB0-2412-403B-B68A-8A250222127B}" type="pres">
      <dgm:prSet presAssocID="{29829461-90BD-4068-BA3E-BCFEAC827F48}" presName="txOne" presStyleLbl="node0" presStyleIdx="0" presStyleCnt="1" custScaleY="89258">
        <dgm:presLayoutVars>
          <dgm:chPref val="3"/>
        </dgm:presLayoutVars>
      </dgm:prSet>
      <dgm:spPr/>
    </dgm:pt>
    <dgm:pt modelId="{1A95F62E-7842-4AD0-A52E-9CFD518911DA}" type="pres">
      <dgm:prSet presAssocID="{29829461-90BD-4068-BA3E-BCFEAC827F48}" presName="parTransOne" presStyleCnt="0"/>
      <dgm:spPr/>
    </dgm:pt>
    <dgm:pt modelId="{DE5D633A-A3AA-446F-B240-6A192378643A}" type="pres">
      <dgm:prSet presAssocID="{29829461-90BD-4068-BA3E-BCFEAC827F48}" presName="horzOne" presStyleCnt="0"/>
      <dgm:spPr/>
    </dgm:pt>
    <dgm:pt modelId="{CE8BE528-BE1D-4B5E-801F-4E2C94CBDA5F}" type="pres">
      <dgm:prSet presAssocID="{9D674263-8066-4317-A844-94DBF7BCC48C}" presName="vertTwo" presStyleCnt="0"/>
      <dgm:spPr/>
    </dgm:pt>
    <dgm:pt modelId="{BB9050C7-9AB8-4246-969E-3BA97D0EBDDB}" type="pres">
      <dgm:prSet presAssocID="{9D674263-8066-4317-A844-94DBF7BCC48C}" presName="txTwo" presStyleLbl="node2" presStyleIdx="0" presStyleCnt="3">
        <dgm:presLayoutVars>
          <dgm:chPref val="3"/>
        </dgm:presLayoutVars>
      </dgm:prSet>
      <dgm:spPr/>
    </dgm:pt>
    <dgm:pt modelId="{15F78779-A7C6-431C-ADE0-57D0C1C11CE3}" type="pres">
      <dgm:prSet presAssocID="{9D674263-8066-4317-A844-94DBF7BCC48C}" presName="horzTwo" presStyleCnt="0"/>
      <dgm:spPr/>
    </dgm:pt>
    <dgm:pt modelId="{FE7E4BB6-F1BD-4B26-8A7C-A1EA0C9CFE57}" type="pres">
      <dgm:prSet presAssocID="{CA889867-D87A-4DA3-9E30-496D06113D98}" presName="sibSpaceTwo" presStyleCnt="0"/>
      <dgm:spPr/>
    </dgm:pt>
    <dgm:pt modelId="{992BA425-AEB9-4EF4-8F68-FB02B8270651}" type="pres">
      <dgm:prSet presAssocID="{2B4B1100-80C2-4D09-8403-3E1B280DF9D3}" presName="vertTwo" presStyleCnt="0"/>
      <dgm:spPr/>
    </dgm:pt>
    <dgm:pt modelId="{800502DC-F946-4724-AF2B-2A2E088DA97C}" type="pres">
      <dgm:prSet presAssocID="{2B4B1100-80C2-4D09-8403-3E1B280DF9D3}" presName="txTwo" presStyleLbl="node2" presStyleIdx="1" presStyleCnt="3">
        <dgm:presLayoutVars>
          <dgm:chPref val="3"/>
        </dgm:presLayoutVars>
      </dgm:prSet>
      <dgm:spPr/>
    </dgm:pt>
    <dgm:pt modelId="{0DC0D6E4-AC8A-4BD7-A5C1-19021ECEAA46}" type="pres">
      <dgm:prSet presAssocID="{2B4B1100-80C2-4D09-8403-3E1B280DF9D3}" presName="horzTwo" presStyleCnt="0"/>
      <dgm:spPr/>
    </dgm:pt>
    <dgm:pt modelId="{BAF5A400-F89F-4044-8E60-2A52BDD9024C}" type="pres">
      <dgm:prSet presAssocID="{B7A8DD07-D9B2-437A-8F24-B2D166F80027}" presName="sibSpaceTwo" presStyleCnt="0"/>
      <dgm:spPr/>
    </dgm:pt>
    <dgm:pt modelId="{44FE0F75-C1E0-4FAF-92F7-47CE43B9E15D}" type="pres">
      <dgm:prSet presAssocID="{7B3B61A2-6687-4D73-88E1-8F7A07F11946}" presName="vertTwo" presStyleCnt="0"/>
      <dgm:spPr/>
    </dgm:pt>
    <dgm:pt modelId="{677BC5F0-8B8C-4AE9-BA17-D5AC9BDCEDCF}" type="pres">
      <dgm:prSet presAssocID="{7B3B61A2-6687-4D73-88E1-8F7A07F11946}" presName="txTwo" presStyleLbl="node2" presStyleIdx="2" presStyleCnt="3">
        <dgm:presLayoutVars>
          <dgm:chPref val="3"/>
        </dgm:presLayoutVars>
      </dgm:prSet>
      <dgm:spPr/>
    </dgm:pt>
    <dgm:pt modelId="{4E6FE140-103D-4291-AF24-16FC25872764}" type="pres">
      <dgm:prSet presAssocID="{7B3B61A2-6687-4D73-88E1-8F7A07F11946}" presName="horzTwo" presStyleCnt="0"/>
      <dgm:spPr/>
    </dgm:pt>
  </dgm:ptLst>
  <dgm:cxnLst>
    <dgm:cxn modelId="{CDB89703-4B60-4144-83A9-90074CABB409}" srcId="{CBEC9AC4-6062-405B-96D8-947534B9E994}" destId="{29829461-90BD-4068-BA3E-BCFEAC827F48}" srcOrd="0" destOrd="0" parTransId="{A633AD4A-6A7F-47A9-9CAD-FC0143376C8A}" sibTransId="{DE082807-C7CC-429F-8F90-E036ADDFC07D}"/>
    <dgm:cxn modelId="{D47BD206-0A4F-4DDD-8D82-95FFB40A79D7}" type="presOf" srcId="{7B3B61A2-6687-4D73-88E1-8F7A07F11946}" destId="{677BC5F0-8B8C-4AE9-BA17-D5AC9BDCEDCF}" srcOrd="0" destOrd="0" presId="urn:microsoft.com/office/officeart/2005/8/layout/hierarchy4"/>
    <dgm:cxn modelId="{C12E7A60-AF1D-4115-85BF-452262D59179}" type="presOf" srcId="{29829461-90BD-4068-BA3E-BCFEAC827F48}" destId="{CDDC9EB0-2412-403B-B68A-8A250222127B}" srcOrd="0" destOrd="0" presId="urn:microsoft.com/office/officeart/2005/8/layout/hierarchy4"/>
    <dgm:cxn modelId="{03EA5466-E52B-447A-BF1A-0BDBD04BCCF8}" type="presOf" srcId="{CBEC9AC4-6062-405B-96D8-947534B9E994}" destId="{11B1DB23-2203-47EF-9C37-10CB3BD39BC1}" srcOrd="0" destOrd="0" presId="urn:microsoft.com/office/officeart/2005/8/layout/hierarchy4"/>
    <dgm:cxn modelId="{4601A374-E9E3-4ECF-AD54-B3AEE1A48FB7}" type="presOf" srcId="{2B4B1100-80C2-4D09-8403-3E1B280DF9D3}" destId="{800502DC-F946-4724-AF2B-2A2E088DA97C}" srcOrd="0" destOrd="0" presId="urn:microsoft.com/office/officeart/2005/8/layout/hierarchy4"/>
    <dgm:cxn modelId="{31673D78-DC54-4724-8EF1-5C09FCC3D585}" srcId="{29829461-90BD-4068-BA3E-BCFEAC827F48}" destId="{2B4B1100-80C2-4D09-8403-3E1B280DF9D3}" srcOrd="1" destOrd="0" parTransId="{9414ED75-ACC7-4692-AEA3-258A7C517FF2}" sibTransId="{B7A8DD07-D9B2-437A-8F24-B2D166F80027}"/>
    <dgm:cxn modelId="{0FC99CBC-9E19-4559-8226-7136DF54E281}" type="presOf" srcId="{9D674263-8066-4317-A844-94DBF7BCC48C}" destId="{BB9050C7-9AB8-4246-969E-3BA97D0EBDDB}" srcOrd="0" destOrd="0" presId="urn:microsoft.com/office/officeart/2005/8/layout/hierarchy4"/>
    <dgm:cxn modelId="{1F7AA0D5-9C77-483A-8A29-C98DB7406099}" srcId="{29829461-90BD-4068-BA3E-BCFEAC827F48}" destId="{9D674263-8066-4317-A844-94DBF7BCC48C}" srcOrd="0" destOrd="0" parTransId="{E9C00D53-8933-4FA2-ACAF-020F1BC17F16}" sibTransId="{CA889867-D87A-4DA3-9E30-496D06113D98}"/>
    <dgm:cxn modelId="{51444DDB-1585-4C6D-A659-143B62AEEDD1}" srcId="{29829461-90BD-4068-BA3E-BCFEAC827F48}" destId="{7B3B61A2-6687-4D73-88E1-8F7A07F11946}" srcOrd="2" destOrd="0" parTransId="{A4F44C43-279D-4204-89EC-BA65A2D6E3E6}" sibTransId="{8D19816B-C370-4952-A01D-892485B44243}"/>
    <dgm:cxn modelId="{BB021593-E89F-46F4-94AD-51CE53227D5F}" type="presParOf" srcId="{11B1DB23-2203-47EF-9C37-10CB3BD39BC1}" destId="{3CD87ECA-1708-4BC1-A2AF-06DA73E60364}" srcOrd="0" destOrd="0" presId="urn:microsoft.com/office/officeart/2005/8/layout/hierarchy4"/>
    <dgm:cxn modelId="{D32B3C34-AEAC-4013-920A-2FE3437B76E9}" type="presParOf" srcId="{3CD87ECA-1708-4BC1-A2AF-06DA73E60364}" destId="{CDDC9EB0-2412-403B-B68A-8A250222127B}" srcOrd="0" destOrd="0" presId="urn:microsoft.com/office/officeart/2005/8/layout/hierarchy4"/>
    <dgm:cxn modelId="{6D1749B3-ABFB-4A0C-9414-57DE2E2980CC}" type="presParOf" srcId="{3CD87ECA-1708-4BC1-A2AF-06DA73E60364}" destId="{1A95F62E-7842-4AD0-A52E-9CFD518911DA}" srcOrd="1" destOrd="0" presId="urn:microsoft.com/office/officeart/2005/8/layout/hierarchy4"/>
    <dgm:cxn modelId="{DAEF4BD9-E9E0-4645-B6B5-AFA1EBD7DACC}" type="presParOf" srcId="{3CD87ECA-1708-4BC1-A2AF-06DA73E60364}" destId="{DE5D633A-A3AA-446F-B240-6A192378643A}" srcOrd="2" destOrd="0" presId="urn:microsoft.com/office/officeart/2005/8/layout/hierarchy4"/>
    <dgm:cxn modelId="{FD297BB9-3722-43ED-BE2E-869844A4ACC3}" type="presParOf" srcId="{DE5D633A-A3AA-446F-B240-6A192378643A}" destId="{CE8BE528-BE1D-4B5E-801F-4E2C94CBDA5F}" srcOrd="0" destOrd="0" presId="urn:microsoft.com/office/officeart/2005/8/layout/hierarchy4"/>
    <dgm:cxn modelId="{625410C8-71CD-4386-BF6A-6776D863677C}" type="presParOf" srcId="{CE8BE528-BE1D-4B5E-801F-4E2C94CBDA5F}" destId="{BB9050C7-9AB8-4246-969E-3BA97D0EBDDB}" srcOrd="0" destOrd="0" presId="urn:microsoft.com/office/officeart/2005/8/layout/hierarchy4"/>
    <dgm:cxn modelId="{DFA9A94B-C0C8-4A57-AB74-EA464C7FF4AC}" type="presParOf" srcId="{CE8BE528-BE1D-4B5E-801F-4E2C94CBDA5F}" destId="{15F78779-A7C6-431C-ADE0-57D0C1C11CE3}" srcOrd="1" destOrd="0" presId="urn:microsoft.com/office/officeart/2005/8/layout/hierarchy4"/>
    <dgm:cxn modelId="{0F5E1325-15A4-4E1D-9A41-A79325891971}" type="presParOf" srcId="{DE5D633A-A3AA-446F-B240-6A192378643A}" destId="{FE7E4BB6-F1BD-4B26-8A7C-A1EA0C9CFE57}" srcOrd="1" destOrd="0" presId="urn:microsoft.com/office/officeart/2005/8/layout/hierarchy4"/>
    <dgm:cxn modelId="{2032AD2D-7B23-4D5A-91C4-8D9763644749}" type="presParOf" srcId="{DE5D633A-A3AA-446F-B240-6A192378643A}" destId="{992BA425-AEB9-4EF4-8F68-FB02B8270651}" srcOrd="2" destOrd="0" presId="urn:microsoft.com/office/officeart/2005/8/layout/hierarchy4"/>
    <dgm:cxn modelId="{93C1F847-D89E-4D81-9443-BB7C0AFE413C}" type="presParOf" srcId="{992BA425-AEB9-4EF4-8F68-FB02B8270651}" destId="{800502DC-F946-4724-AF2B-2A2E088DA97C}" srcOrd="0" destOrd="0" presId="urn:microsoft.com/office/officeart/2005/8/layout/hierarchy4"/>
    <dgm:cxn modelId="{F7EF80C4-B914-4B52-B21D-AA4FFCDA42FB}" type="presParOf" srcId="{992BA425-AEB9-4EF4-8F68-FB02B8270651}" destId="{0DC0D6E4-AC8A-4BD7-A5C1-19021ECEAA46}" srcOrd="1" destOrd="0" presId="urn:microsoft.com/office/officeart/2005/8/layout/hierarchy4"/>
    <dgm:cxn modelId="{79523756-9E66-4024-BFF5-3939153891F9}" type="presParOf" srcId="{DE5D633A-A3AA-446F-B240-6A192378643A}" destId="{BAF5A400-F89F-4044-8E60-2A52BDD9024C}" srcOrd="3" destOrd="0" presId="urn:microsoft.com/office/officeart/2005/8/layout/hierarchy4"/>
    <dgm:cxn modelId="{7F0C4F10-EDEF-490C-A9B6-7275003AA87B}" type="presParOf" srcId="{DE5D633A-A3AA-446F-B240-6A192378643A}" destId="{44FE0F75-C1E0-4FAF-92F7-47CE43B9E15D}" srcOrd="4" destOrd="0" presId="urn:microsoft.com/office/officeart/2005/8/layout/hierarchy4"/>
    <dgm:cxn modelId="{6C0A069D-2943-4F88-8373-32F4A0A4CC1A}" type="presParOf" srcId="{44FE0F75-C1E0-4FAF-92F7-47CE43B9E15D}" destId="{677BC5F0-8B8C-4AE9-BA17-D5AC9BDCEDCF}" srcOrd="0" destOrd="0" presId="urn:microsoft.com/office/officeart/2005/8/layout/hierarchy4"/>
    <dgm:cxn modelId="{26AEC848-99C6-4E46-A7A9-A52F066D4C93}" type="presParOf" srcId="{44FE0F75-C1E0-4FAF-92F7-47CE43B9E15D}" destId="{4E6FE140-103D-4291-AF24-16FC2587276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065727-687F-4738-A519-1F881D67980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39FA64-6CFE-414A-8A1E-F7BE8DE9B30E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2000" b="1" i="0" u="none" baseline="0" dirty="0"/>
            <a:t>Méthodologie : Il s’agit de distinguer :</a:t>
          </a:r>
          <a:endParaRPr lang="en-US" sz="2000" b="0" i="0" u="none" baseline="0" dirty="0"/>
        </a:p>
      </dgm:t>
    </dgm:pt>
    <dgm:pt modelId="{F435BE4B-5F8F-4A3B-80E3-EC8CE0A69E2C}" type="parTrans" cxnId="{8A23DE3A-BACA-4ACE-AC51-F24EA37F403A}">
      <dgm:prSet/>
      <dgm:spPr/>
      <dgm:t>
        <a:bodyPr/>
        <a:lstStyle/>
        <a:p>
          <a:endParaRPr lang="en-US"/>
        </a:p>
      </dgm:t>
    </dgm:pt>
    <dgm:pt modelId="{DFEB0512-5661-409A-8292-2960DAB0A78B}" type="sibTrans" cxnId="{8A23DE3A-BACA-4ACE-AC51-F24EA37F403A}">
      <dgm:prSet/>
      <dgm:spPr/>
      <dgm:t>
        <a:bodyPr/>
        <a:lstStyle/>
        <a:p>
          <a:endParaRPr lang="en-US"/>
        </a:p>
      </dgm:t>
    </dgm:pt>
    <dgm:pt modelId="{C16D1646-7649-48CF-9367-0DFB141367F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i="0" baseline="0" dirty="0"/>
            <a:t>les projets d’investissement en cours</a:t>
          </a:r>
          <a:r>
            <a:rPr lang="fr-FR" b="0" i="0" baseline="0" dirty="0"/>
            <a:t>, pour lesquels il s’agit d’identifier les dépenses qui restent à engager (AE) et les dépenses qui restent à payer (CP) avant de répartir ces engagements/paiements sur la période considérée (2018-2021) ;</a:t>
          </a:r>
          <a:endParaRPr lang="en-US" b="0" i="0" baseline="0" dirty="0"/>
        </a:p>
      </dgm:t>
    </dgm:pt>
    <dgm:pt modelId="{05B7497F-91C5-488C-9C05-7E402B83E2D1}" type="parTrans" cxnId="{690EAB05-2F5E-4722-8E3E-9A87BCE8540C}">
      <dgm:prSet/>
      <dgm:spPr/>
      <dgm:t>
        <a:bodyPr/>
        <a:lstStyle/>
        <a:p>
          <a:endParaRPr lang="en-US"/>
        </a:p>
      </dgm:t>
    </dgm:pt>
    <dgm:pt modelId="{0A8B4B03-8B08-4DE9-9B4D-A6E5544501A0}" type="sibTrans" cxnId="{690EAB05-2F5E-4722-8E3E-9A87BCE8540C}">
      <dgm:prSet/>
      <dgm:spPr/>
      <dgm:t>
        <a:bodyPr/>
        <a:lstStyle/>
        <a:p>
          <a:endParaRPr lang="en-US"/>
        </a:p>
      </dgm:t>
    </dgm:pt>
    <dgm:pt modelId="{512B7AA7-55F9-4669-9747-A8A7260F61C3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i="0" baseline="0" dirty="0"/>
            <a:t>les nouveaux projets d’investissement</a:t>
          </a:r>
          <a:r>
            <a:rPr lang="fr-FR" b="0" i="0" baseline="0" dirty="0"/>
            <a:t>, pour lesquels les ministères doivent identifier le rythme des AE/CP sur la période 2018-2021 ;</a:t>
          </a:r>
          <a:endParaRPr lang="en-US" b="0" i="0" baseline="0" dirty="0"/>
        </a:p>
      </dgm:t>
    </dgm:pt>
    <dgm:pt modelId="{D02ACAE4-6791-489F-A195-BE17A0FB2322}" type="parTrans" cxnId="{49E16E2A-A734-40DA-BCBB-0926D62716C3}">
      <dgm:prSet/>
      <dgm:spPr/>
      <dgm:t>
        <a:bodyPr/>
        <a:lstStyle/>
        <a:p>
          <a:endParaRPr lang="en-US"/>
        </a:p>
      </dgm:t>
    </dgm:pt>
    <dgm:pt modelId="{2E8DAF3B-FD4D-45D4-BFDC-9685E265F726}" type="sibTrans" cxnId="{49E16E2A-A734-40DA-BCBB-0926D62716C3}">
      <dgm:prSet/>
      <dgm:spPr/>
      <dgm:t>
        <a:bodyPr/>
        <a:lstStyle/>
        <a:p>
          <a:endParaRPr lang="en-US"/>
        </a:p>
      </dgm:t>
    </dgm:pt>
    <dgm:pt modelId="{18190F57-1EF9-4A00-926D-149B54861ACB}" type="pres">
      <dgm:prSet presAssocID="{17065727-687F-4738-A519-1F881D67980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EC018F3-2044-43F0-B456-1E536188C6B8}" type="pres">
      <dgm:prSet presAssocID="{D139FA64-6CFE-414A-8A1E-F7BE8DE9B30E}" presName="vertOne" presStyleCnt="0"/>
      <dgm:spPr/>
    </dgm:pt>
    <dgm:pt modelId="{F01DF142-84F3-41BE-9A6C-1F5ABAB4E02E}" type="pres">
      <dgm:prSet presAssocID="{D139FA64-6CFE-414A-8A1E-F7BE8DE9B30E}" presName="txOne" presStyleLbl="node0" presStyleIdx="0" presStyleCnt="1" custScaleY="58834" custLinFactNeighborX="-37" custLinFactNeighborY="-35834">
        <dgm:presLayoutVars>
          <dgm:chPref val="3"/>
        </dgm:presLayoutVars>
      </dgm:prSet>
      <dgm:spPr/>
    </dgm:pt>
    <dgm:pt modelId="{3533FAC3-5E4B-4080-910B-C97AA8C1112C}" type="pres">
      <dgm:prSet presAssocID="{D139FA64-6CFE-414A-8A1E-F7BE8DE9B30E}" presName="parTransOne" presStyleCnt="0"/>
      <dgm:spPr/>
    </dgm:pt>
    <dgm:pt modelId="{FF84A367-B3C1-4C63-934C-E3E36139DA9F}" type="pres">
      <dgm:prSet presAssocID="{D139FA64-6CFE-414A-8A1E-F7BE8DE9B30E}" presName="horzOne" presStyleCnt="0"/>
      <dgm:spPr/>
    </dgm:pt>
    <dgm:pt modelId="{2B355B1D-D840-4A5B-A67C-0DB122083AB5}" type="pres">
      <dgm:prSet presAssocID="{C16D1646-7649-48CF-9367-0DFB141367F2}" presName="vertTwo" presStyleCnt="0"/>
      <dgm:spPr/>
    </dgm:pt>
    <dgm:pt modelId="{EC02CAEE-D015-4065-A224-A3064F747E1D}" type="pres">
      <dgm:prSet presAssocID="{C16D1646-7649-48CF-9367-0DFB141367F2}" presName="txTwo" presStyleLbl="node2" presStyleIdx="0" presStyleCnt="2">
        <dgm:presLayoutVars>
          <dgm:chPref val="3"/>
        </dgm:presLayoutVars>
      </dgm:prSet>
      <dgm:spPr/>
    </dgm:pt>
    <dgm:pt modelId="{F1E96D48-2D6D-4966-966E-FBB874FF6432}" type="pres">
      <dgm:prSet presAssocID="{C16D1646-7649-48CF-9367-0DFB141367F2}" presName="horzTwo" presStyleCnt="0"/>
      <dgm:spPr/>
    </dgm:pt>
    <dgm:pt modelId="{78BE604E-DFF8-4F60-BFE3-871A367B42E8}" type="pres">
      <dgm:prSet presAssocID="{0A8B4B03-8B08-4DE9-9B4D-A6E5544501A0}" presName="sibSpaceTwo" presStyleCnt="0"/>
      <dgm:spPr/>
    </dgm:pt>
    <dgm:pt modelId="{F990A4F1-6BBD-444D-9348-A9451F20A685}" type="pres">
      <dgm:prSet presAssocID="{512B7AA7-55F9-4669-9747-A8A7260F61C3}" presName="vertTwo" presStyleCnt="0"/>
      <dgm:spPr/>
    </dgm:pt>
    <dgm:pt modelId="{DB39CF06-9BAC-4D87-96D6-CBA942B8AF5B}" type="pres">
      <dgm:prSet presAssocID="{512B7AA7-55F9-4669-9747-A8A7260F61C3}" presName="txTwo" presStyleLbl="node2" presStyleIdx="1" presStyleCnt="2">
        <dgm:presLayoutVars>
          <dgm:chPref val="3"/>
        </dgm:presLayoutVars>
      </dgm:prSet>
      <dgm:spPr/>
    </dgm:pt>
    <dgm:pt modelId="{E2FC14F8-32AC-43D6-B8DB-51F4BF38A6B0}" type="pres">
      <dgm:prSet presAssocID="{512B7AA7-55F9-4669-9747-A8A7260F61C3}" presName="horzTwo" presStyleCnt="0"/>
      <dgm:spPr/>
    </dgm:pt>
  </dgm:ptLst>
  <dgm:cxnLst>
    <dgm:cxn modelId="{690EAB05-2F5E-4722-8E3E-9A87BCE8540C}" srcId="{D139FA64-6CFE-414A-8A1E-F7BE8DE9B30E}" destId="{C16D1646-7649-48CF-9367-0DFB141367F2}" srcOrd="0" destOrd="0" parTransId="{05B7497F-91C5-488C-9C05-7E402B83E2D1}" sibTransId="{0A8B4B03-8B08-4DE9-9B4D-A6E5544501A0}"/>
    <dgm:cxn modelId="{A4D67021-3FB9-41BA-90D4-25057679B789}" type="presOf" srcId="{C16D1646-7649-48CF-9367-0DFB141367F2}" destId="{EC02CAEE-D015-4065-A224-A3064F747E1D}" srcOrd="0" destOrd="0" presId="urn:microsoft.com/office/officeart/2005/8/layout/hierarchy4"/>
    <dgm:cxn modelId="{49E16E2A-A734-40DA-BCBB-0926D62716C3}" srcId="{D139FA64-6CFE-414A-8A1E-F7BE8DE9B30E}" destId="{512B7AA7-55F9-4669-9747-A8A7260F61C3}" srcOrd="1" destOrd="0" parTransId="{D02ACAE4-6791-489F-A195-BE17A0FB2322}" sibTransId="{2E8DAF3B-FD4D-45D4-BFDC-9685E265F726}"/>
    <dgm:cxn modelId="{F64BE830-4021-453E-B852-AB4F00D73215}" type="presOf" srcId="{512B7AA7-55F9-4669-9747-A8A7260F61C3}" destId="{DB39CF06-9BAC-4D87-96D6-CBA942B8AF5B}" srcOrd="0" destOrd="0" presId="urn:microsoft.com/office/officeart/2005/8/layout/hierarchy4"/>
    <dgm:cxn modelId="{8A23DE3A-BACA-4ACE-AC51-F24EA37F403A}" srcId="{17065727-687F-4738-A519-1F881D67980F}" destId="{D139FA64-6CFE-414A-8A1E-F7BE8DE9B30E}" srcOrd="0" destOrd="0" parTransId="{F435BE4B-5F8F-4A3B-80E3-EC8CE0A69E2C}" sibTransId="{DFEB0512-5661-409A-8292-2960DAB0A78B}"/>
    <dgm:cxn modelId="{C7DD4441-A7F4-4E94-891D-2AD1DC59089D}" type="presOf" srcId="{17065727-687F-4738-A519-1F881D67980F}" destId="{18190F57-1EF9-4A00-926D-149B54861ACB}" srcOrd="0" destOrd="0" presId="urn:microsoft.com/office/officeart/2005/8/layout/hierarchy4"/>
    <dgm:cxn modelId="{4F121574-B055-4D3A-9099-04DCF9DF278E}" type="presOf" srcId="{D139FA64-6CFE-414A-8A1E-F7BE8DE9B30E}" destId="{F01DF142-84F3-41BE-9A6C-1F5ABAB4E02E}" srcOrd="0" destOrd="0" presId="urn:microsoft.com/office/officeart/2005/8/layout/hierarchy4"/>
    <dgm:cxn modelId="{C4521854-CCC8-408B-8C30-FFD0555B8C5D}" type="presParOf" srcId="{18190F57-1EF9-4A00-926D-149B54861ACB}" destId="{EEC018F3-2044-43F0-B456-1E536188C6B8}" srcOrd="0" destOrd="0" presId="urn:microsoft.com/office/officeart/2005/8/layout/hierarchy4"/>
    <dgm:cxn modelId="{6987FE80-DD5F-4750-B778-E2BEDB1A4BFA}" type="presParOf" srcId="{EEC018F3-2044-43F0-B456-1E536188C6B8}" destId="{F01DF142-84F3-41BE-9A6C-1F5ABAB4E02E}" srcOrd="0" destOrd="0" presId="urn:microsoft.com/office/officeart/2005/8/layout/hierarchy4"/>
    <dgm:cxn modelId="{C7713FBB-1480-4570-A00F-2CC1780EB89C}" type="presParOf" srcId="{EEC018F3-2044-43F0-B456-1E536188C6B8}" destId="{3533FAC3-5E4B-4080-910B-C97AA8C1112C}" srcOrd="1" destOrd="0" presId="urn:microsoft.com/office/officeart/2005/8/layout/hierarchy4"/>
    <dgm:cxn modelId="{57238FA1-1835-44F1-BD32-85C27122EC92}" type="presParOf" srcId="{EEC018F3-2044-43F0-B456-1E536188C6B8}" destId="{FF84A367-B3C1-4C63-934C-E3E36139DA9F}" srcOrd="2" destOrd="0" presId="urn:microsoft.com/office/officeart/2005/8/layout/hierarchy4"/>
    <dgm:cxn modelId="{C8BB951D-DCD5-478D-9FEE-D7FBD01413EA}" type="presParOf" srcId="{FF84A367-B3C1-4C63-934C-E3E36139DA9F}" destId="{2B355B1D-D840-4A5B-A67C-0DB122083AB5}" srcOrd="0" destOrd="0" presId="urn:microsoft.com/office/officeart/2005/8/layout/hierarchy4"/>
    <dgm:cxn modelId="{B6CF1781-EB34-4D0F-8053-57D6DF267F71}" type="presParOf" srcId="{2B355B1D-D840-4A5B-A67C-0DB122083AB5}" destId="{EC02CAEE-D015-4065-A224-A3064F747E1D}" srcOrd="0" destOrd="0" presId="urn:microsoft.com/office/officeart/2005/8/layout/hierarchy4"/>
    <dgm:cxn modelId="{B763C737-DA18-4E22-B45A-4F6663E97191}" type="presParOf" srcId="{2B355B1D-D840-4A5B-A67C-0DB122083AB5}" destId="{F1E96D48-2D6D-4966-966E-FBB874FF6432}" srcOrd="1" destOrd="0" presId="urn:microsoft.com/office/officeart/2005/8/layout/hierarchy4"/>
    <dgm:cxn modelId="{20C525DE-8F15-415C-93F6-B885E37E8EBC}" type="presParOf" srcId="{FF84A367-B3C1-4C63-934C-E3E36139DA9F}" destId="{78BE604E-DFF8-4F60-BFE3-871A367B42E8}" srcOrd="1" destOrd="0" presId="urn:microsoft.com/office/officeart/2005/8/layout/hierarchy4"/>
    <dgm:cxn modelId="{1CC7F58E-EE6E-4033-8432-11AA527DED14}" type="presParOf" srcId="{FF84A367-B3C1-4C63-934C-E3E36139DA9F}" destId="{F990A4F1-6BBD-444D-9348-A9451F20A685}" srcOrd="2" destOrd="0" presId="urn:microsoft.com/office/officeart/2005/8/layout/hierarchy4"/>
    <dgm:cxn modelId="{D8AC0024-3E6A-41D1-B482-DEA6407E2714}" type="presParOf" srcId="{F990A4F1-6BBD-444D-9348-A9451F20A685}" destId="{DB39CF06-9BAC-4D87-96D6-CBA942B8AF5B}" srcOrd="0" destOrd="0" presId="urn:microsoft.com/office/officeart/2005/8/layout/hierarchy4"/>
    <dgm:cxn modelId="{410FB730-2CB5-4986-8689-3EB7F921CA93}" type="presParOf" srcId="{F990A4F1-6BBD-444D-9348-A9451F20A685}" destId="{E2FC14F8-32AC-43D6-B8DB-51F4BF38A6B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41DA73-E7B8-4AD5-9FB4-E04E3A5B0B4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B873EA-A28E-42BF-81C7-F880049F60B0}">
      <dgm:prSet custT="1"/>
      <dgm:spPr/>
      <dgm:t>
        <a:bodyPr/>
        <a:lstStyle/>
        <a:p>
          <a:pPr rtl="0"/>
          <a:r>
            <a:rPr lang="fr-FR" sz="1600" b="1" i="0" baseline="0" dirty="0"/>
            <a:t>L’annexe AE-CP sera constituée par l’agrégation par ministère de toutes ces informations </a:t>
          </a:r>
          <a:endParaRPr lang="fr-FR" sz="1600" b="0" i="0" baseline="0" dirty="0"/>
        </a:p>
      </dgm:t>
    </dgm:pt>
    <dgm:pt modelId="{D87FFD71-0A07-4872-9B4E-10477B42EEA2}" type="sibTrans" cxnId="{A607DFA2-9C61-499B-BFAD-AAC2D7980F5F}">
      <dgm:prSet/>
      <dgm:spPr/>
      <dgm:t>
        <a:bodyPr/>
        <a:lstStyle/>
        <a:p>
          <a:endParaRPr lang="en-US" sz="2800"/>
        </a:p>
      </dgm:t>
    </dgm:pt>
    <dgm:pt modelId="{D9551460-0D43-4007-8F81-8CEE4D919EC8}" type="parTrans" cxnId="{A607DFA2-9C61-499B-BFAD-AAC2D7980F5F}">
      <dgm:prSet/>
      <dgm:spPr/>
      <dgm:t>
        <a:bodyPr/>
        <a:lstStyle/>
        <a:p>
          <a:endParaRPr lang="en-US" sz="2800"/>
        </a:p>
      </dgm:t>
    </dgm:pt>
    <dgm:pt modelId="{6DECB866-26E7-49CB-B6CA-DCCA186890BD}" type="pres">
      <dgm:prSet presAssocID="{AF41DA73-E7B8-4AD5-9FB4-E04E3A5B0B40}" presName="Name0" presStyleCnt="0">
        <dgm:presLayoutVars>
          <dgm:dir/>
          <dgm:resizeHandles val="exact"/>
        </dgm:presLayoutVars>
      </dgm:prSet>
      <dgm:spPr/>
    </dgm:pt>
    <dgm:pt modelId="{C37BBF88-84C8-4B4F-B4DE-8ACF676403C8}" type="pres">
      <dgm:prSet presAssocID="{D7B873EA-A28E-42BF-81C7-F880049F60B0}" presName="node" presStyleLbl="node1" presStyleIdx="0" presStyleCnt="1">
        <dgm:presLayoutVars>
          <dgm:bulletEnabled val="1"/>
        </dgm:presLayoutVars>
      </dgm:prSet>
      <dgm:spPr/>
    </dgm:pt>
  </dgm:ptLst>
  <dgm:cxnLst>
    <dgm:cxn modelId="{4A90602D-D063-4C01-A492-47CDDB56D34E}" type="presOf" srcId="{D7B873EA-A28E-42BF-81C7-F880049F60B0}" destId="{C37BBF88-84C8-4B4F-B4DE-8ACF676403C8}" srcOrd="0" destOrd="0" presId="urn:microsoft.com/office/officeart/2005/8/layout/process1"/>
    <dgm:cxn modelId="{72F83765-7006-4DCF-BFE2-70C4A1445188}" type="presOf" srcId="{AF41DA73-E7B8-4AD5-9FB4-E04E3A5B0B40}" destId="{6DECB866-26E7-49CB-B6CA-DCCA186890BD}" srcOrd="0" destOrd="0" presId="urn:microsoft.com/office/officeart/2005/8/layout/process1"/>
    <dgm:cxn modelId="{A607DFA2-9C61-499B-BFAD-AAC2D7980F5F}" srcId="{AF41DA73-E7B8-4AD5-9FB4-E04E3A5B0B40}" destId="{D7B873EA-A28E-42BF-81C7-F880049F60B0}" srcOrd="0" destOrd="0" parTransId="{D9551460-0D43-4007-8F81-8CEE4D919EC8}" sibTransId="{D87FFD71-0A07-4872-9B4E-10477B42EEA2}"/>
    <dgm:cxn modelId="{FE884CD9-1731-44F9-934F-9273D9C0626B}" type="presParOf" srcId="{6DECB866-26E7-49CB-B6CA-DCCA186890BD}" destId="{C37BBF88-84C8-4B4F-B4DE-8ACF676403C8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D7E5E2-F68D-444B-9DAC-40780597784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9235A2-A58D-40FE-82C7-016973959DB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u="none" dirty="0">
              <a:solidFill>
                <a:srgbClr val="002060"/>
              </a:solidFill>
            </a:rPr>
            <a:t>Les éléments généraux d’identification du projet d’investissement doivent être renseignés :</a:t>
          </a:r>
          <a:endParaRPr lang="en-US" sz="1600" u="none" dirty="0">
            <a:solidFill>
              <a:srgbClr val="002060"/>
            </a:solidFill>
          </a:endParaRPr>
        </a:p>
      </dgm:t>
    </dgm:pt>
    <dgm:pt modelId="{6E9F8339-2A1A-4CCD-A6D0-4D2BBD1A4915}" type="parTrans" cxnId="{DEC110FC-A452-4949-8107-9231B77577BB}">
      <dgm:prSet/>
      <dgm:spPr/>
      <dgm:t>
        <a:bodyPr/>
        <a:lstStyle/>
        <a:p>
          <a:endParaRPr lang="en-US"/>
        </a:p>
      </dgm:t>
    </dgm:pt>
    <dgm:pt modelId="{6F27C08B-981D-41BF-B86E-AD9BD914BB48}" type="sibTrans" cxnId="{DEC110FC-A452-4949-8107-9231B77577BB}">
      <dgm:prSet/>
      <dgm:spPr/>
      <dgm:t>
        <a:bodyPr/>
        <a:lstStyle/>
        <a:p>
          <a:endParaRPr lang="en-US"/>
        </a:p>
      </dgm:t>
    </dgm:pt>
    <dgm:pt modelId="{375155AA-67B5-4905-8576-2B2DF738C33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dirty="0">
              <a:solidFill>
                <a:srgbClr val="002060"/>
              </a:solidFill>
            </a:rPr>
            <a:t>Le programme budgétaire</a:t>
          </a:r>
          <a:r>
            <a:rPr lang="fr-FR" sz="1600" dirty="0">
              <a:solidFill>
                <a:srgbClr val="002060"/>
              </a:solidFill>
            </a:rPr>
            <a:t>(selon le projet existant) dont relève l’investissement </a:t>
          </a:r>
          <a:endParaRPr lang="en-US" sz="1200" dirty="0">
            <a:solidFill>
              <a:srgbClr val="002060"/>
            </a:solidFill>
          </a:endParaRPr>
        </a:p>
      </dgm:t>
    </dgm:pt>
    <dgm:pt modelId="{2D142124-6922-4DF2-8A56-7028A8CB1900}" type="parTrans" cxnId="{739B300C-78F7-47C0-8767-30EFFDDDBCCD}">
      <dgm:prSet/>
      <dgm:spPr/>
      <dgm:t>
        <a:bodyPr/>
        <a:lstStyle/>
        <a:p>
          <a:endParaRPr lang="en-US"/>
        </a:p>
      </dgm:t>
    </dgm:pt>
    <dgm:pt modelId="{C0F4F73C-476F-4233-A610-6DCEBD1236B2}" type="sibTrans" cxnId="{739B300C-78F7-47C0-8767-30EFFDDDBCCD}">
      <dgm:prSet/>
      <dgm:spPr/>
      <dgm:t>
        <a:bodyPr/>
        <a:lstStyle/>
        <a:p>
          <a:endParaRPr lang="en-US"/>
        </a:p>
      </dgm:t>
    </dgm:pt>
    <dgm:pt modelId="{9AA35581-3CDF-470D-9BE1-9CA4E6AA4F84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800" b="1" dirty="0">
              <a:solidFill>
                <a:srgbClr val="002060"/>
              </a:solidFill>
            </a:rPr>
            <a:t>Le</a:t>
          </a:r>
          <a:r>
            <a:rPr lang="fr-FR" sz="1600" b="1" dirty="0">
              <a:solidFill>
                <a:srgbClr val="002060"/>
              </a:solidFill>
            </a:rPr>
            <a:t> nom du projet</a:t>
          </a:r>
          <a:r>
            <a:rPr lang="fr-FR" sz="1600" dirty="0">
              <a:solidFill>
                <a:srgbClr val="002060"/>
              </a:solidFill>
            </a:rPr>
            <a:t> </a:t>
          </a:r>
          <a:endParaRPr lang="en-US" sz="1600" dirty="0">
            <a:solidFill>
              <a:srgbClr val="002060"/>
            </a:solidFill>
          </a:endParaRPr>
        </a:p>
      </dgm:t>
    </dgm:pt>
    <dgm:pt modelId="{2A82891A-CCE0-450C-AA8E-BACCC5E089C2}" type="parTrans" cxnId="{2AA4BD6E-C4CE-4BE0-8E63-72E5CD007E7E}">
      <dgm:prSet/>
      <dgm:spPr/>
      <dgm:t>
        <a:bodyPr/>
        <a:lstStyle/>
        <a:p>
          <a:endParaRPr lang="en-US"/>
        </a:p>
      </dgm:t>
    </dgm:pt>
    <dgm:pt modelId="{97C59BD0-C878-4ABB-8F37-A70FC303DAF7}" type="sibTrans" cxnId="{2AA4BD6E-C4CE-4BE0-8E63-72E5CD007E7E}">
      <dgm:prSet/>
      <dgm:spPr/>
      <dgm:t>
        <a:bodyPr/>
        <a:lstStyle/>
        <a:p>
          <a:endParaRPr lang="en-US"/>
        </a:p>
      </dgm:t>
    </dgm:pt>
    <dgm:pt modelId="{F8D0FCC0-53AF-4965-995B-2DFE234619B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dirty="0">
              <a:solidFill>
                <a:srgbClr val="002060"/>
              </a:solidFill>
            </a:rPr>
            <a:t>La source de financement</a:t>
          </a:r>
          <a:r>
            <a:rPr lang="fr-FR" sz="1600" dirty="0">
              <a:solidFill>
                <a:srgbClr val="002060"/>
              </a:solidFill>
            </a:rPr>
            <a:t> (Etat, bailleurs) </a:t>
          </a:r>
          <a:endParaRPr lang="en-US" sz="1600" dirty="0">
            <a:solidFill>
              <a:srgbClr val="002060"/>
            </a:solidFill>
          </a:endParaRPr>
        </a:p>
      </dgm:t>
    </dgm:pt>
    <dgm:pt modelId="{905D8414-9381-47D0-BC30-02AAF97C115A}" type="parTrans" cxnId="{170E705B-8298-4E16-927C-8ACA49B3B733}">
      <dgm:prSet/>
      <dgm:spPr/>
      <dgm:t>
        <a:bodyPr/>
        <a:lstStyle/>
        <a:p>
          <a:endParaRPr lang="en-US"/>
        </a:p>
      </dgm:t>
    </dgm:pt>
    <dgm:pt modelId="{0496F002-9D4F-43C4-B5E1-C96611AAA474}" type="sibTrans" cxnId="{170E705B-8298-4E16-927C-8ACA49B3B733}">
      <dgm:prSet/>
      <dgm:spPr/>
      <dgm:t>
        <a:bodyPr/>
        <a:lstStyle/>
        <a:p>
          <a:endParaRPr lang="en-US"/>
        </a:p>
      </dgm:t>
    </dgm:pt>
    <dgm:pt modelId="{C77A33D7-00CD-4AAC-BED4-06B9A1C7FF7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dirty="0">
              <a:solidFill>
                <a:srgbClr val="002060"/>
              </a:solidFill>
            </a:rPr>
            <a:t>Le mode de financement</a:t>
          </a:r>
          <a:r>
            <a:rPr lang="fr-FR" sz="1600" dirty="0">
              <a:solidFill>
                <a:srgbClr val="002060"/>
              </a:solidFill>
            </a:rPr>
            <a:t> (contrepartie, subvention, prêt, don)</a:t>
          </a:r>
        </a:p>
      </dgm:t>
    </dgm:pt>
    <dgm:pt modelId="{DEF65F7B-BC8E-40F3-805D-F10C499CBFC9}" type="parTrans" cxnId="{4DE49AF8-DB5C-4C2A-95AF-E12302501A32}">
      <dgm:prSet/>
      <dgm:spPr/>
      <dgm:t>
        <a:bodyPr/>
        <a:lstStyle/>
        <a:p>
          <a:endParaRPr lang="en-US"/>
        </a:p>
      </dgm:t>
    </dgm:pt>
    <dgm:pt modelId="{03C285FC-EDEE-43B2-8658-6818B29CCD30}" type="sibTrans" cxnId="{4DE49AF8-DB5C-4C2A-95AF-E12302501A32}">
      <dgm:prSet/>
      <dgm:spPr/>
      <dgm:t>
        <a:bodyPr/>
        <a:lstStyle/>
        <a:p>
          <a:endParaRPr lang="en-US"/>
        </a:p>
      </dgm:t>
    </dgm:pt>
    <dgm:pt modelId="{EFF7EC1A-B38D-47E5-A35D-33AB3BE3EAF8}" type="pres">
      <dgm:prSet presAssocID="{EFD7E5E2-F68D-444B-9DAC-40780597784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7090CE4-70A2-4D02-BDE6-549D65FEFAD1}" type="pres">
      <dgm:prSet presAssocID="{099235A2-A58D-40FE-82C7-016973959DBC}" presName="hierRoot1" presStyleCnt="0"/>
      <dgm:spPr/>
    </dgm:pt>
    <dgm:pt modelId="{4560CDED-4A46-4108-8C2C-FC218518CD90}" type="pres">
      <dgm:prSet presAssocID="{099235A2-A58D-40FE-82C7-016973959DBC}" presName="composite" presStyleCnt="0"/>
      <dgm:spPr/>
    </dgm:pt>
    <dgm:pt modelId="{E94AFD0F-43B8-498A-BC4A-AB6D171E39C9}" type="pres">
      <dgm:prSet presAssocID="{099235A2-A58D-40FE-82C7-016973959DBC}" presName="background" presStyleLbl="node0" presStyleIdx="0" presStyleCnt="1"/>
      <dgm:spPr/>
    </dgm:pt>
    <dgm:pt modelId="{712700EE-3C1B-4E41-97D6-A1AA317A76E7}" type="pres">
      <dgm:prSet presAssocID="{099235A2-A58D-40FE-82C7-016973959DBC}" presName="text" presStyleLbl="fgAcc0" presStyleIdx="0" presStyleCnt="1" custScaleY="158273" custLinFactNeighborX="-3361" custLinFactNeighborY="-1249">
        <dgm:presLayoutVars>
          <dgm:chPref val="3"/>
        </dgm:presLayoutVars>
      </dgm:prSet>
      <dgm:spPr/>
    </dgm:pt>
    <dgm:pt modelId="{A07D092C-8ED2-42FF-975F-29D9FE9FAF81}" type="pres">
      <dgm:prSet presAssocID="{099235A2-A58D-40FE-82C7-016973959DBC}" presName="hierChild2" presStyleCnt="0"/>
      <dgm:spPr/>
    </dgm:pt>
    <dgm:pt modelId="{14DEC8F8-03C5-49A1-B160-AC71CAE18ECB}" type="pres">
      <dgm:prSet presAssocID="{2D142124-6922-4DF2-8A56-7028A8CB1900}" presName="Name10" presStyleLbl="parChTrans1D2" presStyleIdx="0" presStyleCnt="4"/>
      <dgm:spPr/>
    </dgm:pt>
    <dgm:pt modelId="{1DF39703-0581-4643-A376-B485E8730C8C}" type="pres">
      <dgm:prSet presAssocID="{375155AA-67B5-4905-8576-2B2DF738C33B}" presName="hierRoot2" presStyleCnt="0"/>
      <dgm:spPr/>
    </dgm:pt>
    <dgm:pt modelId="{74007508-8EAA-410D-8B70-0624CB20F76A}" type="pres">
      <dgm:prSet presAssocID="{375155AA-67B5-4905-8576-2B2DF738C33B}" presName="composite2" presStyleCnt="0"/>
      <dgm:spPr/>
    </dgm:pt>
    <dgm:pt modelId="{C7D4DFF0-8BA2-4BAA-B19D-4D9CBE51D669}" type="pres">
      <dgm:prSet presAssocID="{375155AA-67B5-4905-8576-2B2DF738C33B}" presName="background2" presStyleLbl="node2" presStyleIdx="0" presStyleCnt="4"/>
      <dgm:spPr/>
    </dgm:pt>
    <dgm:pt modelId="{EE12B152-3FAC-4BDB-9AE0-6B657F3A8B39}" type="pres">
      <dgm:prSet presAssocID="{375155AA-67B5-4905-8576-2B2DF738C33B}" presName="text2" presStyleLbl="fgAcc2" presStyleIdx="0" presStyleCnt="4" custScaleY="187450">
        <dgm:presLayoutVars>
          <dgm:chPref val="3"/>
        </dgm:presLayoutVars>
      </dgm:prSet>
      <dgm:spPr/>
    </dgm:pt>
    <dgm:pt modelId="{DECA4E8D-0EF8-4B6F-ABFD-2C2C18743130}" type="pres">
      <dgm:prSet presAssocID="{375155AA-67B5-4905-8576-2B2DF738C33B}" presName="hierChild3" presStyleCnt="0"/>
      <dgm:spPr/>
    </dgm:pt>
    <dgm:pt modelId="{1ED89C5A-07AE-4E80-BCD6-42B266C75377}" type="pres">
      <dgm:prSet presAssocID="{2A82891A-CCE0-450C-AA8E-BACCC5E089C2}" presName="Name10" presStyleLbl="parChTrans1D2" presStyleIdx="1" presStyleCnt="4"/>
      <dgm:spPr/>
    </dgm:pt>
    <dgm:pt modelId="{8EFAD900-F29E-43B3-A4A6-858E3F243206}" type="pres">
      <dgm:prSet presAssocID="{9AA35581-3CDF-470D-9BE1-9CA4E6AA4F84}" presName="hierRoot2" presStyleCnt="0"/>
      <dgm:spPr/>
    </dgm:pt>
    <dgm:pt modelId="{FFD76A8D-11E3-4CDF-A883-4D21C1BB5749}" type="pres">
      <dgm:prSet presAssocID="{9AA35581-3CDF-470D-9BE1-9CA4E6AA4F84}" presName="composite2" presStyleCnt="0"/>
      <dgm:spPr/>
    </dgm:pt>
    <dgm:pt modelId="{B7842BD7-A3CB-46E4-808F-0148E404A799}" type="pres">
      <dgm:prSet presAssocID="{9AA35581-3CDF-470D-9BE1-9CA4E6AA4F84}" presName="background2" presStyleLbl="node2" presStyleIdx="1" presStyleCnt="4"/>
      <dgm:spPr/>
    </dgm:pt>
    <dgm:pt modelId="{AB67D0EF-4D0D-447C-A001-B77DEE49481D}" type="pres">
      <dgm:prSet presAssocID="{9AA35581-3CDF-470D-9BE1-9CA4E6AA4F84}" presName="text2" presStyleLbl="fgAcc2" presStyleIdx="1" presStyleCnt="4" custScaleY="193319">
        <dgm:presLayoutVars>
          <dgm:chPref val="3"/>
        </dgm:presLayoutVars>
      </dgm:prSet>
      <dgm:spPr/>
    </dgm:pt>
    <dgm:pt modelId="{D5B7BE24-4778-40EE-A762-3A64B0C4530A}" type="pres">
      <dgm:prSet presAssocID="{9AA35581-3CDF-470D-9BE1-9CA4E6AA4F84}" presName="hierChild3" presStyleCnt="0"/>
      <dgm:spPr/>
    </dgm:pt>
    <dgm:pt modelId="{B2FD68AA-9E83-4493-A041-DB8E9E21900C}" type="pres">
      <dgm:prSet presAssocID="{905D8414-9381-47D0-BC30-02AAF97C115A}" presName="Name10" presStyleLbl="parChTrans1D2" presStyleIdx="2" presStyleCnt="4"/>
      <dgm:spPr/>
    </dgm:pt>
    <dgm:pt modelId="{7F64A1AD-452C-4259-8678-EA163421B1A6}" type="pres">
      <dgm:prSet presAssocID="{F8D0FCC0-53AF-4965-995B-2DFE234619B6}" presName="hierRoot2" presStyleCnt="0"/>
      <dgm:spPr/>
    </dgm:pt>
    <dgm:pt modelId="{5D083805-29ED-4DD8-A47B-9084F4E5BBC8}" type="pres">
      <dgm:prSet presAssocID="{F8D0FCC0-53AF-4965-995B-2DFE234619B6}" presName="composite2" presStyleCnt="0"/>
      <dgm:spPr/>
    </dgm:pt>
    <dgm:pt modelId="{9A35AFC6-D6B5-4130-99B1-42C884661B5D}" type="pres">
      <dgm:prSet presAssocID="{F8D0FCC0-53AF-4965-995B-2DFE234619B6}" presName="background2" presStyleLbl="node2" presStyleIdx="2" presStyleCnt="4"/>
      <dgm:spPr/>
    </dgm:pt>
    <dgm:pt modelId="{C4BFF9CD-9FA1-499C-9B63-918C568D265B}" type="pres">
      <dgm:prSet presAssocID="{F8D0FCC0-53AF-4965-995B-2DFE234619B6}" presName="text2" presStyleLbl="fgAcc2" presStyleIdx="2" presStyleCnt="4" custScaleY="193319" custLinFactNeighborX="-7975" custLinFactNeighborY="-1686">
        <dgm:presLayoutVars>
          <dgm:chPref val="3"/>
        </dgm:presLayoutVars>
      </dgm:prSet>
      <dgm:spPr/>
    </dgm:pt>
    <dgm:pt modelId="{E63D2F47-F936-439A-9DF4-428FE2E625ED}" type="pres">
      <dgm:prSet presAssocID="{F8D0FCC0-53AF-4965-995B-2DFE234619B6}" presName="hierChild3" presStyleCnt="0"/>
      <dgm:spPr/>
    </dgm:pt>
    <dgm:pt modelId="{8B37FF73-9C5D-478D-A3DD-CB5E4E861930}" type="pres">
      <dgm:prSet presAssocID="{DEF65F7B-BC8E-40F3-805D-F10C499CBFC9}" presName="Name10" presStyleLbl="parChTrans1D2" presStyleIdx="3" presStyleCnt="4"/>
      <dgm:spPr/>
    </dgm:pt>
    <dgm:pt modelId="{EDF21CCB-0174-4336-9246-DE91320AEF44}" type="pres">
      <dgm:prSet presAssocID="{C77A33D7-00CD-4AAC-BED4-06B9A1C7FF7B}" presName="hierRoot2" presStyleCnt="0"/>
      <dgm:spPr/>
    </dgm:pt>
    <dgm:pt modelId="{73A0D4F1-CC32-4885-93BB-E67D6180F103}" type="pres">
      <dgm:prSet presAssocID="{C77A33D7-00CD-4AAC-BED4-06B9A1C7FF7B}" presName="composite2" presStyleCnt="0"/>
      <dgm:spPr/>
    </dgm:pt>
    <dgm:pt modelId="{BEBD89C6-1C6F-48F4-AC01-AABFE608F1BD}" type="pres">
      <dgm:prSet presAssocID="{C77A33D7-00CD-4AAC-BED4-06B9A1C7FF7B}" presName="background2" presStyleLbl="node2" presStyleIdx="3" presStyleCnt="4"/>
      <dgm:spPr/>
    </dgm:pt>
    <dgm:pt modelId="{F8D71D81-6627-43F3-B03C-0967C472F44C}" type="pres">
      <dgm:prSet presAssocID="{C77A33D7-00CD-4AAC-BED4-06B9A1C7FF7B}" presName="text2" presStyleLbl="fgAcc2" presStyleIdx="3" presStyleCnt="4" custScaleY="189948">
        <dgm:presLayoutVars>
          <dgm:chPref val="3"/>
        </dgm:presLayoutVars>
      </dgm:prSet>
      <dgm:spPr/>
    </dgm:pt>
    <dgm:pt modelId="{AF720549-6B82-4F2B-B495-1CF29C2665A4}" type="pres">
      <dgm:prSet presAssocID="{C77A33D7-00CD-4AAC-BED4-06B9A1C7FF7B}" presName="hierChild3" presStyleCnt="0"/>
      <dgm:spPr/>
    </dgm:pt>
  </dgm:ptLst>
  <dgm:cxnLst>
    <dgm:cxn modelId="{D3453803-79EC-42D0-9923-49CF3DEC99C1}" type="presOf" srcId="{EFD7E5E2-F68D-444B-9DAC-40780597784C}" destId="{EFF7EC1A-B38D-47E5-A35D-33AB3BE3EAF8}" srcOrd="0" destOrd="0" presId="urn:microsoft.com/office/officeart/2005/8/layout/hierarchy1"/>
    <dgm:cxn modelId="{739B300C-78F7-47C0-8767-30EFFDDDBCCD}" srcId="{099235A2-A58D-40FE-82C7-016973959DBC}" destId="{375155AA-67B5-4905-8576-2B2DF738C33B}" srcOrd="0" destOrd="0" parTransId="{2D142124-6922-4DF2-8A56-7028A8CB1900}" sibTransId="{C0F4F73C-476F-4233-A610-6DCEBD1236B2}"/>
    <dgm:cxn modelId="{B8D9921A-961D-44B3-993E-C3886DDAEF11}" type="presOf" srcId="{F8D0FCC0-53AF-4965-995B-2DFE234619B6}" destId="{C4BFF9CD-9FA1-499C-9B63-918C568D265B}" srcOrd="0" destOrd="0" presId="urn:microsoft.com/office/officeart/2005/8/layout/hierarchy1"/>
    <dgm:cxn modelId="{EBCEBA24-1FDE-420E-A154-1795FD0083AE}" type="presOf" srcId="{2A82891A-CCE0-450C-AA8E-BACCC5E089C2}" destId="{1ED89C5A-07AE-4E80-BCD6-42B266C75377}" srcOrd="0" destOrd="0" presId="urn:microsoft.com/office/officeart/2005/8/layout/hierarchy1"/>
    <dgm:cxn modelId="{170E705B-8298-4E16-927C-8ACA49B3B733}" srcId="{099235A2-A58D-40FE-82C7-016973959DBC}" destId="{F8D0FCC0-53AF-4965-995B-2DFE234619B6}" srcOrd="2" destOrd="0" parTransId="{905D8414-9381-47D0-BC30-02AAF97C115A}" sibTransId="{0496F002-9D4F-43C4-B5E1-C96611AAA474}"/>
    <dgm:cxn modelId="{2AA4BD6E-C4CE-4BE0-8E63-72E5CD007E7E}" srcId="{099235A2-A58D-40FE-82C7-016973959DBC}" destId="{9AA35581-3CDF-470D-9BE1-9CA4E6AA4F84}" srcOrd="1" destOrd="0" parTransId="{2A82891A-CCE0-450C-AA8E-BACCC5E089C2}" sibTransId="{97C59BD0-C878-4ABB-8F37-A70FC303DAF7}"/>
    <dgm:cxn modelId="{46F13872-3F6F-4250-A3FF-AA2B1C4FA484}" type="presOf" srcId="{DEF65F7B-BC8E-40F3-805D-F10C499CBFC9}" destId="{8B37FF73-9C5D-478D-A3DD-CB5E4E861930}" srcOrd="0" destOrd="0" presId="urn:microsoft.com/office/officeart/2005/8/layout/hierarchy1"/>
    <dgm:cxn modelId="{38780D75-141D-4DE6-AE33-384D2EB5B1A3}" type="presOf" srcId="{C77A33D7-00CD-4AAC-BED4-06B9A1C7FF7B}" destId="{F8D71D81-6627-43F3-B03C-0967C472F44C}" srcOrd="0" destOrd="0" presId="urn:microsoft.com/office/officeart/2005/8/layout/hierarchy1"/>
    <dgm:cxn modelId="{90379595-16BD-458A-A49B-8A72F10E41AB}" type="presOf" srcId="{9AA35581-3CDF-470D-9BE1-9CA4E6AA4F84}" destId="{AB67D0EF-4D0D-447C-A001-B77DEE49481D}" srcOrd="0" destOrd="0" presId="urn:microsoft.com/office/officeart/2005/8/layout/hierarchy1"/>
    <dgm:cxn modelId="{BC0047A9-9135-4B29-A51A-405517BF1DBC}" type="presOf" srcId="{2D142124-6922-4DF2-8A56-7028A8CB1900}" destId="{14DEC8F8-03C5-49A1-B160-AC71CAE18ECB}" srcOrd="0" destOrd="0" presId="urn:microsoft.com/office/officeart/2005/8/layout/hierarchy1"/>
    <dgm:cxn modelId="{BDE55CC0-86EF-4A96-995F-B8FABBB84560}" type="presOf" srcId="{375155AA-67B5-4905-8576-2B2DF738C33B}" destId="{EE12B152-3FAC-4BDB-9AE0-6B657F3A8B39}" srcOrd="0" destOrd="0" presId="urn:microsoft.com/office/officeart/2005/8/layout/hierarchy1"/>
    <dgm:cxn modelId="{A9DA09CB-A5C8-44F3-B29C-6C9AD236EFDA}" type="presOf" srcId="{099235A2-A58D-40FE-82C7-016973959DBC}" destId="{712700EE-3C1B-4E41-97D6-A1AA317A76E7}" srcOrd="0" destOrd="0" presId="urn:microsoft.com/office/officeart/2005/8/layout/hierarchy1"/>
    <dgm:cxn modelId="{B98F4ACD-0D8A-473C-B51E-E0AD00F78AF6}" type="presOf" srcId="{905D8414-9381-47D0-BC30-02AAF97C115A}" destId="{B2FD68AA-9E83-4493-A041-DB8E9E21900C}" srcOrd="0" destOrd="0" presId="urn:microsoft.com/office/officeart/2005/8/layout/hierarchy1"/>
    <dgm:cxn modelId="{4DE49AF8-DB5C-4C2A-95AF-E12302501A32}" srcId="{099235A2-A58D-40FE-82C7-016973959DBC}" destId="{C77A33D7-00CD-4AAC-BED4-06B9A1C7FF7B}" srcOrd="3" destOrd="0" parTransId="{DEF65F7B-BC8E-40F3-805D-F10C499CBFC9}" sibTransId="{03C285FC-EDEE-43B2-8658-6818B29CCD30}"/>
    <dgm:cxn modelId="{DEC110FC-A452-4949-8107-9231B77577BB}" srcId="{EFD7E5E2-F68D-444B-9DAC-40780597784C}" destId="{099235A2-A58D-40FE-82C7-016973959DBC}" srcOrd="0" destOrd="0" parTransId="{6E9F8339-2A1A-4CCD-A6D0-4D2BBD1A4915}" sibTransId="{6F27C08B-981D-41BF-B86E-AD9BD914BB48}"/>
    <dgm:cxn modelId="{3361FA5C-54CA-48B9-B419-C1C0E964F4A3}" type="presParOf" srcId="{EFF7EC1A-B38D-47E5-A35D-33AB3BE3EAF8}" destId="{87090CE4-70A2-4D02-BDE6-549D65FEFAD1}" srcOrd="0" destOrd="0" presId="urn:microsoft.com/office/officeart/2005/8/layout/hierarchy1"/>
    <dgm:cxn modelId="{4FDE404D-8436-417B-9709-4622D2339836}" type="presParOf" srcId="{87090CE4-70A2-4D02-BDE6-549D65FEFAD1}" destId="{4560CDED-4A46-4108-8C2C-FC218518CD90}" srcOrd="0" destOrd="0" presId="urn:microsoft.com/office/officeart/2005/8/layout/hierarchy1"/>
    <dgm:cxn modelId="{8748C46B-EA5F-4937-AB15-4A8211EF50EB}" type="presParOf" srcId="{4560CDED-4A46-4108-8C2C-FC218518CD90}" destId="{E94AFD0F-43B8-498A-BC4A-AB6D171E39C9}" srcOrd="0" destOrd="0" presId="urn:microsoft.com/office/officeart/2005/8/layout/hierarchy1"/>
    <dgm:cxn modelId="{038A312D-BD62-472A-AFFD-C7812787CDA4}" type="presParOf" srcId="{4560CDED-4A46-4108-8C2C-FC218518CD90}" destId="{712700EE-3C1B-4E41-97D6-A1AA317A76E7}" srcOrd="1" destOrd="0" presId="urn:microsoft.com/office/officeart/2005/8/layout/hierarchy1"/>
    <dgm:cxn modelId="{4FDB6B7C-E4DC-40A4-8E95-A63DD9ACD17F}" type="presParOf" srcId="{87090CE4-70A2-4D02-BDE6-549D65FEFAD1}" destId="{A07D092C-8ED2-42FF-975F-29D9FE9FAF81}" srcOrd="1" destOrd="0" presId="urn:microsoft.com/office/officeart/2005/8/layout/hierarchy1"/>
    <dgm:cxn modelId="{DF2D9436-E6D7-4BFC-8D49-67AC7C5661FE}" type="presParOf" srcId="{A07D092C-8ED2-42FF-975F-29D9FE9FAF81}" destId="{14DEC8F8-03C5-49A1-B160-AC71CAE18ECB}" srcOrd="0" destOrd="0" presId="urn:microsoft.com/office/officeart/2005/8/layout/hierarchy1"/>
    <dgm:cxn modelId="{0080AD04-1337-4930-A517-BE9FC43BC3D5}" type="presParOf" srcId="{A07D092C-8ED2-42FF-975F-29D9FE9FAF81}" destId="{1DF39703-0581-4643-A376-B485E8730C8C}" srcOrd="1" destOrd="0" presId="urn:microsoft.com/office/officeart/2005/8/layout/hierarchy1"/>
    <dgm:cxn modelId="{BEEC191B-F5EB-4407-8B56-CA92768ECA98}" type="presParOf" srcId="{1DF39703-0581-4643-A376-B485E8730C8C}" destId="{74007508-8EAA-410D-8B70-0624CB20F76A}" srcOrd="0" destOrd="0" presId="urn:microsoft.com/office/officeart/2005/8/layout/hierarchy1"/>
    <dgm:cxn modelId="{81FC9E10-1DAA-4D13-9253-1571FAD2C424}" type="presParOf" srcId="{74007508-8EAA-410D-8B70-0624CB20F76A}" destId="{C7D4DFF0-8BA2-4BAA-B19D-4D9CBE51D669}" srcOrd="0" destOrd="0" presId="urn:microsoft.com/office/officeart/2005/8/layout/hierarchy1"/>
    <dgm:cxn modelId="{D930EAE0-A072-46AD-8213-2292C97EE14F}" type="presParOf" srcId="{74007508-8EAA-410D-8B70-0624CB20F76A}" destId="{EE12B152-3FAC-4BDB-9AE0-6B657F3A8B39}" srcOrd="1" destOrd="0" presId="urn:microsoft.com/office/officeart/2005/8/layout/hierarchy1"/>
    <dgm:cxn modelId="{5DFF2727-8666-47AB-B40A-E143EDC0A7E3}" type="presParOf" srcId="{1DF39703-0581-4643-A376-B485E8730C8C}" destId="{DECA4E8D-0EF8-4B6F-ABFD-2C2C18743130}" srcOrd="1" destOrd="0" presId="urn:microsoft.com/office/officeart/2005/8/layout/hierarchy1"/>
    <dgm:cxn modelId="{E10E6F1E-181A-4681-AEA3-8F3908F4CB78}" type="presParOf" srcId="{A07D092C-8ED2-42FF-975F-29D9FE9FAF81}" destId="{1ED89C5A-07AE-4E80-BCD6-42B266C75377}" srcOrd="2" destOrd="0" presId="urn:microsoft.com/office/officeart/2005/8/layout/hierarchy1"/>
    <dgm:cxn modelId="{F9958F7E-2AB3-4868-9279-7454CA614C1F}" type="presParOf" srcId="{A07D092C-8ED2-42FF-975F-29D9FE9FAF81}" destId="{8EFAD900-F29E-43B3-A4A6-858E3F243206}" srcOrd="3" destOrd="0" presId="urn:microsoft.com/office/officeart/2005/8/layout/hierarchy1"/>
    <dgm:cxn modelId="{5ACB67AB-5B8C-43C5-9D41-C0F4144C6B29}" type="presParOf" srcId="{8EFAD900-F29E-43B3-A4A6-858E3F243206}" destId="{FFD76A8D-11E3-4CDF-A883-4D21C1BB5749}" srcOrd="0" destOrd="0" presId="urn:microsoft.com/office/officeart/2005/8/layout/hierarchy1"/>
    <dgm:cxn modelId="{194D067C-71D7-4D5D-88D3-93D8DEDCEF4A}" type="presParOf" srcId="{FFD76A8D-11E3-4CDF-A883-4D21C1BB5749}" destId="{B7842BD7-A3CB-46E4-808F-0148E404A799}" srcOrd="0" destOrd="0" presId="urn:microsoft.com/office/officeart/2005/8/layout/hierarchy1"/>
    <dgm:cxn modelId="{38A33B4A-D6EF-462A-8669-631254C67DD1}" type="presParOf" srcId="{FFD76A8D-11E3-4CDF-A883-4D21C1BB5749}" destId="{AB67D0EF-4D0D-447C-A001-B77DEE49481D}" srcOrd="1" destOrd="0" presId="urn:microsoft.com/office/officeart/2005/8/layout/hierarchy1"/>
    <dgm:cxn modelId="{15A74AA3-1B29-4249-8C23-1F16D393A4F8}" type="presParOf" srcId="{8EFAD900-F29E-43B3-A4A6-858E3F243206}" destId="{D5B7BE24-4778-40EE-A762-3A64B0C4530A}" srcOrd="1" destOrd="0" presId="urn:microsoft.com/office/officeart/2005/8/layout/hierarchy1"/>
    <dgm:cxn modelId="{4CDC4F47-1D7A-4506-B2A2-288B7994FEC3}" type="presParOf" srcId="{A07D092C-8ED2-42FF-975F-29D9FE9FAF81}" destId="{B2FD68AA-9E83-4493-A041-DB8E9E21900C}" srcOrd="4" destOrd="0" presId="urn:microsoft.com/office/officeart/2005/8/layout/hierarchy1"/>
    <dgm:cxn modelId="{1EA01C93-684A-444C-88AD-318952E7AB5E}" type="presParOf" srcId="{A07D092C-8ED2-42FF-975F-29D9FE9FAF81}" destId="{7F64A1AD-452C-4259-8678-EA163421B1A6}" srcOrd="5" destOrd="0" presId="urn:microsoft.com/office/officeart/2005/8/layout/hierarchy1"/>
    <dgm:cxn modelId="{061A9589-E6E5-41DB-9373-C6D294154157}" type="presParOf" srcId="{7F64A1AD-452C-4259-8678-EA163421B1A6}" destId="{5D083805-29ED-4DD8-A47B-9084F4E5BBC8}" srcOrd="0" destOrd="0" presId="urn:microsoft.com/office/officeart/2005/8/layout/hierarchy1"/>
    <dgm:cxn modelId="{54D7086F-3B43-4353-8967-DA9DCF2D0677}" type="presParOf" srcId="{5D083805-29ED-4DD8-A47B-9084F4E5BBC8}" destId="{9A35AFC6-D6B5-4130-99B1-42C884661B5D}" srcOrd="0" destOrd="0" presId="urn:microsoft.com/office/officeart/2005/8/layout/hierarchy1"/>
    <dgm:cxn modelId="{E58C0E12-28B8-434D-B6C7-C118BD86E8FA}" type="presParOf" srcId="{5D083805-29ED-4DD8-A47B-9084F4E5BBC8}" destId="{C4BFF9CD-9FA1-499C-9B63-918C568D265B}" srcOrd="1" destOrd="0" presId="urn:microsoft.com/office/officeart/2005/8/layout/hierarchy1"/>
    <dgm:cxn modelId="{D8896CD0-F15E-4E09-BA33-A06966FAE171}" type="presParOf" srcId="{7F64A1AD-452C-4259-8678-EA163421B1A6}" destId="{E63D2F47-F936-439A-9DF4-428FE2E625ED}" srcOrd="1" destOrd="0" presId="urn:microsoft.com/office/officeart/2005/8/layout/hierarchy1"/>
    <dgm:cxn modelId="{14A330C6-5C5E-4CC9-87CE-FC32DA2293B5}" type="presParOf" srcId="{A07D092C-8ED2-42FF-975F-29D9FE9FAF81}" destId="{8B37FF73-9C5D-478D-A3DD-CB5E4E861930}" srcOrd="6" destOrd="0" presId="urn:microsoft.com/office/officeart/2005/8/layout/hierarchy1"/>
    <dgm:cxn modelId="{1B30CEB5-6571-4B19-9E90-27BDD138623E}" type="presParOf" srcId="{A07D092C-8ED2-42FF-975F-29D9FE9FAF81}" destId="{EDF21CCB-0174-4336-9246-DE91320AEF44}" srcOrd="7" destOrd="0" presId="urn:microsoft.com/office/officeart/2005/8/layout/hierarchy1"/>
    <dgm:cxn modelId="{0B4403B5-494F-4C9F-A8CE-BF9F673EEB12}" type="presParOf" srcId="{EDF21CCB-0174-4336-9246-DE91320AEF44}" destId="{73A0D4F1-CC32-4885-93BB-E67D6180F103}" srcOrd="0" destOrd="0" presId="urn:microsoft.com/office/officeart/2005/8/layout/hierarchy1"/>
    <dgm:cxn modelId="{514CDEAC-69A9-408B-A66B-98B339C2B9FB}" type="presParOf" srcId="{73A0D4F1-CC32-4885-93BB-E67D6180F103}" destId="{BEBD89C6-1C6F-48F4-AC01-AABFE608F1BD}" srcOrd="0" destOrd="0" presId="urn:microsoft.com/office/officeart/2005/8/layout/hierarchy1"/>
    <dgm:cxn modelId="{9AA5BFB8-3FF0-495C-86F4-6B309F0F8544}" type="presParOf" srcId="{73A0D4F1-CC32-4885-93BB-E67D6180F103}" destId="{F8D71D81-6627-43F3-B03C-0967C472F44C}" srcOrd="1" destOrd="0" presId="urn:microsoft.com/office/officeart/2005/8/layout/hierarchy1"/>
    <dgm:cxn modelId="{DDC1BEFA-09C1-4BE3-AEFF-E753B1A87727}" type="presParOf" srcId="{EDF21CCB-0174-4336-9246-DE91320AEF44}" destId="{AF720549-6B82-4F2B-B495-1CF29C2665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A5AA60-A137-444E-966B-CE243DC6BCB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F525E1-D1AD-49D5-8B21-5998068FCAB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dirty="0"/>
            <a:t>Le</a:t>
          </a:r>
          <a:r>
            <a:rPr lang="fr-FR" sz="1400" b="1" dirty="0"/>
            <a:t> cout global estimé de l’investissement</a:t>
          </a:r>
          <a:r>
            <a:rPr lang="fr-FR" sz="1400" dirty="0"/>
            <a:t>, qui doit permettre de déterminer le montant global d’AE et le montant global de CP (identiques) nécessaires sur la période ;</a:t>
          </a:r>
          <a:endParaRPr lang="en-US" sz="1400" dirty="0"/>
        </a:p>
      </dgm:t>
    </dgm:pt>
    <dgm:pt modelId="{19247972-E94A-4AF3-BE98-6A8780D938DA}" type="parTrans" cxnId="{5E043CA8-40B1-4225-B217-E9832BD73B1A}">
      <dgm:prSet/>
      <dgm:spPr/>
      <dgm:t>
        <a:bodyPr/>
        <a:lstStyle/>
        <a:p>
          <a:endParaRPr lang="en-US"/>
        </a:p>
      </dgm:t>
    </dgm:pt>
    <dgm:pt modelId="{4722FF79-BB1A-4BDA-ABD4-630C97FB6F2C}" type="sibTrans" cxnId="{5E043CA8-40B1-4225-B217-E9832BD73B1A}">
      <dgm:prSet/>
      <dgm:spPr/>
      <dgm:t>
        <a:bodyPr/>
        <a:lstStyle/>
        <a:p>
          <a:endParaRPr lang="en-US"/>
        </a:p>
      </dgm:t>
    </dgm:pt>
    <dgm:pt modelId="{70B88A08-CF7E-4010-9BB2-F551E377A5F8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dirty="0"/>
            <a:t>Le montant cumulé des paiements</a:t>
          </a:r>
          <a:r>
            <a:rPr lang="fr-FR" dirty="0"/>
            <a:t> (au 31 décembre 2017) qui doit permettre de déterminer ce qui a été payé préalablement sur le volume des engagements et donc, ce qui reste à payer et qui doit être couvert par des CP ;</a:t>
          </a:r>
          <a:endParaRPr lang="en-US" dirty="0"/>
        </a:p>
      </dgm:t>
    </dgm:pt>
    <dgm:pt modelId="{624713EE-BD38-4796-BCA0-7F0977D4A8A7}" type="parTrans" cxnId="{2CD857A1-FCAF-49FE-93B6-761BA8F7B62A}">
      <dgm:prSet/>
      <dgm:spPr/>
      <dgm:t>
        <a:bodyPr/>
        <a:lstStyle/>
        <a:p>
          <a:endParaRPr lang="en-US"/>
        </a:p>
      </dgm:t>
    </dgm:pt>
    <dgm:pt modelId="{C2270CF0-E290-494B-BE6D-56516F142A2F}" type="sibTrans" cxnId="{2CD857A1-FCAF-49FE-93B6-761BA8F7B62A}">
      <dgm:prSet/>
      <dgm:spPr/>
      <dgm:t>
        <a:bodyPr/>
        <a:lstStyle/>
        <a:p>
          <a:endParaRPr lang="en-US"/>
        </a:p>
      </dgm:t>
    </dgm:pt>
    <dgm:pt modelId="{1833EB12-EBB6-4DB7-9C3E-F9EB71934A28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dirty="0"/>
            <a:t>Les montants inscrits dans la loi de finances de l’année 2018</a:t>
          </a:r>
          <a:r>
            <a:rPr lang="fr-FR" dirty="0"/>
            <a:t> et la prévision d’exécution sur 2018 ;</a:t>
          </a:r>
          <a:endParaRPr lang="en-US" dirty="0"/>
        </a:p>
      </dgm:t>
    </dgm:pt>
    <dgm:pt modelId="{85E20E16-496E-4C1F-8E66-50783B4F4CA7}" type="parTrans" cxnId="{EFA6E87C-ECF4-4E34-B058-8F8C85F2AA9D}">
      <dgm:prSet/>
      <dgm:spPr/>
      <dgm:t>
        <a:bodyPr/>
        <a:lstStyle/>
        <a:p>
          <a:endParaRPr lang="en-US"/>
        </a:p>
      </dgm:t>
    </dgm:pt>
    <dgm:pt modelId="{62D5268A-EBBE-47FC-87F5-C5C8910944AF}" type="sibTrans" cxnId="{EFA6E87C-ECF4-4E34-B058-8F8C85F2AA9D}">
      <dgm:prSet/>
      <dgm:spPr/>
      <dgm:t>
        <a:bodyPr/>
        <a:lstStyle/>
        <a:p>
          <a:endParaRPr lang="en-US"/>
        </a:p>
      </dgm:t>
    </dgm:pt>
    <dgm:pt modelId="{D04D8F17-2F2D-4D84-8CE0-F1B95FE19C4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sz="1600" b="1" dirty="0"/>
            <a:t>L’impact sur les années suivantes (2018-2020)</a:t>
          </a:r>
          <a:r>
            <a:rPr lang="fr-FR" sz="1600" dirty="0"/>
            <a:t> ;</a:t>
          </a:r>
          <a:endParaRPr lang="en-US" sz="1600" dirty="0"/>
        </a:p>
      </dgm:t>
    </dgm:pt>
    <dgm:pt modelId="{705F191C-9442-4AB0-A132-0C5D727521AB}" type="parTrans" cxnId="{763CA9F4-F6F9-4A4D-B776-FFD5F5B13288}">
      <dgm:prSet/>
      <dgm:spPr/>
      <dgm:t>
        <a:bodyPr/>
        <a:lstStyle/>
        <a:p>
          <a:endParaRPr lang="en-US"/>
        </a:p>
      </dgm:t>
    </dgm:pt>
    <dgm:pt modelId="{283154C2-742E-462B-8692-7DC8F9CDB89A}" type="sibTrans" cxnId="{763CA9F4-F6F9-4A4D-B776-FFD5F5B13288}">
      <dgm:prSet/>
      <dgm:spPr/>
      <dgm:t>
        <a:bodyPr/>
        <a:lstStyle/>
        <a:p>
          <a:endParaRPr lang="en-US"/>
        </a:p>
      </dgm:t>
    </dgm:pt>
    <dgm:pt modelId="{7B4F4D71-9FD0-464A-BCF6-DB5C762426D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b="1" dirty="0"/>
            <a:t>Les restes sur les années au-delà de la période</a:t>
          </a:r>
          <a:r>
            <a:rPr lang="fr-FR" dirty="0"/>
            <a:t> (2020 et +).</a:t>
          </a:r>
        </a:p>
      </dgm:t>
    </dgm:pt>
    <dgm:pt modelId="{83E5A7D4-D4CD-4F44-9BB7-C56EBB872617}" type="parTrans" cxnId="{6284A0AF-BE62-4FC8-AA24-A7341FE49CB4}">
      <dgm:prSet/>
      <dgm:spPr/>
      <dgm:t>
        <a:bodyPr/>
        <a:lstStyle/>
        <a:p>
          <a:endParaRPr lang="en-US"/>
        </a:p>
      </dgm:t>
    </dgm:pt>
    <dgm:pt modelId="{7086EB4E-5347-468F-9A46-2B58AA8F0CD9}" type="sibTrans" cxnId="{6284A0AF-BE62-4FC8-AA24-A7341FE49CB4}">
      <dgm:prSet/>
      <dgm:spPr/>
      <dgm:t>
        <a:bodyPr/>
        <a:lstStyle/>
        <a:p>
          <a:endParaRPr lang="en-US"/>
        </a:p>
      </dgm:t>
    </dgm:pt>
    <dgm:pt modelId="{3E01250D-E6E7-431F-9729-AD80EFB593EA}" type="pres">
      <dgm:prSet presAssocID="{4EA5AA60-A137-444E-966B-CE243DC6BCB7}" presName="Name0" presStyleCnt="0">
        <dgm:presLayoutVars>
          <dgm:dir/>
          <dgm:animLvl val="lvl"/>
          <dgm:resizeHandles val="exact"/>
        </dgm:presLayoutVars>
      </dgm:prSet>
      <dgm:spPr/>
    </dgm:pt>
    <dgm:pt modelId="{DC894CB5-6311-4C93-9F6D-06D062FA45E5}" type="pres">
      <dgm:prSet presAssocID="{7B4F4D71-9FD0-464A-BCF6-DB5C762426D7}" presName="boxAndChildren" presStyleCnt="0"/>
      <dgm:spPr/>
    </dgm:pt>
    <dgm:pt modelId="{1F294DAE-9C47-4C64-9DD5-8D210DA79E0F}" type="pres">
      <dgm:prSet presAssocID="{7B4F4D71-9FD0-464A-BCF6-DB5C762426D7}" presName="parentTextBox" presStyleLbl="node1" presStyleIdx="0" presStyleCnt="5"/>
      <dgm:spPr/>
    </dgm:pt>
    <dgm:pt modelId="{DAE2B7FE-2E95-4022-B9D8-4058BD11CFDA}" type="pres">
      <dgm:prSet presAssocID="{283154C2-742E-462B-8692-7DC8F9CDB89A}" presName="sp" presStyleCnt="0"/>
      <dgm:spPr/>
    </dgm:pt>
    <dgm:pt modelId="{14F03A18-2308-42D3-887F-0E6F3991502C}" type="pres">
      <dgm:prSet presAssocID="{D04D8F17-2F2D-4D84-8CE0-F1B95FE19C40}" presName="arrowAndChildren" presStyleCnt="0"/>
      <dgm:spPr/>
    </dgm:pt>
    <dgm:pt modelId="{3611C24C-A389-4E98-BFFC-A6F1F7DB1626}" type="pres">
      <dgm:prSet presAssocID="{D04D8F17-2F2D-4D84-8CE0-F1B95FE19C40}" presName="parentTextArrow" presStyleLbl="node1" presStyleIdx="1" presStyleCnt="5"/>
      <dgm:spPr/>
    </dgm:pt>
    <dgm:pt modelId="{2319327D-E755-44E5-BACB-982990EDCDD5}" type="pres">
      <dgm:prSet presAssocID="{62D5268A-EBBE-47FC-87F5-C5C8910944AF}" presName="sp" presStyleCnt="0"/>
      <dgm:spPr/>
    </dgm:pt>
    <dgm:pt modelId="{AB1C572B-5B41-4AC7-B4C4-04D5D2F0DD55}" type="pres">
      <dgm:prSet presAssocID="{1833EB12-EBB6-4DB7-9C3E-F9EB71934A28}" presName="arrowAndChildren" presStyleCnt="0"/>
      <dgm:spPr/>
    </dgm:pt>
    <dgm:pt modelId="{C174D8A2-CCB7-4B59-9417-809496557DB6}" type="pres">
      <dgm:prSet presAssocID="{1833EB12-EBB6-4DB7-9C3E-F9EB71934A28}" presName="parentTextArrow" presStyleLbl="node1" presStyleIdx="2" presStyleCnt="5"/>
      <dgm:spPr/>
    </dgm:pt>
    <dgm:pt modelId="{E408699D-57C2-4950-8B17-C7D4AEF0D4F5}" type="pres">
      <dgm:prSet presAssocID="{C2270CF0-E290-494B-BE6D-56516F142A2F}" presName="sp" presStyleCnt="0"/>
      <dgm:spPr/>
    </dgm:pt>
    <dgm:pt modelId="{6DA0B52B-E1AF-4F49-8D43-71B76AC997A7}" type="pres">
      <dgm:prSet presAssocID="{70B88A08-CF7E-4010-9BB2-F551E377A5F8}" presName="arrowAndChildren" presStyleCnt="0"/>
      <dgm:spPr/>
    </dgm:pt>
    <dgm:pt modelId="{06083E0A-B6AA-4E0B-A5CA-2B581C3BE723}" type="pres">
      <dgm:prSet presAssocID="{70B88A08-CF7E-4010-9BB2-F551E377A5F8}" presName="parentTextArrow" presStyleLbl="node1" presStyleIdx="3" presStyleCnt="5"/>
      <dgm:spPr/>
    </dgm:pt>
    <dgm:pt modelId="{B8C3D5BA-E68D-4B90-8FAC-8BCD64C06B21}" type="pres">
      <dgm:prSet presAssocID="{4722FF79-BB1A-4BDA-ABD4-630C97FB6F2C}" presName="sp" presStyleCnt="0"/>
      <dgm:spPr/>
    </dgm:pt>
    <dgm:pt modelId="{4F64E198-521C-4917-9507-98B789DEFEDB}" type="pres">
      <dgm:prSet presAssocID="{5BF525E1-D1AD-49D5-8B21-5998068FCAB6}" presName="arrowAndChildren" presStyleCnt="0"/>
      <dgm:spPr/>
    </dgm:pt>
    <dgm:pt modelId="{0F4F3161-F3E8-4F4C-A092-55810AC5A0D2}" type="pres">
      <dgm:prSet presAssocID="{5BF525E1-D1AD-49D5-8B21-5998068FCAB6}" presName="parentTextArrow" presStyleLbl="node1" presStyleIdx="4" presStyleCnt="5"/>
      <dgm:spPr/>
    </dgm:pt>
  </dgm:ptLst>
  <dgm:cxnLst>
    <dgm:cxn modelId="{C6E7EE01-7BE4-4912-8BC4-05FD1A93B0CC}" type="presOf" srcId="{7B4F4D71-9FD0-464A-BCF6-DB5C762426D7}" destId="{1F294DAE-9C47-4C64-9DD5-8D210DA79E0F}" srcOrd="0" destOrd="0" presId="urn:microsoft.com/office/officeart/2005/8/layout/process4"/>
    <dgm:cxn modelId="{96E37727-1709-4F39-8D17-7E8A4F0AF013}" type="presOf" srcId="{70B88A08-CF7E-4010-9BB2-F551E377A5F8}" destId="{06083E0A-B6AA-4E0B-A5CA-2B581C3BE723}" srcOrd="0" destOrd="0" presId="urn:microsoft.com/office/officeart/2005/8/layout/process4"/>
    <dgm:cxn modelId="{6303342A-E7BD-4456-87D5-2B864C3DFC00}" type="presOf" srcId="{4EA5AA60-A137-444E-966B-CE243DC6BCB7}" destId="{3E01250D-E6E7-431F-9729-AD80EFB593EA}" srcOrd="0" destOrd="0" presId="urn:microsoft.com/office/officeart/2005/8/layout/process4"/>
    <dgm:cxn modelId="{4B5E8149-0CC1-41C3-98C5-3773B8D96A26}" type="presOf" srcId="{5BF525E1-D1AD-49D5-8B21-5998068FCAB6}" destId="{0F4F3161-F3E8-4F4C-A092-55810AC5A0D2}" srcOrd="0" destOrd="0" presId="urn:microsoft.com/office/officeart/2005/8/layout/process4"/>
    <dgm:cxn modelId="{EFA6E87C-ECF4-4E34-B058-8F8C85F2AA9D}" srcId="{4EA5AA60-A137-444E-966B-CE243DC6BCB7}" destId="{1833EB12-EBB6-4DB7-9C3E-F9EB71934A28}" srcOrd="2" destOrd="0" parTransId="{85E20E16-496E-4C1F-8E66-50783B4F4CA7}" sibTransId="{62D5268A-EBBE-47FC-87F5-C5C8910944AF}"/>
    <dgm:cxn modelId="{6E099094-161C-4CD9-B356-75F53FC4B2C5}" type="presOf" srcId="{D04D8F17-2F2D-4D84-8CE0-F1B95FE19C40}" destId="{3611C24C-A389-4E98-BFFC-A6F1F7DB1626}" srcOrd="0" destOrd="0" presId="urn:microsoft.com/office/officeart/2005/8/layout/process4"/>
    <dgm:cxn modelId="{2CD857A1-FCAF-49FE-93B6-761BA8F7B62A}" srcId="{4EA5AA60-A137-444E-966B-CE243DC6BCB7}" destId="{70B88A08-CF7E-4010-9BB2-F551E377A5F8}" srcOrd="1" destOrd="0" parTransId="{624713EE-BD38-4796-BCA0-7F0977D4A8A7}" sibTransId="{C2270CF0-E290-494B-BE6D-56516F142A2F}"/>
    <dgm:cxn modelId="{5E043CA8-40B1-4225-B217-E9832BD73B1A}" srcId="{4EA5AA60-A137-444E-966B-CE243DC6BCB7}" destId="{5BF525E1-D1AD-49D5-8B21-5998068FCAB6}" srcOrd="0" destOrd="0" parTransId="{19247972-E94A-4AF3-BE98-6A8780D938DA}" sibTransId="{4722FF79-BB1A-4BDA-ABD4-630C97FB6F2C}"/>
    <dgm:cxn modelId="{6284A0AF-BE62-4FC8-AA24-A7341FE49CB4}" srcId="{4EA5AA60-A137-444E-966B-CE243DC6BCB7}" destId="{7B4F4D71-9FD0-464A-BCF6-DB5C762426D7}" srcOrd="4" destOrd="0" parTransId="{83E5A7D4-D4CD-4F44-9BB7-C56EBB872617}" sibTransId="{7086EB4E-5347-468F-9A46-2B58AA8F0CD9}"/>
    <dgm:cxn modelId="{D956E0E0-F5C3-4EEB-B859-48674950A084}" type="presOf" srcId="{1833EB12-EBB6-4DB7-9C3E-F9EB71934A28}" destId="{C174D8A2-CCB7-4B59-9417-809496557DB6}" srcOrd="0" destOrd="0" presId="urn:microsoft.com/office/officeart/2005/8/layout/process4"/>
    <dgm:cxn modelId="{763CA9F4-F6F9-4A4D-B776-FFD5F5B13288}" srcId="{4EA5AA60-A137-444E-966B-CE243DC6BCB7}" destId="{D04D8F17-2F2D-4D84-8CE0-F1B95FE19C40}" srcOrd="3" destOrd="0" parTransId="{705F191C-9442-4AB0-A132-0C5D727521AB}" sibTransId="{283154C2-742E-462B-8692-7DC8F9CDB89A}"/>
    <dgm:cxn modelId="{1BA866C7-BD39-46AE-8B6B-0C09C7CBF596}" type="presParOf" srcId="{3E01250D-E6E7-431F-9729-AD80EFB593EA}" destId="{DC894CB5-6311-4C93-9F6D-06D062FA45E5}" srcOrd="0" destOrd="0" presId="urn:microsoft.com/office/officeart/2005/8/layout/process4"/>
    <dgm:cxn modelId="{2BD837FD-B828-4DFA-9462-2A3EFDCA092C}" type="presParOf" srcId="{DC894CB5-6311-4C93-9F6D-06D062FA45E5}" destId="{1F294DAE-9C47-4C64-9DD5-8D210DA79E0F}" srcOrd="0" destOrd="0" presId="urn:microsoft.com/office/officeart/2005/8/layout/process4"/>
    <dgm:cxn modelId="{5F3AFA54-A788-4288-85B3-F568591474F5}" type="presParOf" srcId="{3E01250D-E6E7-431F-9729-AD80EFB593EA}" destId="{DAE2B7FE-2E95-4022-B9D8-4058BD11CFDA}" srcOrd="1" destOrd="0" presId="urn:microsoft.com/office/officeart/2005/8/layout/process4"/>
    <dgm:cxn modelId="{B03D1B32-46F4-45D3-B603-28D1589950F7}" type="presParOf" srcId="{3E01250D-E6E7-431F-9729-AD80EFB593EA}" destId="{14F03A18-2308-42D3-887F-0E6F3991502C}" srcOrd="2" destOrd="0" presId="urn:microsoft.com/office/officeart/2005/8/layout/process4"/>
    <dgm:cxn modelId="{DBCB7D75-5AAC-4574-A368-86068B7ABF23}" type="presParOf" srcId="{14F03A18-2308-42D3-887F-0E6F3991502C}" destId="{3611C24C-A389-4E98-BFFC-A6F1F7DB1626}" srcOrd="0" destOrd="0" presId="urn:microsoft.com/office/officeart/2005/8/layout/process4"/>
    <dgm:cxn modelId="{9A845F2E-7E78-4704-81C9-42C8A782486A}" type="presParOf" srcId="{3E01250D-E6E7-431F-9729-AD80EFB593EA}" destId="{2319327D-E755-44E5-BACB-982990EDCDD5}" srcOrd="3" destOrd="0" presId="urn:microsoft.com/office/officeart/2005/8/layout/process4"/>
    <dgm:cxn modelId="{B8ECD246-A41E-4B50-A740-F4280E00F119}" type="presParOf" srcId="{3E01250D-E6E7-431F-9729-AD80EFB593EA}" destId="{AB1C572B-5B41-4AC7-B4C4-04D5D2F0DD55}" srcOrd="4" destOrd="0" presId="urn:microsoft.com/office/officeart/2005/8/layout/process4"/>
    <dgm:cxn modelId="{57ECABCF-EB17-4819-8BE8-2FF1DBA4D7B2}" type="presParOf" srcId="{AB1C572B-5B41-4AC7-B4C4-04D5D2F0DD55}" destId="{C174D8A2-CCB7-4B59-9417-809496557DB6}" srcOrd="0" destOrd="0" presId="urn:microsoft.com/office/officeart/2005/8/layout/process4"/>
    <dgm:cxn modelId="{40D500E9-E0D4-407A-BF4D-D1E693D2BDA8}" type="presParOf" srcId="{3E01250D-E6E7-431F-9729-AD80EFB593EA}" destId="{E408699D-57C2-4950-8B17-C7D4AEF0D4F5}" srcOrd="5" destOrd="0" presId="urn:microsoft.com/office/officeart/2005/8/layout/process4"/>
    <dgm:cxn modelId="{0B4D82D5-BB00-4738-B164-86013B7EA207}" type="presParOf" srcId="{3E01250D-E6E7-431F-9729-AD80EFB593EA}" destId="{6DA0B52B-E1AF-4F49-8D43-71B76AC997A7}" srcOrd="6" destOrd="0" presId="urn:microsoft.com/office/officeart/2005/8/layout/process4"/>
    <dgm:cxn modelId="{AA61E431-CE9E-4185-B40C-EC2E7B03B229}" type="presParOf" srcId="{6DA0B52B-E1AF-4F49-8D43-71B76AC997A7}" destId="{06083E0A-B6AA-4E0B-A5CA-2B581C3BE723}" srcOrd="0" destOrd="0" presId="urn:microsoft.com/office/officeart/2005/8/layout/process4"/>
    <dgm:cxn modelId="{E450E7D6-3B71-4F36-A43C-7B36BDD0A1D1}" type="presParOf" srcId="{3E01250D-E6E7-431F-9729-AD80EFB593EA}" destId="{B8C3D5BA-E68D-4B90-8FAC-8BCD64C06B21}" srcOrd="7" destOrd="0" presId="urn:microsoft.com/office/officeart/2005/8/layout/process4"/>
    <dgm:cxn modelId="{2FDF342D-19B4-4B4C-A81E-3FE267ACE6B5}" type="presParOf" srcId="{3E01250D-E6E7-431F-9729-AD80EFB593EA}" destId="{4F64E198-521C-4917-9507-98B789DEFEDB}" srcOrd="8" destOrd="0" presId="urn:microsoft.com/office/officeart/2005/8/layout/process4"/>
    <dgm:cxn modelId="{2E06C1AF-144E-4872-8587-FE5281407F6C}" type="presParOf" srcId="{4F64E198-521C-4917-9507-98B789DEFEDB}" destId="{0F4F3161-F3E8-4F4C-A092-55810AC5A0D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7EABE3-329F-4956-9E4C-D3D3D446274D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030E8A-CEAC-442F-BB7D-975412730943}">
      <dgm:prSet/>
      <dgm:spPr/>
      <dgm:t>
        <a:bodyPr/>
        <a:lstStyle/>
        <a:p>
          <a:pPr rtl="0"/>
          <a:r>
            <a:rPr lang="fr-FR" b="1" dirty="0"/>
            <a:t>Les éléments généraux </a:t>
          </a:r>
          <a:endParaRPr lang="en-US" dirty="0"/>
        </a:p>
      </dgm:t>
    </dgm:pt>
    <dgm:pt modelId="{0B538754-A47A-4F4E-A2AF-56126993B372}" type="parTrans" cxnId="{FC97B041-4F1D-487A-9704-B7AE354FC545}">
      <dgm:prSet/>
      <dgm:spPr/>
      <dgm:t>
        <a:bodyPr/>
        <a:lstStyle/>
        <a:p>
          <a:endParaRPr lang="en-US"/>
        </a:p>
      </dgm:t>
    </dgm:pt>
    <dgm:pt modelId="{78018137-86F4-4BBB-9B9E-32893F28DEAF}" type="sibTrans" cxnId="{FC97B041-4F1D-487A-9704-B7AE354FC545}">
      <dgm:prSet/>
      <dgm:spPr/>
      <dgm:t>
        <a:bodyPr/>
        <a:lstStyle/>
        <a:p>
          <a:endParaRPr lang="en-US"/>
        </a:p>
      </dgm:t>
    </dgm:pt>
    <dgm:pt modelId="{80482B7A-7968-4B15-8809-48BE6D35BC02}">
      <dgm:prSet/>
      <dgm:spPr/>
      <dgm:t>
        <a:bodyPr/>
        <a:lstStyle/>
        <a:p>
          <a:pPr rtl="0"/>
          <a:r>
            <a:rPr lang="fr-FR" b="1" dirty="0"/>
            <a:t>Le c</a:t>
          </a:r>
          <a:r>
            <a:rPr lang="fr-FR" b="1" dirty="0">
              <a:solidFill>
                <a:srgbClr val="00B050"/>
              </a:solidFill>
            </a:rPr>
            <a:t>oût </a:t>
          </a:r>
          <a:r>
            <a:rPr lang="fr-FR" b="1" dirty="0"/>
            <a:t>global estimé de l’investissement</a:t>
          </a:r>
          <a:endParaRPr lang="en-US" dirty="0"/>
        </a:p>
      </dgm:t>
    </dgm:pt>
    <dgm:pt modelId="{6E6168E3-5DFA-44D1-945F-AE6AB7C0A567}" type="parTrans" cxnId="{01BAA7B0-177F-4843-B913-478C65600B9E}">
      <dgm:prSet/>
      <dgm:spPr/>
      <dgm:t>
        <a:bodyPr/>
        <a:lstStyle/>
        <a:p>
          <a:endParaRPr lang="en-US"/>
        </a:p>
      </dgm:t>
    </dgm:pt>
    <dgm:pt modelId="{4F3DBDD6-E404-4B2F-A8F4-6C2ACCDAF945}" type="sibTrans" cxnId="{01BAA7B0-177F-4843-B913-478C65600B9E}">
      <dgm:prSet/>
      <dgm:spPr/>
      <dgm:t>
        <a:bodyPr/>
        <a:lstStyle/>
        <a:p>
          <a:endParaRPr lang="en-US"/>
        </a:p>
      </dgm:t>
    </dgm:pt>
    <dgm:pt modelId="{AF75C57C-320F-48F3-8A9E-7C759D819AE2}">
      <dgm:prSet/>
      <dgm:spPr/>
      <dgm:t>
        <a:bodyPr/>
        <a:lstStyle/>
        <a:p>
          <a:pPr rtl="0"/>
          <a:r>
            <a:rPr lang="fr-FR" b="1" dirty="0"/>
            <a:t>La programmation des besoins en AE-CP sur les années suivantes (2018-2020)</a:t>
          </a:r>
          <a:r>
            <a:rPr lang="fr-FR" dirty="0"/>
            <a:t> </a:t>
          </a:r>
          <a:endParaRPr lang="en-US" dirty="0"/>
        </a:p>
      </dgm:t>
    </dgm:pt>
    <dgm:pt modelId="{790BF5F7-DACB-4BE2-9A90-EA66A94B9CD4}" type="parTrans" cxnId="{42FA4726-38E2-47F2-BA02-8C44E0ECD1E9}">
      <dgm:prSet/>
      <dgm:spPr/>
      <dgm:t>
        <a:bodyPr/>
        <a:lstStyle/>
        <a:p>
          <a:endParaRPr lang="en-US"/>
        </a:p>
      </dgm:t>
    </dgm:pt>
    <dgm:pt modelId="{9D4A03DC-BBDB-46C8-A424-54F2BBFA4639}" type="sibTrans" cxnId="{42FA4726-38E2-47F2-BA02-8C44E0ECD1E9}">
      <dgm:prSet/>
      <dgm:spPr/>
      <dgm:t>
        <a:bodyPr/>
        <a:lstStyle/>
        <a:p>
          <a:endParaRPr lang="en-US"/>
        </a:p>
      </dgm:t>
    </dgm:pt>
    <dgm:pt modelId="{C5EBC24F-87D6-45C4-9B76-A866A3FA138F}">
      <dgm:prSet/>
      <dgm:spPr/>
      <dgm:t>
        <a:bodyPr/>
        <a:lstStyle/>
        <a:p>
          <a:pPr rtl="0"/>
          <a:endParaRPr lang="fr-FR" b="1" dirty="0"/>
        </a:p>
        <a:p>
          <a:pPr rtl="0"/>
          <a:r>
            <a:rPr lang="fr-FR" b="1" dirty="0"/>
            <a:t>Les restes sur les années au-delà de la période</a:t>
          </a:r>
          <a:r>
            <a:rPr lang="fr-FR" dirty="0"/>
            <a:t> (2020 et +)</a:t>
          </a:r>
        </a:p>
      </dgm:t>
    </dgm:pt>
    <dgm:pt modelId="{AA2ADC5C-5C30-40D1-8A8D-F25C5F7AF1BB}" type="parTrans" cxnId="{303CA9E6-56B1-474B-BA6F-F68515C054E0}">
      <dgm:prSet/>
      <dgm:spPr/>
      <dgm:t>
        <a:bodyPr/>
        <a:lstStyle/>
        <a:p>
          <a:endParaRPr lang="en-US"/>
        </a:p>
      </dgm:t>
    </dgm:pt>
    <dgm:pt modelId="{3B0C5C09-8C84-46A2-987E-446E10587E4C}" type="sibTrans" cxnId="{303CA9E6-56B1-474B-BA6F-F68515C054E0}">
      <dgm:prSet/>
      <dgm:spPr/>
      <dgm:t>
        <a:bodyPr/>
        <a:lstStyle/>
        <a:p>
          <a:endParaRPr lang="en-US"/>
        </a:p>
      </dgm:t>
    </dgm:pt>
    <dgm:pt modelId="{B09AD715-EE4A-4D67-B5B8-3F6640B609A6}" type="pres">
      <dgm:prSet presAssocID="{B97EABE3-329F-4956-9E4C-D3D3D446274D}" presName="Name0" presStyleCnt="0">
        <dgm:presLayoutVars>
          <dgm:dir/>
          <dgm:resizeHandles val="exact"/>
        </dgm:presLayoutVars>
      </dgm:prSet>
      <dgm:spPr/>
    </dgm:pt>
    <dgm:pt modelId="{6EAA102C-630B-4547-A6D1-6BCEB4705749}" type="pres">
      <dgm:prSet presAssocID="{98030E8A-CEAC-442F-BB7D-975412730943}" presName="node" presStyleLbl="node1" presStyleIdx="0" presStyleCnt="4">
        <dgm:presLayoutVars>
          <dgm:bulletEnabled val="1"/>
        </dgm:presLayoutVars>
      </dgm:prSet>
      <dgm:spPr/>
    </dgm:pt>
    <dgm:pt modelId="{08BEED54-14A6-411D-A45A-31837D32F86A}" type="pres">
      <dgm:prSet presAssocID="{78018137-86F4-4BBB-9B9E-32893F28DEAF}" presName="sibTrans" presStyleCnt="0"/>
      <dgm:spPr/>
    </dgm:pt>
    <dgm:pt modelId="{9EC4AD10-2028-4553-AE1C-3D2920EDD054}" type="pres">
      <dgm:prSet presAssocID="{80482B7A-7968-4B15-8809-48BE6D35BC02}" presName="node" presStyleLbl="node1" presStyleIdx="1" presStyleCnt="4">
        <dgm:presLayoutVars>
          <dgm:bulletEnabled val="1"/>
        </dgm:presLayoutVars>
      </dgm:prSet>
      <dgm:spPr/>
    </dgm:pt>
    <dgm:pt modelId="{7C1949D6-6592-4E10-AF20-DF5CABDB41ED}" type="pres">
      <dgm:prSet presAssocID="{4F3DBDD6-E404-4B2F-A8F4-6C2ACCDAF945}" presName="sibTrans" presStyleCnt="0"/>
      <dgm:spPr/>
    </dgm:pt>
    <dgm:pt modelId="{789C492A-6727-4699-B916-A215FE53AC0F}" type="pres">
      <dgm:prSet presAssocID="{AF75C57C-320F-48F3-8A9E-7C759D819AE2}" presName="node" presStyleLbl="node1" presStyleIdx="2" presStyleCnt="4">
        <dgm:presLayoutVars>
          <dgm:bulletEnabled val="1"/>
        </dgm:presLayoutVars>
      </dgm:prSet>
      <dgm:spPr/>
    </dgm:pt>
    <dgm:pt modelId="{B628CC77-8320-46AD-B661-A5DCBF8CA6E2}" type="pres">
      <dgm:prSet presAssocID="{9D4A03DC-BBDB-46C8-A424-54F2BBFA4639}" presName="sibTrans" presStyleCnt="0"/>
      <dgm:spPr/>
    </dgm:pt>
    <dgm:pt modelId="{680FDC63-2555-420A-96A5-73FA8B2718A2}" type="pres">
      <dgm:prSet presAssocID="{C5EBC24F-87D6-45C4-9B76-A866A3FA138F}" presName="node" presStyleLbl="node1" presStyleIdx="3" presStyleCnt="4">
        <dgm:presLayoutVars>
          <dgm:bulletEnabled val="1"/>
        </dgm:presLayoutVars>
      </dgm:prSet>
      <dgm:spPr/>
    </dgm:pt>
  </dgm:ptLst>
  <dgm:cxnLst>
    <dgm:cxn modelId="{42FA4726-38E2-47F2-BA02-8C44E0ECD1E9}" srcId="{B97EABE3-329F-4956-9E4C-D3D3D446274D}" destId="{AF75C57C-320F-48F3-8A9E-7C759D819AE2}" srcOrd="2" destOrd="0" parTransId="{790BF5F7-DACB-4BE2-9A90-EA66A94B9CD4}" sibTransId="{9D4A03DC-BBDB-46C8-A424-54F2BBFA4639}"/>
    <dgm:cxn modelId="{FC97B041-4F1D-487A-9704-B7AE354FC545}" srcId="{B97EABE3-329F-4956-9E4C-D3D3D446274D}" destId="{98030E8A-CEAC-442F-BB7D-975412730943}" srcOrd="0" destOrd="0" parTransId="{0B538754-A47A-4F4E-A2AF-56126993B372}" sibTransId="{78018137-86F4-4BBB-9B9E-32893F28DEAF}"/>
    <dgm:cxn modelId="{685B3750-E3B8-4AB0-9741-30F9CB996D35}" type="presOf" srcId="{80482B7A-7968-4B15-8809-48BE6D35BC02}" destId="{9EC4AD10-2028-4553-AE1C-3D2920EDD054}" srcOrd="0" destOrd="0" presId="urn:microsoft.com/office/officeart/2005/8/layout/hList6"/>
    <dgm:cxn modelId="{E0AB6083-673B-4309-9C46-1DE46A10F623}" type="presOf" srcId="{AF75C57C-320F-48F3-8A9E-7C759D819AE2}" destId="{789C492A-6727-4699-B916-A215FE53AC0F}" srcOrd="0" destOrd="0" presId="urn:microsoft.com/office/officeart/2005/8/layout/hList6"/>
    <dgm:cxn modelId="{053A6A90-CE15-40C6-94EB-A04FFF63C9A6}" type="presOf" srcId="{C5EBC24F-87D6-45C4-9B76-A866A3FA138F}" destId="{680FDC63-2555-420A-96A5-73FA8B2718A2}" srcOrd="0" destOrd="0" presId="urn:microsoft.com/office/officeart/2005/8/layout/hList6"/>
    <dgm:cxn modelId="{01BAA7B0-177F-4843-B913-478C65600B9E}" srcId="{B97EABE3-329F-4956-9E4C-D3D3D446274D}" destId="{80482B7A-7968-4B15-8809-48BE6D35BC02}" srcOrd="1" destOrd="0" parTransId="{6E6168E3-5DFA-44D1-945F-AE6AB7C0A567}" sibTransId="{4F3DBDD6-E404-4B2F-A8F4-6C2ACCDAF945}"/>
    <dgm:cxn modelId="{3353FEE3-CFA2-4470-9E15-9C2E48B4069B}" type="presOf" srcId="{B97EABE3-329F-4956-9E4C-D3D3D446274D}" destId="{B09AD715-EE4A-4D67-B5B8-3F6640B609A6}" srcOrd="0" destOrd="0" presId="urn:microsoft.com/office/officeart/2005/8/layout/hList6"/>
    <dgm:cxn modelId="{303CA9E6-56B1-474B-BA6F-F68515C054E0}" srcId="{B97EABE3-329F-4956-9E4C-D3D3D446274D}" destId="{C5EBC24F-87D6-45C4-9B76-A866A3FA138F}" srcOrd="3" destOrd="0" parTransId="{AA2ADC5C-5C30-40D1-8A8D-F25C5F7AF1BB}" sibTransId="{3B0C5C09-8C84-46A2-987E-446E10587E4C}"/>
    <dgm:cxn modelId="{F820B8F9-F594-421A-94A1-5AAA8AC52114}" type="presOf" srcId="{98030E8A-CEAC-442F-BB7D-975412730943}" destId="{6EAA102C-630B-4547-A6D1-6BCEB4705749}" srcOrd="0" destOrd="0" presId="urn:microsoft.com/office/officeart/2005/8/layout/hList6"/>
    <dgm:cxn modelId="{35DF0200-D4AC-4407-AD55-40681770631C}" type="presParOf" srcId="{B09AD715-EE4A-4D67-B5B8-3F6640B609A6}" destId="{6EAA102C-630B-4547-A6D1-6BCEB4705749}" srcOrd="0" destOrd="0" presId="urn:microsoft.com/office/officeart/2005/8/layout/hList6"/>
    <dgm:cxn modelId="{0847FBEF-2A99-424B-8388-A71F0B67868D}" type="presParOf" srcId="{B09AD715-EE4A-4D67-B5B8-3F6640B609A6}" destId="{08BEED54-14A6-411D-A45A-31837D32F86A}" srcOrd="1" destOrd="0" presId="urn:microsoft.com/office/officeart/2005/8/layout/hList6"/>
    <dgm:cxn modelId="{FD1FA0D9-DCCC-46BF-A3F4-A27B7CA122E1}" type="presParOf" srcId="{B09AD715-EE4A-4D67-B5B8-3F6640B609A6}" destId="{9EC4AD10-2028-4553-AE1C-3D2920EDD054}" srcOrd="2" destOrd="0" presId="urn:microsoft.com/office/officeart/2005/8/layout/hList6"/>
    <dgm:cxn modelId="{B1BD77EB-54EE-41A0-A1F3-282DCFE3AC56}" type="presParOf" srcId="{B09AD715-EE4A-4D67-B5B8-3F6640B609A6}" destId="{7C1949D6-6592-4E10-AF20-DF5CABDB41ED}" srcOrd="3" destOrd="0" presId="urn:microsoft.com/office/officeart/2005/8/layout/hList6"/>
    <dgm:cxn modelId="{6B5063FD-7626-4EA7-9739-C656429A7B1C}" type="presParOf" srcId="{B09AD715-EE4A-4D67-B5B8-3F6640B609A6}" destId="{789C492A-6727-4699-B916-A215FE53AC0F}" srcOrd="4" destOrd="0" presId="urn:microsoft.com/office/officeart/2005/8/layout/hList6"/>
    <dgm:cxn modelId="{F00451A9-1EB5-4796-8E2A-FF34F1BF35AC}" type="presParOf" srcId="{B09AD715-EE4A-4D67-B5B8-3F6640B609A6}" destId="{B628CC77-8320-46AD-B661-A5DCBF8CA6E2}" srcOrd="5" destOrd="0" presId="urn:microsoft.com/office/officeart/2005/8/layout/hList6"/>
    <dgm:cxn modelId="{74ABA383-BB4D-40C8-BB2F-6A68CC7CF486}" type="presParOf" srcId="{B09AD715-EE4A-4D67-B5B8-3F6640B609A6}" destId="{680FDC63-2555-420A-96A5-73FA8B2718A2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21BC7-468A-40F2-A564-6A44371F2DD4}">
      <dsp:nvSpPr>
        <dsp:cNvPr id="0" name=""/>
        <dsp:cNvSpPr/>
      </dsp:nvSpPr>
      <dsp:spPr>
        <a:xfrm rot="5400000">
          <a:off x="5215503" y="-2074401"/>
          <a:ext cx="968513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90488" lvl="1" indent="-90488" algn="just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 dirty="0">
              <a:solidFill>
                <a:srgbClr val="00B050"/>
              </a:solidFill>
            </a:rPr>
            <a:t>Mettre </a:t>
          </a:r>
          <a:r>
            <a:rPr lang="fr-FR" sz="1800" kern="1200" dirty="0"/>
            <a:t>en œuvre la technique des AE-CP au BENIN conformément aux dispositions des directives de l’UEMOA en cours de transposition.</a:t>
          </a:r>
          <a:endParaRPr lang="en-US" sz="1800" kern="1200" dirty="0"/>
        </a:p>
      </dsp:txBody>
      <dsp:txXfrm rot="-5400000">
        <a:off x="3017520" y="170861"/>
        <a:ext cx="5317201" cy="873955"/>
      </dsp:txXfrm>
    </dsp:sp>
    <dsp:sp modelId="{C8500ADA-1D97-4E69-82D4-8DC573EDADDB}">
      <dsp:nvSpPr>
        <dsp:cNvPr id="0" name=""/>
        <dsp:cNvSpPr/>
      </dsp:nvSpPr>
      <dsp:spPr>
        <a:xfrm>
          <a:off x="0" y="2517"/>
          <a:ext cx="3017520" cy="121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u="none" kern="1200" dirty="0"/>
            <a:t>Objectif général : </a:t>
          </a:r>
          <a:endParaRPr lang="en-US" sz="2800" u="none" kern="1200" dirty="0"/>
        </a:p>
      </dsp:txBody>
      <dsp:txXfrm>
        <a:off x="59099" y="61616"/>
        <a:ext cx="2899322" cy="1092444"/>
      </dsp:txXfrm>
    </dsp:sp>
    <dsp:sp modelId="{A921C7B8-33C7-4E97-99B7-8D55395AD3D1}">
      <dsp:nvSpPr>
        <dsp:cNvPr id="0" name=""/>
        <dsp:cNvSpPr/>
      </dsp:nvSpPr>
      <dsp:spPr>
        <a:xfrm rot="5400000">
          <a:off x="5215503" y="-803227"/>
          <a:ext cx="968513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 dirty="0">
              <a:solidFill>
                <a:srgbClr val="00B050"/>
              </a:solidFill>
            </a:rPr>
            <a:t>Elaborer </a:t>
          </a:r>
          <a:r>
            <a:rPr lang="fr-FR" sz="1800" kern="1200" dirty="0"/>
            <a:t>une annexe qui décrive les échéanciers d’AE-CP de chaque projet et en présente une agrégation au niveau du ministère pilote retenu.</a:t>
          </a:r>
          <a:endParaRPr lang="en-US" sz="1800" kern="1200" dirty="0"/>
        </a:p>
      </dsp:txBody>
      <dsp:txXfrm rot="-5400000">
        <a:off x="3017520" y="1442035"/>
        <a:ext cx="5317201" cy="873955"/>
      </dsp:txXfrm>
    </dsp:sp>
    <dsp:sp modelId="{34FF90B1-2DCE-42FB-B01D-233A85C08DCA}">
      <dsp:nvSpPr>
        <dsp:cNvPr id="0" name=""/>
        <dsp:cNvSpPr/>
      </dsp:nvSpPr>
      <dsp:spPr>
        <a:xfrm>
          <a:off x="0" y="1273691"/>
          <a:ext cx="3017520" cy="121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u="none" kern="1200" dirty="0"/>
            <a:t>Objectif spécifique : </a:t>
          </a:r>
        </a:p>
      </dsp:txBody>
      <dsp:txXfrm>
        <a:off x="59099" y="1332790"/>
        <a:ext cx="2899322" cy="1092444"/>
      </dsp:txXfrm>
    </dsp:sp>
    <dsp:sp modelId="{36D1F399-E86F-4F0C-8D71-D8C4D1AE69AD}">
      <dsp:nvSpPr>
        <dsp:cNvPr id="0" name=""/>
        <dsp:cNvSpPr/>
      </dsp:nvSpPr>
      <dsp:spPr>
        <a:xfrm rot="5400000">
          <a:off x="5215503" y="467947"/>
          <a:ext cx="968513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 dirty="0"/>
            <a:t>Donner une méthode de travail applicable pour l’élaboration d’une </a:t>
          </a:r>
          <a:r>
            <a:rPr lang="fr-FR" sz="2000" kern="1200" dirty="0"/>
            <a:t>annexe</a:t>
          </a:r>
          <a:r>
            <a:rPr lang="fr-FR" sz="1800" kern="1200" dirty="0"/>
            <a:t> AE/CP et la tester dans le cadre d’une future généralisation.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700" kern="1200" dirty="0"/>
        </a:p>
      </dsp:txBody>
      <dsp:txXfrm rot="-5400000">
        <a:off x="3017520" y="2713210"/>
        <a:ext cx="5317201" cy="873955"/>
      </dsp:txXfrm>
    </dsp:sp>
    <dsp:sp modelId="{5F036587-B40F-4FD0-8D69-4FED0E7865C6}">
      <dsp:nvSpPr>
        <dsp:cNvPr id="0" name=""/>
        <dsp:cNvSpPr/>
      </dsp:nvSpPr>
      <dsp:spPr>
        <a:xfrm>
          <a:off x="0" y="2544866"/>
          <a:ext cx="3017520" cy="121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/>
            <a:t>Exercice : </a:t>
          </a:r>
        </a:p>
      </dsp:txBody>
      <dsp:txXfrm>
        <a:off x="59099" y="2603965"/>
        <a:ext cx="2899322" cy="1092444"/>
      </dsp:txXfrm>
    </dsp:sp>
    <dsp:sp modelId="{E602C024-7A4A-46D2-8A35-D22D50151C20}">
      <dsp:nvSpPr>
        <dsp:cNvPr id="0" name=""/>
        <dsp:cNvSpPr/>
      </dsp:nvSpPr>
      <dsp:spPr>
        <a:xfrm rot="5400000">
          <a:off x="5215503" y="1739121"/>
          <a:ext cx="968513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Une première version de l’annexe ministérielle sera finalisée. </a:t>
          </a:r>
          <a:endParaRPr lang="fr-FR" sz="2000" b="1" i="1" kern="1200" dirty="0">
            <a:solidFill>
              <a:srgbClr val="00B050"/>
            </a:solidFill>
          </a:endParaRPr>
        </a:p>
      </dsp:txBody>
      <dsp:txXfrm rot="-5400000">
        <a:off x="3017520" y="3984384"/>
        <a:ext cx="5317201" cy="873955"/>
      </dsp:txXfrm>
    </dsp:sp>
    <dsp:sp modelId="{ECDE5F5D-124E-43CE-BF93-4B20638F1FD6}">
      <dsp:nvSpPr>
        <dsp:cNvPr id="0" name=""/>
        <dsp:cNvSpPr/>
      </dsp:nvSpPr>
      <dsp:spPr>
        <a:xfrm>
          <a:off x="0" y="3816040"/>
          <a:ext cx="3017520" cy="121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700" kern="1200" dirty="0"/>
            <a:t>A l’issue l’exercice :</a:t>
          </a:r>
          <a:endParaRPr lang="en-US" sz="2700" kern="1200" dirty="0"/>
        </a:p>
      </dsp:txBody>
      <dsp:txXfrm>
        <a:off x="59099" y="3875139"/>
        <a:ext cx="2899322" cy="10924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C9EB0-2412-403B-B68A-8A250222127B}">
      <dsp:nvSpPr>
        <dsp:cNvPr id="0" name=""/>
        <dsp:cNvSpPr/>
      </dsp:nvSpPr>
      <dsp:spPr>
        <a:xfrm>
          <a:off x="3012" y="748"/>
          <a:ext cx="8375975" cy="82979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b="1" u="none" kern="1200" dirty="0"/>
            <a:t>Pour élaborer l’annexe AE-CP qui serait jointe au PLF 2018 les informations suivantes sont nécessaires </a:t>
          </a:r>
          <a:r>
            <a:rPr lang="fr-FR" sz="2100" u="none" kern="1200" dirty="0"/>
            <a:t>: </a:t>
          </a:r>
        </a:p>
      </dsp:txBody>
      <dsp:txXfrm>
        <a:off x="27316" y="25052"/>
        <a:ext cx="8327367" cy="781183"/>
      </dsp:txXfrm>
    </dsp:sp>
    <dsp:sp modelId="{BB9050C7-9AB8-4246-969E-3BA97D0EBDDB}">
      <dsp:nvSpPr>
        <dsp:cNvPr id="0" name=""/>
        <dsp:cNvSpPr/>
      </dsp:nvSpPr>
      <dsp:spPr>
        <a:xfrm>
          <a:off x="3012" y="1050796"/>
          <a:ext cx="2643931" cy="929654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 dirty="0"/>
            <a:t>1)La liste des investissements en cours </a:t>
          </a:r>
          <a:r>
            <a:rPr lang="fr-FR" sz="1200" kern="1200" dirty="0"/>
            <a:t>(ouverts avant 2018, en cours d’exécution en n et qui ont des impacts financiers sur n+1 et au-delà) ;</a:t>
          </a:r>
          <a:endParaRPr lang="en-US" sz="1200" kern="1200" dirty="0"/>
        </a:p>
      </dsp:txBody>
      <dsp:txXfrm>
        <a:off x="30241" y="1078025"/>
        <a:ext cx="2589473" cy="875196"/>
      </dsp:txXfrm>
    </dsp:sp>
    <dsp:sp modelId="{800502DC-F946-4724-AF2B-2A2E088DA97C}">
      <dsp:nvSpPr>
        <dsp:cNvPr id="0" name=""/>
        <dsp:cNvSpPr/>
      </dsp:nvSpPr>
      <dsp:spPr>
        <a:xfrm>
          <a:off x="2869034" y="1050796"/>
          <a:ext cx="2643931" cy="929654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2) </a:t>
          </a:r>
          <a:r>
            <a:rPr lang="fr-FR" sz="1200" b="1" kern="1200" dirty="0"/>
            <a:t>La liste des investissements lancés en 2018 </a:t>
          </a:r>
          <a:r>
            <a:rPr lang="fr-FR" sz="1200" kern="1200" dirty="0"/>
            <a:t>et qui vont avoir des impacts financiers ;</a:t>
          </a:r>
          <a:endParaRPr lang="en-US" sz="1200" kern="1200" dirty="0"/>
        </a:p>
      </dsp:txBody>
      <dsp:txXfrm>
        <a:off x="2896263" y="1078025"/>
        <a:ext cx="2589473" cy="875196"/>
      </dsp:txXfrm>
    </dsp:sp>
    <dsp:sp modelId="{677BC5F0-8B8C-4AE9-BA17-D5AC9BDCEDCF}">
      <dsp:nvSpPr>
        <dsp:cNvPr id="0" name=""/>
        <dsp:cNvSpPr/>
      </dsp:nvSpPr>
      <dsp:spPr>
        <a:xfrm>
          <a:off x="5735056" y="1050796"/>
          <a:ext cx="2643931" cy="929654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3) </a:t>
          </a:r>
          <a:r>
            <a:rPr lang="fr-FR" sz="1200" b="1" kern="1200" dirty="0"/>
            <a:t>La liste des nouveaux investissements </a:t>
          </a:r>
          <a:r>
            <a:rPr lang="fr-FR" sz="1200" kern="1200" dirty="0"/>
            <a:t>dont la budgétisation est déjà décidée et </a:t>
          </a:r>
          <a:r>
            <a:rPr lang="fr-FR" sz="1200" b="1" kern="1200" dirty="0"/>
            <a:t>qui vont être lancés en 2018</a:t>
          </a:r>
          <a:r>
            <a:rPr lang="fr-FR" sz="1200" kern="1200" dirty="0"/>
            <a:t>.</a:t>
          </a:r>
          <a:endParaRPr lang="en-US" sz="1200" kern="1200" dirty="0"/>
        </a:p>
      </dsp:txBody>
      <dsp:txXfrm>
        <a:off x="5762285" y="1078025"/>
        <a:ext cx="2589473" cy="8751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1DF142-84F3-41BE-9A6C-1F5ABAB4E02E}">
      <dsp:nvSpPr>
        <dsp:cNvPr id="0" name=""/>
        <dsp:cNvSpPr/>
      </dsp:nvSpPr>
      <dsp:spPr>
        <a:xfrm>
          <a:off x="0" y="0"/>
          <a:ext cx="8451955" cy="6926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i="0" u="none" kern="1200" baseline="0" dirty="0"/>
            <a:t>Méthodologie : Il s’agit de distinguer :</a:t>
          </a:r>
          <a:endParaRPr lang="en-US" sz="2000" b="0" i="0" u="none" kern="1200" baseline="0" dirty="0"/>
        </a:p>
      </dsp:txBody>
      <dsp:txXfrm>
        <a:off x="20286" y="20286"/>
        <a:ext cx="8411383" cy="652039"/>
      </dsp:txXfrm>
    </dsp:sp>
    <dsp:sp modelId="{EC02CAEE-D015-4065-A224-A3064F747E1D}">
      <dsp:nvSpPr>
        <dsp:cNvPr id="0" name=""/>
        <dsp:cNvSpPr/>
      </dsp:nvSpPr>
      <dsp:spPr>
        <a:xfrm>
          <a:off x="3122" y="955163"/>
          <a:ext cx="4055640" cy="1177230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i="0" kern="1200" baseline="0" dirty="0"/>
            <a:t>les projets d’investissement en cours</a:t>
          </a:r>
          <a:r>
            <a:rPr lang="fr-FR" sz="1400" b="0" i="0" kern="1200" baseline="0" dirty="0"/>
            <a:t>, pour lesquels il s’agit d’identifier les dépenses qui restent à engager (AE) et les dépenses qui restent à payer (CP) avant de répartir ces engagements/paiements sur la période considérée (2018-2021) ;</a:t>
          </a:r>
          <a:endParaRPr lang="en-US" sz="1400" b="0" i="0" kern="1200" baseline="0" dirty="0"/>
        </a:p>
      </dsp:txBody>
      <dsp:txXfrm>
        <a:off x="37602" y="989643"/>
        <a:ext cx="3986680" cy="1108270"/>
      </dsp:txXfrm>
    </dsp:sp>
    <dsp:sp modelId="{DB39CF06-9BAC-4D87-96D6-CBA942B8AF5B}">
      <dsp:nvSpPr>
        <dsp:cNvPr id="0" name=""/>
        <dsp:cNvSpPr/>
      </dsp:nvSpPr>
      <dsp:spPr>
        <a:xfrm>
          <a:off x="4399436" y="955163"/>
          <a:ext cx="4055640" cy="1177230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i="0" kern="1200" baseline="0" dirty="0"/>
            <a:t>les nouveaux projets d’investissement</a:t>
          </a:r>
          <a:r>
            <a:rPr lang="fr-FR" sz="1400" b="0" i="0" kern="1200" baseline="0" dirty="0"/>
            <a:t>, pour lesquels les ministères doivent identifier le rythme des AE/CP sur la période 2018-2021 ;</a:t>
          </a:r>
          <a:endParaRPr lang="en-US" sz="1400" b="0" i="0" kern="1200" baseline="0" dirty="0"/>
        </a:p>
      </dsp:txBody>
      <dsp:txXfrm>
        <a:off x="4433916" y="989643"/>
        <a:ext cx="3986680" cy="1108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BBF88-84C8-4B4F-B4DE-8ACF676403C8}">
      <dsp:nvSpPr>
        <dsp:cNvPr id="0" name=""/>
        <dsp:cNvSpPr/>
      </dsp:nvSpPr>
      <dsp:spPr>
        <a:xfrm>
          <a:off x="8107" y="0"/>
          <a:ext cx="8289585" cy="2616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i="0" kern="1200" baseline="0" dirty="0"/>
            <a:t>L’annexe AE-CP sera constituée par l’agrégation par ministère de toutes ces informations </a:t>
          </a:r>
          <a:endParaRPr lang="fr-FR" sz="1600" b="0" i="0" kern="1200" baseline="0" dirty="0"/>
        </a:p>
      </dsp:txBody>
      <dsp:txXfrm>
        <a:off x="15769" y="7662"/>
        <a:ext cx="8274261" cy="2462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37FF73-9C5D-478D-A3DD-CB5E4E861930}">
      <dsp:nvSpPr>
        <dsp:cNvPr id="0" name=""/>
        <dsp:cNvSpPr/>
      </dsp:nvSpPr>
      <dsp:spPr>
        <a:xfrm>
          <a:off x="4034662" y="2643894"/>
          <a:ext cx="3273394" cy="5238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1409"/>
              </a:lnTo>
              <a:lnTo>
                <a:pt x="3273394" y="361409"/>
              </a:lnTo>
              <a:lnTo>
                <a:pt x="3273394" y="5238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FD68AA-9E83-4493-A041-DB8E9E21900C}">
      <dsp:nvSpPr>
        <dsp:cNvPr id="0" name=""/>
        <dsp:cNvSpPr/>
      </dsp:nvSpPr>
      <dsp:spPr>
        <a:xfrm>
          <a:off x="4034662" y="2643894"/>
          <a:ext cx="990588" cy="505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637"/>
              </a:lnTo>
              <a:lnTo>
                <a:pt x="990588" y="342637"/>
              </a:lnTo>
              <a:lnTo>
                <a:pt x="990588" y="5050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89C5A-07AE-4E80-BCD6-42B266C75377}">
      <dsp:nvSpPr>
        <dsp:cNvPr id="0" name=""/>
        <dsp:cNvSpPr/>
      </dsp:nvSpPr>
      <dsp:spPr>
        <a:xfrm>
          <a:off x="3022103" y="2643894"/>
          <a:ext cx="1012558" cy="523836"/>
        </a:xfrm>
        <a:custGeom>
          <a:avLst/>
          <a:gdLst/>
          <a:ahLst/>
          <a:cxnLst/>
          <a:rect l="0" t="0" r="0" b="0"/>
          <a:pathLst>
            <a:path>
              <a:moveTo>
                <a:pt x="1012558" y="0"/>
              </a:moveTo>
              <a:lnTo>
                <a:pt x="1012558" y="361409"/>
              </a:lnTo>
              <a:lnTo>
                <a:pt x="0" y="361409"/>
              </a:lnTo>
              <a:lnTo>
                <a:pt x="0" y="5238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EC8F8-03C5-49A1-B160-AC71CAE18ECB}">
      <dsp:nvSpPr>
        <dsp:cNvPr id="0" name=""/>
        <dsp:cNvSpPr/>
      </dsp:nvSpPr>
      <dsp:spPr>
        <a:xfrm>
          <a:off x="879127" y="2643894"/>
          <a:ext cx="3155534" cy="523836"/>
        </a:xfrm>
        <a:custGeom>
          <a:avLst/>
          <a:gdLst/>
          <a:ahLst/>
          <a:cxnLst/>
          <a:rect l="0" t="0" r="0" b="0"/>
          <a:pathLst>
            <a:path>
              <a:moveTo>
                <a:pt x="3155534" y="0"/>
              </a:moveTo>
              <a:lnTo>
                <a:pt x="3155534" y="361409"/>
              </a:lnTo>
              <a:lnTo>
                <a:pt x="0" y="361409"/>
              </a:lnTo>
              <a:lnTo>
                <a:pt x="0" y="5238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4AFD0F-43B8-498A-BC4A-AB6D171E39C9}">
      <dsp:nvSpPr>
        <dsp:cNvPr id="0" name=""/>
        <dsp:cNvSpPr/>
      </dsp:nvSpPr>
      <dsp:spPr>
        <a:xfrm>
          <a:off x="3157990" y="881724"/>
          <a:ext cx="1753344" cy="17621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700EE-3C1B-4E41-97D6-A1AA317A76E7}">
      <dsp:nvSpPr>
        <dsp:cNvPr id="0" name=""/>
        <dsp:cNvSpPr/>
      </dsp:nvSpPr>
      <dsp:spPr>
        <a:xfrm>
          <a:off x="3352806" y="1066799"/>
          <a:ext cx="1753344" cy="176216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u="none" kern="1200" dirty="0">
              <a:solidFill>
                <a:srgbClr val="002060"/>
              </a:solidFill>
            </a:rPr>
            <a:t>Les éléments généraux d’identification du projet d’investissement doivent être renseignés :</a:t>
          </a:r>
          <a:endParaRPr lang="en-US" sz="1600" u="none" kern="1200" dirty="0">
            <a:solidFill>
              <a:srgbClr val="002060"/>
            </a:solidFill>
          </a:endParaRPr>
        </a:p>
      </dsp:txBody>
      <dsp:txXfrm>
        <a:off x="3404160" y="1118153"/>
        <a:ext cx="1650636" cy="1659461"/>
      </dsp:txXfrm>
    </dsp:sp>
    <dsp:sp modelId="{C7D4DFF0-8BA2-4BAA-B19D-4D9CBE51D669}">
      <dsp:nvSpPr>
        <dsp:cNvPr id="0" name=""/>
        <dsp:cNvSpPr/>
      </dsp:nvSpPr>
      <dsp:spPr>
        <a:xfrm>
          <a:off x="2455" y="3167731"/>
          <a:ext cx="1753344" cy="20870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12B152-3FAC-4BDB-9AE0-6B657F3A8B39}">
      <dsp:nvSpPr>
        <dsp:cNvPr id="0" name=""/>
        <dsp:cNvSpPr/>
      </dsp:nvSpPr>
      <dsp:spPr>
        <a:xfrm>
          <a:off x="197271" y="3352806"/>
          <a:ext cx="1753344" cy="20870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lumMod val="110000"/>
                <a:satMod val="105000"/>
                <a:tint val="67000"/>
              </a:schemeClr>
            </a:gs>
            <a:gs pos="50000">
              <a:schemeClr val="dk1">
                <a:lumMod val="105000"/>
                <a:satMod val="103000"/>
                <a:tint val="73000"/>
              </a:schemeClr>
            </a:gs>
            <a:gs pos="100000">
              <a:schemeClr val="dk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rgbClr val="002060"/>
              </a:solidFill>
            </a:rPr>
            <a:t>Le programme budgétaire</a:t>
          </a:r>
          <a:r>
            <a:rPr lang="fr-FR" sz="1600" kern="1200" dirty="0">
              <a:solidFill>
                <a:srgbClr val="002060"/>
              </a:solidFill>
            </a:rPr>
            <a:t>(selon le projet existant) dont relève l’investissement </a:t>
          </a:r>
          <a:endParaRPr lang="en-US" sz="1200" kern="1200" dirty="0">
            <a:solidFill>
              <a:srgbClr val="002060"/>
            </a:solidFill>
          </a:endParaRPr>
        </a:p>
      </dsp:txBody>
      <dsp:txXfrm>
        <a:off x="248625" y="3404160"/>
        <a:ext cx="1650636" cy="1984310"/>
      </dsp:txXfrm>
    </dsp:sp>
    <dsp:sp modelId="{B7842BD7-A3CB-46E4-808F-0148E404A799}">
      <dsp:nvSpPr>
        <dsp:cNvPr id="0" name=""/>
        <dsp:cNvSpPr/>
      </dsp:nvSpPr>
      <dsp:spPr>
        <a:xfrm>
          <a:off x="2145431" y="3167731"/>
          <a:ext cx="1753344" cy="2152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7D0EF-4D0D-447C-A001-B77DEE49481D}">
      <dsp:nvSpPr>
        <dsp:cNvPr id="0" name=""/>
        <dsp:cNvSpPr/>
      </dsp:nvSpPr>
      <dsp:spPr>
        <a:xfrm>
          <a:off x="2340247" y="3352806"/>
          <a:ext cx="1753344" cy="215236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>
              <a:solidFill>
                <a:srgbClr val="002060"/>
              </a:solidFill>
            </a:rPr>
            <a:t>Le</a:t>
          </a:r>
          <a:r>
            <a:rPr lang="fr-FR" sz="1600" b="1" kern="1200" dirty="0">
              <a:solidFill>
                <a:srgbClr val="002060"/>
              </a:solidFill>
            </a:rPr>
            <a:t> nom du projet</a:t>
          </a:r>
          <a:r>
            <a:rPr lang="fr-FR" sz="1600" kern="1200" dirty="0">
              <a:solidFill>
                <a:srgbClr val="002060"/>
              </a:solidFill>
            </a:rPr>
            <a:t> </a:t>
          </a:r>
          <a:endParaRPr lang="en-US" sz="1600" kern="1200" dirty="0">
            <a:solidFill>
              <a:srgbClr val="002060"/>
            </a:solidFill>
          </a:endParaRPr>
        </a:p>
      </dsp:txBody>
      <dsp:txXfrm>
        <a:off x="2391601" y="3404160"/>
        <a:ext cx="1650636" cy="2049654"/>
      </dsp:txXfrm>
    </dsp:sp>
    <dsp:sp modelId="{9A35AFC6-D6B5-4130-99B1-42C884661B5D}">
      <dsp:nvSpPr>
        <dsp:cNvPr id="0" name=""/>
        <dsp:cNvSpPr/>
      </dsp:nvSpPr>
      <dsp:spPr>
        <a:xfrm>
          <a:off x="4148578" y="3148959"/>
          <a:ext cx="1753344" cy="2152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BFF9CD-9FA1-499C-9B63-918C568D265B}">
      <dsp:nvSpPr>
        <dsp:cNvPr id="0" name=""/>
        <dsp:cNvSpPr/>
      </dsp:nvSpPr>
      <dsp:spPr>
        <a:xfrm>
          <a:off x="4343394" y="3334035"/>
          <a:ext cx="1753344" cy="215236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rgbClr val="002060"/>
              </a:solidFill>
            </a:rPr>
            <a:t>La source de financement</a:t>
          </a:r>
          <a:r>
            <a:rPr lang="fr-FR" sz="1600" kern="1200" dirty="0">
              <a:solidFill>
                <a:srgbClr val="002060"/>
              </a:solidFill>
            </a:rPr>
            <a:t> (Etat, bailleurs) </a:t>
          </a:r>
          <a:endParaRPr lang="en-US" sz="1600" kern="1200" dirty="0">
            <a:solidFill>
              <a:srgbClr val="002060"/>
            </a:solidFill>
          </a:endParaRPr>
        </a:p>
      </dsp:txBody>
      <dsp:txXfrm>
        <a:off x="4394748" y="3385389"/>
        <a:ext cx="1650636" cy="2049654"/>
      </dsp:txXfrm>
    </dsp:sp>
    <dsp:sp modelId="{BEBD89C6-1C6F-48F4-AC01-AABFE608F1BD}">
      <dsp:nvSpPr>
        <dsp:cNvPr id="0" name=""/>
        <dsp:cNvSpPr/>
      </dsp:nvSpPr>
      <dsp:spPr>
        <a:xfrm>
          <a:off x="6431384" y="3167731"/>
          <a:ext cx="1753344" cy="211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71D81-6627-43F3-B03C-0967C472F44C}">
      <dsp:nvSpPr>
        <dsp:cNvPr id="0" name=""/>
        <dsp:cNvSpPr/>
      </dsp:nvSpPr>
      <dsp:spPr>
        <a:xfrm>
          <a:off x="6626200" y="3352806"/>
          <a:ext cx="1753344" cy="21148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rgbClr val="002060"/>
              </a:solidFill>
            </a:rPr>
            <a:t>Le mode de financement</a:t>
          </a:r>
          <a:r>
            <a:rPr lang="fr-FR" sz="1600" kern="1200" dirty="0">
              <a:solidFill>
                <a:srgbClr val="002060"/>
              </a:solidFill>
            </a:rPr>
            <a:t> (contrepartie, subvention, prêt, don)</a:t>
          </a:r>
        </a:p>
      </dsp:txBody>
      <dsp:txXfrm>
        <a:off x="6677554" y="3404160"/>
        <a:ext cx="1650636" cy="20121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94DAE-9C47-4C64-9DD5-8D210DA79E0F}">
      <dsp:nvSpPr>
        <dsp:cNvPr id="0" name=""/>
        <dsp:cNvSpPr/>
      </dsp:nvSpPr>
      <dsp:spPr>
        <a:xfrm>
          <a:off x="0" y="4180014"/>
          <a:ext cx="8382000" cy="685766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/>
            <a:t>Les restes sur les années au-delà de la période</a:t>
          </a:r>
          <a:r>
            <a:rPr lang="fr-FR" sz="1400" kern="1200" dirty="0"/>
            <a:t> (2020 et +).</a:t>
          </a:r>
        </a:p>
      </dsp:txBody>
      <dsp:txXfrm>
        <a:off x="0" y="4180014"/>
        <a:ext cx="8382000" cy="685766"/>
      </dsp:txXfrm>
    </dsp:sp>
    <dsp:sp modelId="{3611C24C-A389-4E98-BFFC-A6F1F7DB1626}">
      <dsp:nvSpPr>
        <dsp:cNvPr id="0" name=""/>
        <dsp:cNvSpPr/>
      </dsp:nvSpPr>
      <dsp:spPr>
        <a:xfrm rot="10800000">
          <a:off x="0" y="3135592"/>
          <a:ext cx="8382000" cy="1054708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/>
            <a:t>L’impact sur les années suivantes (2018-2020)</a:t>
          </a:r>
          <a:r>
            <a:rPr lang="fr-FR" sz="1600" kern="1200" dirty="0"/>
            <a:t> ;</a:t>
          </a:r>
          <a:endParaRPr lang="en-US" sz="1600" kern="1200" dirty="0"/>
        </a:p>
      </dsp:txBody>
      <dsp:txXfrm rot="10800000">
        <a:off x="0" y="3135592"/>
        <a:ext cx="8382000" cy="685318"/>
      </dsp:txXfrm>
    </dsp:sp>
    <dsp:sp modelId="{C174D8A2-CCB7-4B59-9417-809496557DB6}">
      <dsp:nvSpPr>
        <dsp:cNvPr id="0" name=""/>
        <dsp:cNvSpPr/>
      </dsp:nvSpPr>
      <dsp:spPr>
        <a:xfrm rot="10800000">
          <a:off x="0" y="2091170"/>
          <a:ext cx="8382000" cy="1054708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/>
            <a:t>Les montants inscrits dans la loi de finances de l’année 2018</a:t>
          </a:r>
          <a:r>
            <a:rPr lang="fr-FR" sz="1400" kern="1200" dirty="0"/>
            <a:t> et la prévision d’exécution sur 2018 ;</a:t>
          </a:r>
          <a:endParaRPr lang="en-US" sz="1400" kern="1200" dirty="0"/>
        </a:p>
      </dsp:txBody>
      <dsp:txXfrm rot="10800000">
        <a:off x="0" y="2091170"/>
        <a:ext cx="8382000" cy="685318"/>
      </dsp:txXfrm>
    </dsp:sp>
    <dsp:sp modelId="{06083E0A-B6AA-4E0B-A5CA-2B581C3BE723}">
      <dsp:nvSpPr>
        <dsp:cNvPr id="0" name=""/>
        <dsp:cNvSpPr/>
      </dsp:nvSpPr>
      <dsp:spPr>
        <a:xfrm rot="10800000">
          <a:off x="0" y="1046748"/>
          <a:ext cx="8382000" cy="1054708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/>
            <a:t>Le montant cumulé des paiements</a:t>
          </a:r>
          <a:r>
            <a:rPr lang="fr-FR" sz="1400" kern="1200" dirty="0"/>
            <a:t> (au 31 décembre 2017) qui doit permettre de déterminer ce qui a été payé préalablement sur le volume des engagements et donc, ce qui reste à payer et qui doit être couvert par des CP ;</a:t>
          </a:r>
          <a:endParaRPr lang="en-US" sz="1400" kern="1200" dirty="0"/>
        </a:p>
      </dsp:txBody>
      <dsp:txXfrm rot="10800000">
        <a:off x="0" y="1046748"/>
        <a:ext cx="8382000" cy="685318"/>
      </dsp:txXfrm>
    </dsp:sp>
    <dsp:sp modelId="{0F4F3161-F3E8-4F4C-A092-55810AC5A0D2}">
      <dsp:nvSpPr>
        <dsp:cNvPr id="0" name=""/>
        <dsp:cNvSpPr/>
      </dsp:nvSpPr>
      <dsp:spPr>
        <a:xfrm rot="10800000">
          <a:off x="0" y="2327"/>
          <a:ext cx="8382000" cy="1054708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/>
            <a:t>Le</a:t>
          </a:r>
          <a:r>
            <a:rPr lang="fr-FR" sz="1400" b="1" kern="1200" dirty="0"/>
            <a:t> cout global estimé de l’investissement</a:t>
          </a:r>
          <a:r>
            <a:rPr lang="fr-FR" sz="1400" kern="1200" dirty="0"/>
            <a:t>, qui doit permettre de déterminer le montant global d’AE et le montant global de CP (identiques) nécessaires sur la période ;</a:t>
          </a:r>
          <a:endParaRPr lang="en-US" sz="1400" kern="1200" dirty="0"/>
        </a:p>
      </dsp:txBody>
      <dsp:txXfrm rot="10800000">
        <a:off x="0" y="2327"/>
        <a:ext cx="8382000" cy="6853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A102C-630B-4547-A6D1-6BCEB4705749}">
      <dsp:nvSpPr>
        <dsp:cNvPr id="0" name=""/>
        <dsp:cNvSpPr/>
      </dsp:nvSpPr>
      <dsp:spPr>
        <a:xfrm rot="16200000">
          <a:off x="-953563" y="955584"/>
          <a:ext cx="3894118" cy="1982948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657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Les éléments généraux </a:t>
          </a:r>
          <a:endParaRPr lang="en-US" sz="2000" kern="1200" dirty="0"/>
        </a:p>
      </dsp:txBody>
      <dsp:txXfrm rot="5400000">
        <a:off x="2022" y="778823"/>
        <a:ext cx="1982948" cy="2336470"/>
      </dsp:txXfrm>
    </dsp:sp>
    <dsp:sp modelId="{9EC4AD10-2028-4553-AE1C-3D2920EDD054}">
      <dsp:nvSpPr>
        <dsp:cNvPr id="0" name=""/>
        <dsp:cNvSpPr/>
      </dsp:nvSpPr>
      <dsp:spPr>
        <a:xfrm rot="16200000">
          <a:off x="1178106" y="955584"/>
          <a:ext cx="3894118" cy="1982948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657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Le c</a:t>
          </a:r>
          <a:r>
            <a:rPr lang="fr-FR" sz="2000" b="1" kern="1200" dirty="0">
              <a:solidFill>
                <a:srgbClr val="00B050"/>
              </a:solidFill>
            </a:rPr>
            <a:t>oût </a:t>
          </a:r>
          <a:r>
            <a:rPr lang="fr-FR" sz="2000" b="1" kern="1200" dirty="0"/>
            <a:t>global estimé de l’investissement</a:t>
          </a:r>
          <a:endParaRPr lang="en-US" sz="2000" kern="1200" dirty="0"/>
        </a:p>
      </dsp:txBody>
      <dsp:txXfrm rot="5400000">
        <a:off x="2133691" y="778823"/>
        <a:ext cx="1982948" cy="2336470"/>
      </dsp:txXfrm>
    </dsp:sp>
    <dsp:sp modelId="{789C492A-6727-4699-B916-A215FE53AC0F}">
      <dsp:nvSpPr>
        <dsp:cNvPr id="0" name=""/>
        <dsp:cNvSpPr/>
      </dsp:nvSpPr>
      <dsp:spPr>
        <a:xfrm rot="16200000">
          <a:off x="3309775" y="955584"/>
          <a:ext cx="3894118" cy="1982948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657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La programmation des besoins en AE-CP sur les années suivantes (2018-2020)</a:t>
          </a:r>
          <a:r>
            <a:rPr lang="fr-FR" sz="2000" kern="1200" dirty="0"/>
            <a:t> </a:t>
          </a:r>
          <a:endParaRPr lang="en-US" sz="2000" kern="1200" dirty="0"/>
        </a:p>
      </dsp:txBody>
      <dsp:txXfrm rot="5400000">
        <a:off x="4265360" y="778823"/>
        <a:ext cx="1982948" cy="2336470"/>
      </dsp:txXfrm>
    </dsp:sp>
    <dsp:sp modelId="{680FDC63-2555-420A-96A5-73FA8B2718A2}">
      <dsp:nvSpPr>
        <dsp:cNvPr id="0" name=""/>
        <dsp:cNvSpPr/>
      </dsp:nvSpPr>
      <dsp:spPr>
        <a:xfrm rot="16200000">
          <a:off x="5441445" y="955584"/>
          <a:ext cx="3894118" cy="1982948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657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b="1" kern="1200" dirty="0"/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Les restes sur les années au-delà de la période</a:t>
          </a:r>
          <a:r>
            <a:rPr lang="fr-FR" sz="2000" kern="1200" dirty="0"/>
            <a:t> (2020 et +)</a:t>
          </a:r>
        </a:p>
      </dsp:txBody>
      <dsp:txXfrm rot="5400000">
        <a:off x="6397030" y="778823"/>
        <a:ext cx="1982948" cy="23364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8057D-45A6-4ED5-8D09-9A0A4DCB5DC1}" type="datetimeFigureOut">
              <a:rPr lang="en-US" smtClean="0"/>
              <a:t>10/1/2017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Les mod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DCD10-62CC-49F8-A082-177324B65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63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E4D9A-27A2-4F8F-A422-6B2786A6A184}" type="datetimeFigureOut">
              <a:rPr lang="en-US" smtClean="0"/>
              <a:pPr/>
              <a:t>10/1/2017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Les mod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06D02-1008-43AB-8C7A-490BA2E7E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3073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EastAFRITAC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EastAFRITAC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>
            <a:hlinkClick r:id="rId3"/>
          </p:cNvPr>
          <p:cNvSpPr/>
          <p:nvPr userDrawn="1"/>
        </p:nvSpPr>
        <p:spPr>
          <a:xfrm>
            <a:off x="6019800" y="5486400"/>
            <a:ext cx="29718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46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8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19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743200"/>
            <a:ext cx="7886700" cy="1325563"/>
          </a:xfrm>
          <a:noFill/>
        </p:spPr>
        <p:txBody>
          <a:bodyPr>
            <a:normAutofit/>
          </a:bodyPr>
          <a:lstStyle>
            <a:lvl1pPr algn="ctr">
              <a:defRPr sz="8000"/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6" name="Rectangle 5">
            <a:hlinkClick r:id="rId3"/>
          </p:cNvPr>
          <p:cNvSpPr/>
          <p:nvPr userDrawn="1"/>
        </p:nvSpPr>
        <p:spPr>
          <a:xfrm>
            <a:off x="2686050" y="5410200"/>
            <a:ext cx="3429000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62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50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99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17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7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593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8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61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échéancier ministériel en AE et CP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3F2F-08E6-465A-93D8-230A3B9A4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1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9" r:id="rId2"/>
    <p:sldLayoutId id="2147483698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514600"/>
            <a:ext cx="6858000" cy="2387600"/>
          </a:xfrm>
        </p:spPr>
        <p:txBody>
          <a:bodyPr>
            <a:normAutofit/>
          </a:bodyPr>
          <a:lstStyle/>
          <a:p>
            <a:pPr eaLnBrk="0" hangingPunct="0">
              <a:spcAft>
                <a:spcPts val="511"/>
              </a:spcAft>
            </a:pPr>
            <a: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  <a:t>MISE EN OEUVRE DES AUTORISATIONS D’ENGAGEMENT (AE) </a:t>
            </a:r>
            <a:b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</a:br>
            <a: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  <a:t>ET DES CRÉDITS DE PAIEMENT (CP)</a:t>
            </a:r>
            <a:b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</a:br>
            <a: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  <a:t> </a:t>
            </a:r>
            <a:br>
              <a:rPr lang="fr-FR" sz="1800" b="1" dirty="0">
                <a:solidFill>
                  <a:srgbClr val="003399"/>
                </a:solidFill>
                <a:latin typeface="Perpetua Titling MT" panose="02020502060505020804" pitchFamily="18" charset="0"/>
              </a:rPr>
            </a:br>
            <a:r>
              <a:rPr lang="fr-FR" sz="1800" b="1" dirty="0">
                <a:solidFill>
                  <a:srgbClr val="0070C0"/>
                </a:solidFill>
                <a:latin typeface="Perpetua Titling MT" panose="02020502060505020804" pitchFamily="18" charset="0"/>
              </a:rPr>
              <a:t>Cotonou</a:t>
            </a:r>
            <a:r>
              <a:rPr lang="fr-FR" sz="1800" b="1" dirty="0">
                <a:solidFill>
                  <a:srgbClr val="0070C0"/>
                </a:solidFill>
                <a:latin typeface="Rockwell Extra Bold" pitchFamily="18" charset="0"/>
              </a:rPr>
              <a:t>, 2 – 13 octobre  2017</a:t>
            </a:r>
            <a:br>
              <a:rPr lang="fr-FR" sz="1800" b="1" dirty="0">
                <a:solidFill>
                  <a:srgbClr val="0070C0"/>
                </a:solidFill>
                <a:latin typeface="Rockwell Extra Bold" pitchFamily="18" charset="0"/>
              </a:rPr>
            </a:br>
            <a:r>
              <a:rPr lang="fr-FR" sz="1800" b="1" dirty="0">
                <a:solidFill>
                  <a:srgbClr val="003399"/>
                </a:solidFill>
                <a:latin typeface="Myriad Pro"/>
              </a:rPr>
              <a:t>-----------------------------------</a:t>
            </a:r>
            <a:br>
              <a:rPr lang="fr-FR" sz="1800" b="1" dirty="0">
                <a:solidFill>
                  <a:srgbClr val="003399"/>
                </a:solidFill>
                <a:latin typeface="Myriad Pro"/>
              </a:rPr>
            </a:br>
            <a:r>
              <a:rPr lang="fr-FR" sz="1800" b="1" dirty="0">
                <a:solidFill>
                  <a:schemeClr val="accent6">
                    <a:lumMod val="75000"/>
                  </a:schemeClr>
                </a:solidFill>
                <a:latin typeface="Myriad Pro"/>
              </a:rPr>
              <a:t>Module 2 « Présentation des travaux de conception d’un échéancier ministériel en régime des  AE et CP » 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Myriad Pr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486399"/>
            <a:ext cx="6858000" cy="685801"/>
          </a:xfrm>
        </p:spPr>
        <p:txBody>
          <a:bodyPr>
            <a:normAutofit/>
          </a:bodyPr>
          <a:lstStyle/>
          <a:p>
            <a:pPr algn="just" eaLnBrk="0" hangingPunct="0"/>
            <a:r>
              <a:rPr lang="fr-FR" sz="1400" b="1" i="1" dirty="0">
                <a:solidFill>
                  <a:srgbClr val="003399"/>
                </a:solidFill>
                <a:latin typeface="Myriad Pro"/>
              </a:rPr>
              <a:t>Présenté par : </a:t>
            </a:r>
            <a:r>
              <a:rPr lang="fr-FR" sz="1400" b="1" dirty="0" err="1">
                <a:solidFill>
                  <a:srgbClr val="003399"/>
                </a:solidFill>
                <a:latin typeface="Myriad Pro"/>
              </a:rPr>
              <a:t>Bacari</a:t>
            </a:r>
            <a:r>
              <a:rPr lang="fr-FR" sz="1400" b="1" dirty="0">
                <a:solidFill>
                  <a:srgbClr val="003399"/>
                </a:solidFill>
                <a:latin typeface="Myriad Pro"/>
              </a:rPr>
              <a:t> Koné et Denis </a:t>
            </a:r>
            <a:r>
              <a:rPr lang="fr-FR" sz="1400" b="1" dirty="0" err="1">
                <a:solidFill>
                  <a:srgbClr val="003399"/>
                </a:solidFill>
                <a:latin typeface="Myriad Pro"/>
              </a:rPr>
              <a:t>Marchiset</a:t>
            </a:r>
            <a:endParaRPr lang="fr-FR" sz="1400" b="1" dirty="0">
              <a:solidFill>
                <a:srgbClr val="0070C0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7176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65126"/>
            <a:ext cx="8439150" cy="13255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ML" sz="2800" b="1" dirty="0">
                <a:latin typeface="Myriad Pro"/>
              </a:rPr>
              <a:t>RAPPEL DES OBJECTIFS</a:t>
            </a:r>
          </a:p>
        </p:txBody>
      </p:sp>
      <p:graphicFrame>
        <p:nvGraphicFramePr>
          <p:cNvPr id="9" name="Diagram 15"/>
          <p:cNvGraphicFramePr/>
          <p:nvPr>
            <p:extLst>
              <p:ext uri="{D42A27DB-BD31-4B8C-83A1-F6EECF244321}">
                <p14:modId xmlns:p14="http://schemas.microsoft.com/office/powerpoint/2010/main" val="2552293350"/>
              </p:ext>
            </p:extLst>
          </p:nvPr>
        </p:nvGraphicFramePr>
        <p:xfrm>
          <a:off x="228600" y="1371600"/>
          <a:ext cx="8382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2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365126"/>
            <a:ext cx="8686800" cy="1325563"/>
          </a:xfrm>
        </p:spPr>
        <p:txBody>
          <a:bodyPr>
            <a:normAutofit/>
          </a:bodyPr>
          <a:lstStyle/>
          <a:p>
            <a:r>
              <a:rPr lang="fr-FR" sz="3100" b="1" dirty="0">
                <a:latin typeface="Myriad Pro"/>
              </a:rPr>
              <a:t>LES ELEMENTS POUR REALISER L’ANNEXE</a:t>
            </a:r>
            <a:endParaRPr lang="fr-FR" dirty="0"/>
          </a:p>
        </p:txBody>
      </p:sp>
      <p:graphicFrame>
        <p:nvGraphicFramePr>
          <p:cNvPr id="5" name="Diagram 16"/>
          <p:cNvGraphicFramePr/>
          <p:nvPr>
            <p:extLst>
              <p:ext uri="{D42A27DB-BD31-4B8C-83A1-F6EECF244321}">
                <p14:modId xmlns:p14="http://schemas.microsoft.com/office/powerpoint/2010/main" val="2954411375"/>
              </p:ext>
            </p:extLst>
          </p:nvPr>
        </p:nvGraphicFramePr>
        <p:xfrm>
          <a:off x="381000" y="1524000"/>
          <a:ext cx="83820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19"/>
          <p:cNvGraphicFramePr/>
          <p:nvPr>
            <p:extLst>
              <p:ext uri="{D42A27DB-BD31-4B8C-83A1-F6EECF244321}">
                <p14:modId xmlns:p14="http://schemas.microsoft.com/office/powerpoint/2010/main" val="3942185966"/>
              </p:ext>
            </p:extLst>
          </p:nvPr>
        </p:nvGraphicFramePr>
        <p:xfrm>
          <a:off x="381000" y="3657600"/>
          <a:ext cx="84582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20"/>
          <p:cNvGraphicFramePr/>
          <p:nvPr/>
        </p:nvGraphicFramePr>
        <p:xfrm>
          <a:off x="457200" y="5965195"/>
          <a:ext cx="8305800" cy="261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84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0" y="365127"/>
            <a:ext cx="8362950" cy="1082674"/>
          </a:xfrm>
        </p:spPr>
        <p:txBody>
          <a:bodyPr/>
          <a:lstStyle/>
          <a:p>
            <a:r>
              <a:rPr lang="fr-FR" sz="2800" b="1" dirty="0">
                <a:latin typeface="Myriad Pro"/>
              </a:rPr>
              <a:t>1. LES ELEMENTS GENERAUX </a:t>
            </a:r>
            <a:endParaRPr lang="fr-FR" dirty="0"/>
          </a:p>
        </p:txBody>
      </p:sp>
      <p:graphicFrame>
        <p:nvGraphicFramePr>
          <p:cNvPr id="3" name="Diagram 16"/>
          <p:cNvGraphicFramePr/>
          <p:nvPr>
            <p:extLst>
              <p:ext uri="{D42A27DB-BD31-4B8C-83A1-F6EECF244321}">
                <p14:modId xmlns:p14="http://schemas.microsoft.com/office/powerpoint/2010/main" val="1629655693"/>
              </p:ext>
            </p:extLst>
          </p:nvPr>
        </p:nvGraphicFramePr>
        <p:xfrm>
          <a:off x="304800" y="381000"/>
          <a:ext cx="83820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61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3600" b="1" dirty="0">
                <a:latin typeface="Calibri" pitchFamily="34" charset="0"/>
              </a:rPr>
              <a:t>2</a:t>
            </a:r>
            <a:r>
              <a:rPr lang="fr-FR" sz="2800" b="1" cap="all" dirty="0">
                <a:latin typeface="Myriad Pro"/>
              </a:rPr>
              <a:t>. La situation des projets en cours </a:t>
            </a:r>
          </a:p>
        </p:txBody>
      </p:sp>
      <p:graphicFrame>
        <p:nvGraphicFramePr>
          <p:cNvPr id="3" name="Diagram 14"/>
          <p:cNvGraphicFramePr/>
          <p:nvPr>
            <p:extLst>
              <p:ext uri="{D42A27DB-BD31-4B8C-83A1-F6EECF244321}">
                <p14:modId xmlns:p14="http://schemas.microsoft.com/office/powerpoint/2010/main" val="4073031698"/>
              </p:ext>
            </p:extLst>
          </p:nvPr>
        </p:nvGraphicFramePr>
        <p:xfrm>
          <a:off x="304800" y="1371600"/>
          <a:ext cx="8382000" cy="48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61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b="1" cap="all" dirty="0">
                <a:latin typeface="Myriad Pro"/>
              </a:rPr>
              <a:t>3. Les nouveaux projets </a:t>
            </a:r>
            <a:endParaRPr lang="fr-FR" sz="2800" dirty="0">
              <a:latin typeface="Myriad Pro"/>
            </a:endParaRPr>
          </a:p>
        </p:txBody>
      </p:sp>
      <p:graphicFrame>
        <p:nvGraphicFramePr>
          <p:cNvPr id="3" name="Diagram 18"/>
          <p:cNvGraphicFramePr/>
          <p:nvPr>
            <p:extLst>
              <p:ext uri="{D42A27DB-BD31-4B8C-83A1-F6EECF244321}">
                <p14:modId xmlns:p14="http://schemas.microsoft.com/office/powerpoint/2010/main" val="2981781000"/>
              </p:ext>
            </p:extLst>
          </p:nvPr>
        </p:nvGraphicFramePr>
        <p:xfrm>
          <a:off x="304800" y="1828800"/>
          <a:ext cx="8382000" cy="3894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61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457200"/>
            <a:ext cx="7886700" cy="1325563"/>
          </a:xfrm>
        </p:spPr>
        <p:txBody>
          <a:bodyPr/>
          <a:lstStyle/>
          <a:p>
            <a:r>
              <a:rPr lang="fr-FR" sz="2800" b="1" cap="all" dirty="0">
                <a:latin typeface="Myriad Pro"/>
              </a:rPr>
              <a:t>4. La maquette à renseigner (1/2)</a:t>
            </a:r>
            <a:endParaRPr lang="fr-FR" cap="all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442478"/>
              </p:ext>
            </p:extLst>
          </p:nvPr>
        </p:nvGraphicFramePr>
        <p:xfrm>
          <a:off x="228600" y="1600200"/>
          <a:ext cx="8534399" cy="4571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9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9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9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67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85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26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61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511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Ministère 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Environnement 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1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direction 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direction des infrastructures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budgétaire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Désignation du projet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Etudes de faisabilité 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Source de financement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Mode de financement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Type de marchés 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Durée d e vie du 201X-201Y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55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Projets en cours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Reboisement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Etat du BENIN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Trésor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Tranche ferme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2016-2020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5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installation hydraulique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Bailleur (FEM)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subvention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Tranche ferme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2016-2020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1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1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9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2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>
                          <a:effectLst/>
                        </a:rPr>
                        <a:t>Construction bâtiment A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ETAT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Trésor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Tranche ferme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2013-2020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365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>
                          <a:effectLst/>
                        </a:rPr>
                        <a:t>Réhabiliation et équipement bat. B 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ETAT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Trésor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Tranche ferme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2014-2018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9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60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3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060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060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0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060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119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TOTAL PROJETS EN COURS T1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365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Projets Nouveaux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équipement…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Etat du BENIN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Trésor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Tranche ferme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2018-2021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365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équipement..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Etat du BENIN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Trésor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TF + TC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2018-2021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87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équipement..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oui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AFD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Subvention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2018-2020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11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prog. 2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11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11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654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TOTAL PROJETS NOUVEAUX T2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11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 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 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650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457200"/>
            <a:ext cx="7886700" cy="1325563"/>
          </a:xfrm>
        </p:spPr>
        <p:txBody>
          <a:bodyPr/>
          <a:lstStyle/>
          <a:p>
            <a:r>
              <a:rPr lang="fr-FR" sz="2800" b="1" cap="all" dirty="0">
                <a:latin typeface="Myriad Pro"/>
              </a:rPr>
              <a:t>4. La maquette à renseigner (2/2)</a:t>
            </a:r>
            <a:endParaRPr lang="fr-FR" cap="all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échéancier ministériel en AE et CP </a:t>
            </a:r>
            <a:endParaRPr lang="en-US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754947"/>
              </p:ext>
            </p:extLst>
          </p:nvPr>
        </p:nvGraphicFramePr>
        <p:xfrm>
          <a:off x="228599" y="1944688"/>
          <a:ext cx="8534401" cy="37508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2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27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7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47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47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47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53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53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474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474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804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3646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430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Coût global du projet (A)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Montant cumulé engagements antérieurs (31 </a:t>
                      </a:r>
                      <a:r>
                        <a:rPr lang="fr-FR" sz="800" u="none" strike="noStrike" dirty="0" err="1">
                          <a:effectLst/>
                        </a:rPr>
                        <a:t>dec</a:t>
                      </a:r>
                      <a:r>
                        <a:rPr lang="fr-FR" sz="800" u="none" strike="noStrike" dirty="0">
                          <a:effectLst/>
                        </a:rPr>
                        <a:t> 16) (B)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Montant cumulé liquidations antérieures </a:t>
                      </a:r>
                      <a:br>
                        <a:rPr lang="fr-FR" sz="800" u="none" strike="noStrike" dirty="0">
                          <a:effectLst/>
                        </a:rPr>
                      </a:br>
                      <a:r>
                        <a:rPr lang="fr-FR" sz="800" u="none" strike="noStrike" dirty="0">
                          <a:effectLst/>
                        </a:rPr>
                        <a:t>(31 </a:t>
                      </a:r>
                      <a:r>
                        <a:rPr lang="fr-FR" sz="800" u="none" strike="noStrike" dirty="0" err="1">
                          <a:effectLst/>
                        </a:rPr>
                        <a:t>déc</a:t>
                      </a:r>
                      <a:r>
                        <a:rPr lang="fr-FR" sz="800" u="none" strike="noStrike" dirty="0">
                          <a:effectLst/>
                        </a:rPr>
                        <a:t> 16) (C)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Montant cumulé des paiements </a:t>
                      </a:r>
                      <a:br>
                        <a:rPr lang="fr-FR" sz="800" u="none" strike="noStrike" dirty="0">
                          <a:effectLst/>
                        </a:rPr>
                      </a:br>
                      <a:r>
                        <a:rPr lang="fr-FR" sz="800" u="none" strike="noStrike" dirty="0">
                          <a:effectLst/>
                        </a:rPr>
                        <a:t>(31 </a:t>
                      </a:r>
                      <a:r>
                        <a:rPr lang="fr-FR" sz="800" u="none" strike="noStrike" dirty="0" err="1">
                          <a:effectLst/>
                        </a:rPr>
                        <a:t>dec</a:t>
                      </a:r>
                      <a:r>
                        <a:rPr lang="fr-FR" sz="800" u="none" strike="noStrike" dirty="0">
                          <a:effectLst/>
                        </a:rPr>
                        <a:t> 16)  (D)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Restes à engager (A-B)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</a:rPr>
                        <a:t>Charges à payer (31 déc.16) (C-D)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500" u="none" strike="noStrike">
                          <a:effectLst/>
                        </a:rPr>
                        <a:t>2017</a:t>
                      </a:r>
                      <a:endParaRPr lang="fr-FR" sz="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500" u="none" strike="noStrike">
                          <a:effectLst/>
                        </a:rPr>
                        <a:t>2018</a:t>
                      </a:r>
                      <a:endParaRPr lang="fr-FR" sz="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500" u="none" strike="noStrike">
                          <a:effectLst/>
                        </a:rPr>
                        <a:t>2019</a:t>
                      </a:r>
                      <a:endParaRPr lang="fr-FR" sz="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500" u="none" strike="noStrike">
                          <a:effectLst/>
                        </a:rPr>
                        <a:t>2020</a:t>
                      </a:r>
                      <a:endParaRPr lang="fr-FR" sz="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500" u="none" strike="noStrike">
                          <a:effectLst/>
                        </a:rPr>
                        <a:t>Au-déla de 2020</a:t>
                      </a:r>
                      <a:endParaRPr lang="fr-FR" sz="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73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CP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CP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CP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CP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CP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0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3 000 000 000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2 500 000 000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500 000 000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12 000 000 000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772"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 dirty="0">
                          <a:effectLst/>
                        </a:rPr>
                        <a:t>385 000 000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40 000 000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40 000 000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35 000 000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345 000 000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200 000 000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205 000 000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145 000 000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600" u="none" strike="noStrike">
                          <a:effectLst/>
                        </a:rPr>
                        <a:t>145 000 000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u="none" strike="noStrike">
                          <a:effectLst/>
                        </a:rPr>
                        <a:t>1 545 000 000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24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2 767 000 000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975 842 078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766 777 675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766 777 675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1 791 157 922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400 000 000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400 000 000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1 391 157 922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691 157 922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u="none" strike="noStrike">
                          <a:effectLst/>
                        </a:rPr>
                        <a:t>10 849 871 194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24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62 002 861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62 002 861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62 002 861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87 997 139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u="none" strike="noStrike">
                          <a:effectLst/>
                        </a:rPr>
                        <a:t>524 005 722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24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8561"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6 302 000 000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3 577 844 939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3 368 780 536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3 363 780 536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2 724 155 061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1 130 000 000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885 000 000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1 556 157 922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765 000 000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691 157 922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24 918 876 916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5 000 000 000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1 000 000 000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1 000 000 000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12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1 000 000 000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500 000 000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250 000 000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12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3 279 782 000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894 960 000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894 960 000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1 326 336 000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1 326 336 000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1 058 486 000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1 058 486 000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540" marR="4540" marT="454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77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4 779 782 000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6 394 960 000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2 694 960 000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1 326 336 000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3 026 336 000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1 558 486 000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2 308 486 000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1 250 000 000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059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 </a:t>
                      </a:r>
                      <a:endParaRPr lang="fr-FR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 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24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11 081 782 000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3 577 844 939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3 368 780 536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3 363 780 536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2 724 155 061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1 130 000 000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885 000 000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7 951 117 922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3 459 960 000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1 326 336 000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3 576 336 000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1 558 486 000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2 999 643 922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>
                          <a:effectLst/>
                        </a:rPr>
                        <a:t>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u="none" strike="noStrike" dirty="0">
                          <a:effectLst/>
                        </a:rPr>
                        <a:t>26 168 876 916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40" marR="4540" marT="454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926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6" y="2590800"/>
            <a:ext cx="7417223" cy="17543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MERCI DE VOTRE </a:t>
            </a:r>
          </a:p>
          <a:p>
            <a:pPr algn="ctr"/>
            <a:r>
              <a:rPr lang="fr-F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AIMABLE ATTENTION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53384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8&quot; unique_id=&quot;14477&quot;&gt;&lt;/object&gt;&lt;object type=&quot;2&quot; unique_id=&quot;14478&quot;&gt;&lt;object type=&quot;3&quot; unique_id=&quot;14479&quot;&gt;&lt;property id=&quot;20148&quot; value=&quot;5&quot;/&gt;&lt;property id=&quot;20300&quot; value=&quot;Slide 1&quot;/&gt;&lt;property id=&quot;20307&quot; value=&quot;256&quot;/&gt;&lt;/object&gt;&lt;object type=&quot;3&quot; unique_id=&quot;14480&quot;&gt;&lt;property id=&quot;20148&quot; value=&quot;5&quot;/&gt;&lt;property id=&quot;20300&quot; value=&quot;Slide 3 - &amp;quot;Le choc: une décennie faste…&amp;amp;#x09;&amp;quot;&quot;/&gt;&lt;property id=&quot;20307&quot; value=&quot;258&quot;/&gt;&lt;/object&gt;&lt;object type=&quot;3&quot; unique_id=&quot;14483&quot;&gt;&lt;property id=&quot;20148&quot; value=&quot;5&quot;/&gt;&lt;property id=&quot;20300&quot; value=&quot;Slide 6&quot;/&gt;&lt;property id=&quot;20307&quot; value=&quot;286&quot;/&gt;&lt;/object&gt;&lt;object type=&quot;3&quot; unique_id=&quot;14484&quot;&gt;&lt;property id=&quot;20148&quot; value=&quot;5&quot;/&gt;&lt;property id=&quot;20300&quot; value=&quot;Slide 8&quot;/&gt;&lt;property id=&quot;20307&quot; value=&quot;285&quot;/&gt;&lt;/object&gt;&lt;object type=&quot;3&quot; unique_id=&quot;14485&quot;&gt;&lt;property id=&quot;20148&quot; value=&quot;5&quot;/&gt;&lt;property id=&quot;20300&quot; value=&quot;Slide 10 - &amp;quot;CEMAC et le pétrole: une forte dépendance&amp;quot;&quot;/&gt;&lt;property id=&quot;20307&quot; value=&quot;288&quot;/&gt;&lt;/object&gt;&lt;object type=&quot;3&quot; unique_id=&quot;14486&quot;&gt;&lt;property id=&quot;20148&quot; value=&quot;5&quot;/&gt;&lt;property id=&quot;20300&quot; value=&quot;Slide 11&quot;/&gt;&lt;property id=&quot;20307&quot; value=&quot;289&quot;/&gt;&lt;/object&gt;&lt;object type=&quot;3&quot; unique_id=&quot;14487&quot;&gt;&lt;property id=&quot;20148&quot; value=&quot;5&quot;/&gt;&lt;property id=&quot;20300&quot; value=&quot;Slide 12&quot;/&gt;&lt;property id=&quot;20307&quot; value=&quot;260&quot;/&gt;&lt;/object&gt;&lt;object type=&quot;3&quot; unique_id=&quot;14488&quot;&gt;&lt;property id=&quot;20148&quot; value=&quot;5&quot;/&gt;&lt;property id=&quot;20300&quot; value=&quot;Slide 13&quot;/&gt;&lt;property id=&quot;20307&quot; value=&quot;261&quot;/&gt;&lt;/object&gt;&lt;object type=&quot;3&quot; unique_id=&quot;14489&quot;&gt;&lt;property id=&quot;20148&quot; value=&quot;5&quot;/&gt;&lt;property id=&quot;20300&quot; value=&quot;Slide 14&quot;/&gt;&lt;property id=&quot;20307&quot; value=&quot;262&quot;/&gt;&lt;/object&gt;&lt;object type=&quot;3&quot; unique_id=&quot;14490&quot;&gt;&lt;property id=&quot;20148&quot; value=&quot;5&quot;/&gt;&lt;property id=&quot;20300&quot; value=&quot;Slide 16 - &amp;quot;CEMAC: impact et projections&amp;quot;&quot;/&gt;&lt;property id=&quot;20307&quot; value=&quot;263&quot;/&gt;&lt;/object&gt;&lt;object type=&quot;3&quot; unique_id=&quot;14491&quot;&gt;&lt;property id=&quot;20148&quot; value=&quot;5&quot;/&gt;&lt;property id=&quot;20300&quot; value=&quot;Slide 17&quot;/&gt;&lt;property id=&quot;20307&quot; value=&quot;264&quot;/&gt;&lt;/object&gt;&lt;object type=&quot;3&quot; unique_id=&quot;14492&quot;&gt;&lt;property id=&quot;20148&quot; value=&quot;5&quot;/&gt;&lt;property id=&quot;20300&quot; value=&quot;Slide 18&quot;/&gt;&lt;property id=&quot;20307&quot; value=&quot;265&quot;/&gt;&lt;/object&gt;&lt;object type=&quot;3&quot; unique_id=&quot;14666&quot;&gt;&lt;property id=&quot;20148&quot; value=&quot;5&quot;/&gt;&lt;property id=&quot;20300&quot; value=&quot;Slide 4 - &amp;quot;Le choc: … suivie d’une chute brutale&amp;quot;&quot;/&gt;&lt;property id=&quot;20307&quot; value=&quot;292&quot;/&gt;&lt;/object&gt;&lt;object type=&quot;3&quot; unique_id=&quot;14749&quot;&gt;&lt;property id=&quot;20148&quot; value=&quot;5&quot;/&gt;&lt;property id=&quot;20300&quot; value=&quot;Slide 5 - &amp;quot;Le choc: un scénario déjà vu&amp;amp;#x09;&amp;quot;&quot;/&gt;&lt;property id=&quot;20307&quot; value=&quot;293&quot;/&gt;&lt;/object&gt;&lt;object type=&quot;3&quot; unique_id=&quot;14777&quot;&gt;&lt;property id=&quot;20148&quot; value=&quot;5&quot;/&gt;&lt;property id=&quot;20300&quot; value=&quot;Slide 2&quot;/&gt;&lt;property id=&quot;20307&quot; value=&quot;294&quot;/&gt;&lt;/object&gt;&lt;object type=&quot;3&quot; unique_id=&quot;15422&quot;&gt;&lt;property id=&quot;20148&quot; value=&quot;5&quot;/&gt;&lt;property id=&quot;20300&quot; value=&quot;Slide 9&quot;/&gt;&lt;property id=&quot;20307&quot; value=&quot;295&quot;/&gt;&lt;/object&gt;&lt;object type=&quot;3&quot; unique_id=&quot;15568&quot;&gt;&lt;property id=&quot;20148&quot; value=&quot;5&quot;/&gt;&lt;property id=&quot;20300&quot; value=&quot;Slide 15&quot;/&gt;&lt;property id=&quot;20307&quot; value=&quot;296&quot;/&gt;&lt;/object&gt;&lt;object type=&quot;3&quot; unique_id=&quot;16169&quot;&gt;&lt;property id=&quot;20148&quot; value=&quot;5&quot;/&gt;&lt;property id=&quot;20300&quot; value=&quot;Slide 20&quot;/&gt;&lt;property id=&quot;20307&quot; value=&quot;297&quot;/&gt;&lt;/object&gt;&lt;object type=&quot;3&quot; unique_id=&quot;16263&quot;&gt;&lt;property id=&quot;20148&quot; value=&quot;5&quot;/&gt;&lt;property id=&quot;20300&quot; value=&quot;Slide 21 - &amp;quot;CEMAC: les vulnérabilités en présence&amp;quot;&quot;/&gt;&lt;property id=&quot;20307&quot; value=&quot;298&quot;/&gt;&lt;/object&gt;&lt;object type=&quot;3&quot; unique_id=&quot;16746&quot;&gt;&lt;property id=&quot;20148&quot; value=&quot;5&quot;/&gt;&lt;property id=&quot;20300&quot; value=&quot;Slide 22 - &amp;quot;CEMAC: les vulnérabilités en présence&amp;quot;&quot;/&gt;&lt;property id=&quot;20307&quot; value=&quot;299&quot;/&gt;&lt;/object&gt;&lt;object type=&quot;3&quot; unique_id=&quot;18307&quot;&gt;&lt;property id=&quot;20148&quot; value=&quot;5&quot;/&gt;&lt;property id=&quot;20300&quot; value=&quot;Slide 19&quot;/&gt;&lt;property id=&quot;20307&quot; value=&quot;309&quot;/&gt;&lt;/object&gt;&lt;object type=&quot;3&quot; unique_id=&quot;18692&quot;&gt;&lt;property id=&quot;20148&quot; value=&quot;5&quot;/&gt;&lt;property id=&quot;20300&quot; value=&quot;Slide 23&quot;/&gt;&lt;property id=&quot;20307&quot; value=&quot;319&quot;/&gt;&lt;/object&gt;&lt;object type=&quot;3&quot; unique_id=&quot;18701&quot;&gt;&lt;property id=&quot;20148&quot; value=&quot;5&quot;/&gt;&lt;property id=&quot;20300&quot; value=&quot;Slide 32 - &amp;quot;Merci&amp;quot;&quot;/&gt;&lt;property id=&quot;20307&quot; value=&quot;318&quot;/&gt;&lt;/object&gt;&lt;object type=&quot;3&quot; unique_id=&quot;18942&quot;&gt;&lt;property id=&quot;20148&quot; value=&quot;5&quot;/&gt;&lt;property id=&quot;20300&quot; value=&quot;Slide 24 - &amp;quot;Une nécessaire réponse sur plusieurs volets&amp;quot;&quot;/&gt;&lt;property id=&quot;20307&quot; value=&quot;320&quot;/&gt;&lt;/object&gt;&lt;object type=&quot;3&quot; unique_id=&quot;19043&quot;&gt;&lt;property id=&quot;20148&quot; value=&quot;5&quot;/&gt;&lt;property id=&quot;20300&quot; value=&quot;Slide 25 - &amp;quot;Une nécessaire réponse sur plusieurs volets&amp;quot;&quot;/&gt;&lt;property id=&quot;20307&quot; value=&quot;321&quot;/&gt;&lt;/object&gt;&lt;object type=&quot;3&quot; unique_id=&quot;19146&quot;&gt;&lt;property id=&quot;20148&quot; value=&quot;5&quot;/&gt;&lt;property id=&quot;20300&quot; value=&quot;Slide 28 - &amp;quot;Recommandations: politique des réserves&amp;quot;&quot;/&gt;&lt;property id=&quot;20307&quot; value=&quot;322&quot;/&gt;&lt;/object&gt;&lt;object type=&quot;3&quot; unique_id=&quot;19318&quot;&gt;&lt;property id=&quot;20148&quot; value=&quot;5&quot;/&gt;&lt;property id=&quot;20300&quot; value=&quot;Slide 29 - &amp;quot;Recommandations: politique monétaire&amp;quot;&quot;/&gt;&lt;property id=&quot;20307&quot; value=&quot;323&quot;/&gt;&lt;/object&gt;&lt;object type=&quot;3&quot; unique_id=&quot;19821&quot;&gt;&lt;property id=&quot;20148&quot; value=&quot;5&quot;/&gt;&lt;property id=&quot;20300&quot; value=&quot;Slide 26 - &amp;quot;Recommandations: politique budgétaire&amp;quot;&quot;/&gt;&lt;property id=&quot;20307&quot; value=&quot;327&quot;/&gt;&lt;/object&gt;&lt;object type=&quot;3&quot; unique_id=&quot;19988&quot;&gt;&lt;property id=&quot;20148&quot; value=&quot;5&quot;/&gt;&lt;property id=&quot;20300&quot; value=&quot;Slide 31 - &amp;quot;Recommandations: politique monétaire&amp;quot;&quot;/&gt;&lt;property id=&quot;20307&quot; value=&quot;328&quot;/&gt;&lt;/object&gt;&lt;object type=&quot;3&quot; unique_id=&quot;20089&quot;&gt;&lt;property id=&quot;20148&quot; value=&quot;5&quot;/&gt;&lt;property id=&quot;20300&quot; value=&quot;Slide 30 - &amp;quot;Recommandations: politique monétaire&amp;quot;&quot;/&gt;&lt;property id=&quot;20307&quot; value=&quot;329&quot;/&gt;&lt;/object&gt;&lt;object type=&quot;3&quot; unique_id=&quot;20256&quot;&gt;&lt;property id=&quot;20148&quot; value=&quot;5&quot;/&gt;&lt;property id=&quot;20300&quot; value=&quot;Slide 27 - &amp;quot;Recommandations: politique budgétaire&amp;quot;&quot;/&gt;&lt;property id=&quot;20307&quot; value=&quot;330&quot;/&gt;&lt;/object&gt;&lt;object type=&quot;3&quot; unique_id=&quot;20793&quot;&gt;&lt;property id=&quot;20148&quot; value=&quot;5&quot;/&gt;&lt;property id=&quot;20300&quot; value=&quot;Slide 7&quot;/&gt;&lt;property id=&quot;20307&quot; value=&quot;33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6768</TotalTime>
  <Words>1094</Words>
  <Application>Microsoft Office PowerPoint</Application>
  <PresentationFormat>On-screen Show (4:3)</PresentationFormat>
  <Paragraphs>579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Myriad Pro</vt:lpstr>
      <vt:lpstr>Perpetua Titling MT</vt:lpstr>
      <vt:lpstr>Rockwell Extra Bold</vt:lpstr>
      <vt:lpstr>Arial</vt:lpstr>
      <vt:lpstr>Calibri</vt:lpstr>
      <vt:lpstr>Calibri Light</vt:lpstr>
      <vt:lpstr>Times New Roman</vt:lpstr>
      <vt:lpstr>Office Theme</vt:lpstr>
      <vt:lpstr>MISE EN OEUVRE DES AUTORISATIONS D’ENGAGEMENT (AE)  ET DES CRÉDITS DE PAIEMENT (CP)   Cotonou, 2 – 13 octobre  2017 ----------------------------------- Module 2 « Présentation des travaux de conception d’un échéancier ministériel en régime des  AE et CP » </vt:lpstr>
      <vt:lpstr>RAPPEL DES OBJECTIFS</vt:lpstr>
      <vt:lpstr>LES ELEMENTS POUR REALISER L’ANNEXE</vt:lpstr>
      <vt:lpstr>1. LES ELEMENTS GENERAUX </vt:lpstr>
      <vt:lpstr>2. La situation des projets en cours </vt:lpstr>
      <vt:lpstr>3. Les nouveaux projets </vt:lpstr>
      <vt:lpstr>4. La maquette à renseigner (1/2)</vt:lpstr>
      <vt:lpstr>4. La maquette à renseigner (2/2)</vt:lpstr>
      <vt:lpstr>PowerPoint Presentation</vt:lpstr>
    </vt:vector>
  </TitlesOfParts>
  <Company>International Monetary Fund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zdernaoui</dc:creator>
  <cp:lastModifiedBy>Kone, Bacari</cp:lastModifiedBy>
  <cp:revision>470</cp:revision>
  <dcterms:created xsi:type="dcterms:W3CDTF">2015-04-06T15:17:51Z</dcterms:created>
  <dcterms:modified xsi:type="dcterms:W3CDTF">2017-10-01T18:35:48Z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