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2"/>
  </p:notesMasterIdLst>
  <p:handoutMasterIdLst>
    <p:handoutMasterId r:id="rId23"/>
  </p:handoutMasterIdLst>
  <p:sldIdLst>
    <p:sldId id="346" r:id="rId2"/>
    <p:sldId id="402" r:id="rId3"/>
    <p:sldId id="399" r:id="rId4"/>
    <p:sldId id="400" r:id="rId5"/>
    <p:sldId id="401" r:id="rId6"/>
    <p:sldId id="381" r:id="rId7"/>
    <p:sldId id="394" r:id="rId8"/>
    <p:sldId id="395" r:id="rId9"/>
    <p:sldId id="396" r:id="rId10"/>
    <p:sldId id="397" r:id="rId11"/>
    <p:sldId id="398" r:id="rId12"/>
    <p:sldId id="383" r:id="rId13"/>
    <p:sldId id="386" r:id="rId14"/>
    <p:sldId id="387" r:id="rId15"/>
    <p:sldId id="388" r:id="rId16"/>
    <p:sldId id="390" r:id="rId17"/>
    <p:sldId id="405" r:id="rId18"/>
    <p:sldId id="403" r:id="rId19"/>
    <p:sldId id="404" r:id="rId20"/>
    <p:sldId id="344" r:id="rId21"/>
  </p:sldIdLst>
  <p:sldSz cx="9144000" cy="6858000" type="screen4x3"/>
  <p:notesSz cx="6858000" cy="9144000"/>
  <p:custDataLst>
    <p:tags r:id="rId2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B18D"/>
    <a:srgbClr val="839237"/>
    <a:srgbClr val="ED7D31"/>
    <a:srgbClr val="C1D4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116" autoAdjust="0"/>
    <p:restoredTop sz="94719" autoAdjust="0"/>
  </p:normalViewPr>
  <p:slideViewPr>
    <p:cSldViewPr>
      <p:cViewPr varScale="1">
        <p:scale>
          <a:sx n="79" d="100"/>
          <a:sy n="79" d="100"/>
        </p:scale>
        <p:origin x="504" y="9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notesViewPr>
    <p:cSldViewPr>
      <p:cViewPr varScale="1">
        <p:scale>
          <a:sx n="40" d="100"/>
          <a:sy n="40" d="100"/>
        </p:scale>
        <p:origin x="1680" y="53"/>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0B5E1FF-9BAA-4223-83F6-AE65023C4DAF}"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US"/>
        </a:p>
      </dgm:t>
    </dgm:pt>
    <dgm:pt modelId="{F552B459-6896-4E24-A04C-70374C80C79B}">
      <dgm:prSet custT="1"/>
      <dgm:spPr/>
      <dgm:t>
        <a:bodyPr/>
        <a:lstStyle/>
        <a:p>
          <a:pPr rtl="0"/>
          <a:r>
            <a:rPr lang="fr-FR" sz="1600" dirty="0"/>
            <a:t>Cet exercice est plus complexe et fait intervenir une tranche ferme sir laquelle l’Etat est fermement engagé ainsi que des tranches conditionnelles sur lesquelles l’Etat est engagé mais qu’il est aussi susceptible de ne pas réaliser.</a:t>
          </a:r>
          <a:endParaRPr lang="en-US" sz="1600" dirty="0"/>
        </a:p>
      </dgm:t>
    </dgm:pt>
    <dgm:pt modelId="{DB34655A-FE1D-428C-804D-51A3C2B60D83}" type="parTrans" cxnId="{E58FDA6D-D5A3-4076-AC01-FEAC6B5E2DED}">
      <dgm:prSet/>
      <dgm:spPr/>
      <dgm:t>
        <a:bodyPr/>
        <a:lstStyle/>
        <a:p>
          <a:endParaRPr lang="en-US" sz="2400"/>
        </a:p>
      </dgm:t>
    </dgm:pt>
    <dgm:pt modelId="{E41FAE15-A16C-4190-8915-18B951A20FA4}" type="sibTrans" cxnId="{E58FDA6D-D5A3-4076-AC01-FEAC6B5E2DED}">
      <dgm:prSet/>
      <dgm:spPr/>
      <dgm:t>
        <a:bodyPr/>
        <a:lstStyle/>
        <a:p>
          <a:endParaRPr lang="en-US" sz="2400"/>
        </a:p>
      </dgm:t>
    </dgm:pt>
    <dgm:pt modelId="{F2816CE2-7B4E-48FE-B79A-FA9DAFF87EED}">
      <dgm:prSet custT="1"/>
      <dgm:spPr/>
      <dgm:t>
        <a:bodyPr/>
        <a:lstStyle/>
        <a:p>
          <a:pPr rtl="0"/>
          <a:r>
            <a:rPr lang="fr-FR" sz="1400" dirty="0"/>
            <a:t>Du fait qu’il est susceptible de ne pas les réaliser, il doit provisionner dès l’année de l’engagement de la tranche ferme l’indemnité de dédit. Cette indemnité lorsqu’elle est budgétisée lui permet à tout moment de ne pas exécuter les tranches conditionnelles. S’il prend la décision de ne pas exécuter la tranche conditionnelle, il devra alors payer (ce sont alors des CP) l’indemnité de dédit au fournisseur ou prestataire</a:t>
          </a:r>
          <a:r>
            <a:rPr lang="fr-FR" sz="1100" dirty="0"/>
            <a:t>.</a:t>
          </a:r>
          <a:endParaRPr lang="en-US" sz="1100" dirty="0"/>
        </a:p>
      </dgm:t>
    </dgm:pt>
    <dgm:pt modelId="{77DCBB7C-E836-46E8-8629-1E3BC4AC85B7}" type="parTrans" cxnId="{32783475-7E1D-4DCD-9804-C2825312D19B}">
      <dgm:prSet/>
      <dgm:spPr/>
      <dgm:t>
        <a:bodyPr/>
        <a:lstStyle/>
        <a:p>
          <a:endParaRPr lang="en-US" sz="2400"/>
        </a:p>
      </dgm:t>
    </dgm:pt>
    <dgm:pt modelId="{42BB33B7-9B56-4B69-B60A-76F3B4CEF1D7}" type="sibTrans" cxnId="{32783475-7E1D-4DCD-9804-C2825312D19B}">
      <dgm:prSet/>
      <dgm:spPr/>
      <dgm:t>
        <a:bodyPr/>
        <a:lstStyle/>
        <a:p>
          <a:endParaRPr lang="en-US" sz="2400"/>
        </a:p>
      </dgm:t>
    </dgm:pt>
    <dgm:pt modelId="{5E11BC4F-E898-490D-87EB-A7C51DB0A694}">
      <dgm:prSet custT="1"/>
      <dgm:spPr/>
      <dgm:t>
        <a:bodyPr/>
        <a:lstStyle/>
        <a:p>
          <a:pPr rtl="0"/>
          <a:r>
            <a:rPr lang="fr-FR" sz="1200" dirty="0"/>
            <a:t>Le second élément pour lequel il convient de faire attention concerne l’affermissement des tranches conditionnelles lorsque l’Etat a déjà budgétisé dès la première année l’indemnité de dédit. Prenons la tranche conditionnelle n° 2 d’un montant de 100 millions que l’on doit affermir en 2019. En 2017, on aura budgétisé le montant de l’indemnité de dédit (10 millions) au cas où l’on déciderait de ne pas affermir (c'est-à-dire réaliser) cette tranche conditionnelle. Ainsi si l’on décide d’affermir la tranche conditionnelle, il faut tenir compte du fait que les 10 millions ont déjà été engagés et le montant de l’engagement à effectuer est de 100 millions – 10 millions, c'est-à-dire 90 millions (et non les 100 millions). </a:t>
          </a:r>
          <a:endParaRPr lang="en-US" sz="1200" dirty="0"/>
        </a:p>
      </dgm:t>
    </dgm:pt>
    <dgm:pt modelId="{A2448F08-B6EB-4266-8E8D-40929085B542}" type="parTrans" cxnId="{5BEAA02F-F6F1-4112-BF12-996EA265859C}">
      <dgm:prSet/>
      <dgm:spPr/>
      <dgm:t>
        <a:bodyPr/>
        <a:lstStyle/>
        <a:p>
          <a:endParaRPr lang="en-US" sz="2400"/>
        </a:p>
      </dgm:t>
    </dgm:pt>
    <dgm:pt modelId="{C35F88EE-78A3-4CC1-8BF7-A6FC9CD6B104}" type="sibTrans" cxnId="{5BEAA02F-F6F1-4112-BF12-996EA265859C}">
      <dgm:prSet/>
      <dgm:spPr/>
      <dgm:t>
        <a:bodyPr/>
        <a:lstStyle/>
        <a:p>
          <a:endParaRPr lang="en-US" sz="2400"/>
        </a:p>
      </dgm:t>
    </dgm:pt>
    <dgm:pt modelId="{180E438C-5B05-4BC6-99DF-E425A74E31C5}">
      <dgm:prSet custT="1"/>
      <dgm:spPr/>
      <dgm:t>
        <a:bodyPr/>
        <a:lstStyle/>
        <a:p>
          <a:pPr rtl="0"/>
          <a:r>
            <a:rPr lang="fr-FR" sz="1400" dirty="0"/>
            <a:t>En revanche pour le paiement, il faut que le prestataire reçoive le montant total de la tranche conditionnelle, c'est-à-dire 100 millions.</a:t>
          </a:r>
          <a:endParaRPr lang="en-US" sz="1400" dirty="0"/>
        </a:p>
      </dgm:t>
    </dgm:pt>
    <dgm:pt modelId="{13A04FE1-A951-4CCE-A947-956780831DE5}" type="parTrans" cxnId="{396A5789-2EA5-497C-8085-6443C99420C7}">
      <dgm:prSet/>
      <dgm:spPr/>
      <dgm:t>
        <a:bodyPr/>
        <a:lstStyle/>
        <a:p>
          <a:endParaRPr lang="en-US" sz="2400"/>
        </a:p>
      </dgm:t>
    </dgm:pt>
    <dgm:pt modelId="{829F8040-61CC-46F2-8229-CE4E8DA0920F}" type="sibTrans" cxnId="{396A5789-2EA5-497C-8085-6443C99420C7}">
      <dgm:prSet/>
      <dgm:spPr/>
      <dgm:t>
        <a:bodyPr/>
        <a:lstStyle/>
        <a:p>
          <a:endParaRPr lang="en-US" sz="2400"/>
        </a:p>
      </dgm:t>
    </dgm:pt>
    <dgm:pt modelId="{45DDEE01-0E0A-42D1-AE78-9F572E00EDE2}" type="pres">
      <dgm:prSet presAssocID="{E0B5E1FF-9BAA-4223-83F6-AE65023C4DAF}" presName="Name0" presStyleCnt="0">
        <dgm:presLayoutVars>
          <dgm:dir/>
          <dgm:animLvl val="lvl"/>
          <dgm:resizeHandles val="exact"/>
        </dgm:presLayoutVars>
      </dgm:prSet>
      <dgm:spPr/>
    </dgm:pt>
    <dgm:pt modelId="{EC05A385-82E0-4888-B5AF-621757AFF9C2}" type="pres">
      <dgm:prSet presAssocID="{180E438C-5B05-4BC6-99DF-E425A74E31C5}" presName="boxAndChildren" presStyleCnt="0"/>
      <dgm:spPr/>
    </dgm:pt>
    <dgm:pt modelId="{8A111353-5F16-44DB-8F9F-10522EF48265}" type="pres">
      <dgm:prSet presAssocID="{180E438C-5B05-4BC6-99DF-E425A74E31C5}" presName="parentTextBox" presStyleLbl="node1" presStyleIdx="0" presStyleCnt="4"/>
      <dgm:spPr/>
    </dgm:pt>
    <dgm:pt modelId="{2F2A9DA8-BB3A-4742-B5BF-9CB834852ADE}" type="pres">
      <dgm:prSet presAssocID="{C35F88EE-78A3-4CC1-8BF7-A6FC9CD6B104}" presName="sp" presStyleCnt="0"/>
      <dgm:spPr/>
    </dgm:pt>
    <dgm:pt modelId="{C6511564-33F8-4E32-8145-BAE49A288025}" type="pres">
      <dgm:prSet presAssocID="{5E11BC4F-E898-490D-87EB-A7C51DB0A694}" presName="arrowAndChildren" presStyleCnt="0"/>
      <dgm:spPr/>
    </dgm:pt>
    <dgm:pt modelId="{B14227DD-2268-49A6-B6F2-CF0366CD0DAF}" type="pres">
      <dgm:prSet presAssocID="{5E11BC4F-E898-490D-87EB-A7C51DB0A694}" presName="parentTextArrow" presStyleLbl="node1" presStyleIdx="1" presStyleCnt="4" custScaleY="112150"/>
      <dgm:spPr/>
    </dgm:pt>
    <dgm:pt modelId="{5C670C83-7F14-43CD-AA99-DC5EA7806047}" type="pres">
      <dgm:prSet presAssocID="{42BB33B7-9B56-4B69-B60A-76F3B4CEF1D7}" presName="sp" presStyleCnt="0"/>
      <dgm:spPr/>
    </dgm:pt>
    <dgm:pt modelId="{70E5A3A7-C882-433A-99BB-B68F995E6942}" type="pres">
      <dgm:prSet presAssocID="{F2816CE2-7B4E-48FE-B79A-FA9DAFF87EED}" presName="arrowAndChildren" presStyleCnt="0"/>
      <dgm:spPr/>
    </dgm:pt>
    <dgm:pt modelId="{FBA4188C-09BF-425A-9E56-4872DD8B6A80}" type="pres">
      <dgm:prSet presAssocID="{F2816CE2-7B4E-48FE-B79A-FA9DAFF87EED}" presName="parentTextArrow" presStyleLbl="node1" presStyleIdx="2" presStyleCnt="4"/>
      <dgm:spPr/>
    </dgm:pt>
    <dgm:pt modelId="{64C1D39D-DB2A-43D0-929D-0A259DA7B977}" type="pres">
      <dgm:prSet presAssocID="{E41FAE15-A16C-4190-8915-18B951A20FA4}" presName="sp" presStyleCnt="0"/>
      <dgm:spPr/>
    </dgm:pt>
    <dgm:pt modelId="{28717B2F-4C20-4F8D-944D-E443ECA29267}" type="pres">
      <dgm:prSet presAssocID="{F552B459-6896-4E24-A04C-70374C80C79B}" presName="arrowAndChildren" presStyleCnt="0"/>
      <dgm:spPr/>
    </dgm:pt>
    <dgm:pt modelId="{23D589A6-45F7-467C-8A63-4CD304236339}" type="pres">
      <dgm:prSet presAssocID="{F552B459-6896-4E24-A04C-70374C80C79B}" presName="parentTextArrow" presStyleLbl="node1" presStyleIdx="3" presStyleCnt="4"/>
      <dgm:spPr/>
    </dgm:pt>
  </dgm:ptLst>
  <dgm:cxnLst>
    <dgm:cxn modelId="{8AB2F60E-8BDB-4263-84E1-EF31E0B8FBC1}" type="presOf" srcId="{180E438C-5B05-4BC6-99DF-E425A74E31C5}" destId="{8A111353-5F16-44DB-8F9F-10522EF48265}" srcOrd="0" destOrd="0" presId="urn:microsoft.com/office/officeart/2005/8/layout/process4"/>
    <dgm:cxn modelId="{5BEAA02F-F6F1-4112-BF12-996EA265859C}" srcId="{E0B5E1FF-9BAA-4223-83F6-AE65023C4DAF}" destId="{5E11BC4F-E898-490D-87EB-A7C51DB0A694}" srcOrd="2" destOrd="0" parTransId="{A2448F08-B6EB-4266-8E8D-40929085B542}" sibTransId="{C35F88EE-78A3-4CC1-8BF7-A6FC9CD6B104}"/>
    <dgm:cxn modelId="{E58FDA6D-D5A3-4076-AC01-FEAC6B5E2DED}" srcId="{E0B5E1FF-9BAA-4223-83F6-AE65023C4DAF}" destId="{F552B459-6896-4E24-A04C-70374C80C79B}" srcOrd="0" destOrd="0" parTransId="{DB34655A-FE1D-428C-804D-51A3C2B60D83}" sibTransId="{E41FAE15-A16C-4190-8915-18B951A20FA4}"/>
    <dgm:cxn modelId="{7A4D884E-74EB-4918-944E-D07E633EB8E3}" type="presOf" srcId="{F2816CE2-7B4E-48FE-B79A-FA9DAFF87EED}" destId="{FBA4188C-09BF-425A-9E56-4872DD8B6A80}" srcOrd="0" destOrd="0" presId="urn:microsoft.com/office/officeart/2005/8/layout/process4"/>
    <dgm:cxn modelId="{32783475-7E1D-4DCD-9804-C2825312D19B}" srcId="{E0B5E1FF-9BAA-4223-83F6-AE65023C4DAF}" destId="{F2816CE2-7B4E-48FE-B79A-FA9DAFF87EED}" srcOrd="1" destOrd="0" parTransId="{77DCBB7C-E836-46E8-8629-1E3BC4AC85B7}" sibTransId="{42BB33B7-9B56-4B69-B60A-76F3B4CEF1D7}"/>
    <dgm:cxn modelId="{736C1E5A-055C-41CA-A20B-807BFCCEA005}" type="presOf" srcId="{F552B459-6896-4E24-A04C-70374C80C79B}" destId="{23D589A6-45F7-467C-8A63-4CD304236339}" srcOrd="0" destOrd="0" presId="urn:microsoft.com/office/officeart/2005/8/layout/process4"/>
    <dgm:cxn modelId="{396A5789-2EA5-497C-8085-6443C99420C7}" srcId="{E0B5E1FF-9BAA-4223-83F6-AE65023C4DAF}" destId="{180E438C-5B05-4BC6-99DF-E425A74E31C5}" srcOrd="3" destOrd="0" parTransId="{13A04FE1-A951-4CCE-A947-956780831DE5}" sibTransId="{829F8040-61CC-46F2-8229-CE4E8DA0920F}"/>
    <dgm:cxn modelId="{16FBAFC5-42DC-40BA-90F4-B470A6482E30}" type="presOf" srcId="{E0B5E1FF-9BAA-4223-83F6-AE65023C4DAF}" destId="{45DDEE01-0E0A-42D1-AE78-9F572E00EDE2}" srcOrd="0" destOrd="0" presId="urn:microsoft.com/office/officeart/2005/8/layout/process4"/>
    <dgm:cxn modelId="{3A62D5D6-D092-4886-935F-677D717BE4FC}" type="presOf" srcId="{5E11BC4F-E898-490D-87EB-A7C51DB0A694}" destId="{B14227DD-2268-49A6-B6F2-CF0366CD0DAF}" srcOrd="0" destOrd="0" presId="urn:microsoft.com/office/officeart/2005/8/layout/process4"/>
    <dgm:cxn modelId="{B91B6C7B-61DC-4B89-AB08-C997A2D408EC}" type="presParOf" srcId="{45DDEE01-0E0A-42D1-AE78-9F572E00EDE2}" destId="{EC05A385-82E0-4888-B5AF-621757AFF9C2}" srcOrd="0" destOrd="0" presId="urn:microsoft.com/office/officeart/2005/8/layout/process4"/>
    <dgm:cxn modelId="{754FE88A-369C-4E51-B5B0-271C29253C9D}" type="presParOf" srcId="{EC05A385-82E0-4888-B5AF-621757AFF9C2}" destId="{8A111353-5F16-44DB-8F9F-10522EF48265}" srcOrd="0" destOrd="0" presId="urn:microsoft.com/office/officeart/2005/8/layout/process4"/>
    <dgm:cxn modelId="{47073830-9040-49D3-ADEE-0C3E42F32F45}" type="presParOf" srcId="{45DDEE01-0E0A-42D1-AE78-9F572E00EDE2}" destId="{2F2A9DA8-BB3A-4742-B5BF-9CB834852ADE}" srcOrd="1" destOrd="0" presId="urn:microsoft.com/office/officeart/2005/8/layout/process4"/>
    <dgm:cxn modelId="{66FC5B81-CAAD-4589-86BC-DC0E041F65FE}" type="presParOf" srcId="{45DDEE01-0E0A-42D1-AE78-9F572E00EDE2}" destId="{C6511564-33F8-4E32-8145-BAE49A288025}" srcOrd="2" destOrd="0" presId="urn:microsoft.com/office/officeart/2005/8/layout/process4"/>
    <dgm:cxn modelId="{54BD5BC3-C1C3-4CC0-A62A-8C45BA1773DA}" type="presParOf" srcId="{C6511564-33F8-4E32-8145-BAE49A288025}" destId="{B14227DD-2268-49A6-B6F2-CF0366CD0DAF}" srcOrd="0" destOrd="0" presId="urn:microsoft.com/office/officeart/2005/8/layout/process4"/>
    <dgm:cxn modelId="{E925E759-3325-4600-9057-BFDF6C482077}" type="presParOf" srcId="{45DDEE01-0E0A-42D1-AE78-9F572E00EDE2}" destId="{5C670C83-7F14-43CD-AA99-DC5EA7806047}" srcOrd="3" destOrd="0" presId="urn:microsoft.com/office/officeart/2005/8/layout/process4"/>
    <dgm:cxn modelId="{5EB46436-CC82-412C-8F71-A7CEA398D85A}" type="presParOf" srcId="{45DDEE01-0E0A-42D1-AE78-9F572E00EDE2}" destId="{70E5A3A7-C882-433A-99BB-B68F995E6942}" srcOrd="4" destOrd="0" presId="urn:microsoft.com/office/officeart/2005/8/layout/process4"/>
    <dgm:cxn modelId="{B3A938CD-7B87-42FC-845D-4D466654279B}" type="presParOf" srcId="{70E5A3A7-C882-433A-99BB-B68F995E6942}" destId="{FBA4188C-09BF-425A-9E56-4872DD8B6A80}" srcOrd="0" destOrd="0" presId="urn:microsoft.com/office/officeart/2005/8/layout/process4"/>
    <dgm:cxn modelId="{AA994A67-E287-41E2-8B4B-8D41CCA14B08}" type="presParOf" srcId="{45DDEE01-0E0A-42D1-AE78-9F572E00EDE2}" destId="{64C1D39D-DB2A-43D0-929D-0A259DA7B977}" srcOrd="5" destOrd="0" presId="urn:microsoft.com/office/officeart/2005/8/layout/process4"/>
    <dgm:cxn modelId="{8CF9BC2D-F66D-4B80-B08C-1FA36D5C63A6}" type="presParOf" srcId="{45DDEE01-0E0A-42D1-AE78-9F572E00EDE2}" destId="{28717B2F-4C20-4F8D-944D-E443ECA29267}" srcOrd="6" destOrd="0" presId="urn:microsoft.com/office/officeart/2005/8/layout/process4"/>
    <dgm:cxn modelId="{7818BA1B-CC20-429E-939B-CF16557CC646}" type="presParOf" srcId="{28717B2F-4C20-4F8D-944D-E443ECA29267}" destId="{23D589A6-45F7-467C-8A63-4CD304236339}"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0A945D4-1ECC-4234-86CF-AF2DAE3D3F3A}"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US"/>
        </a:p>
      </dgm:t>
    </dgm:pt>
    <dgm:pt modelId="{61DB41A9-556D-400D-9833-1F8888446738}">
      <dgm:prSet/>
      <dgm:spPr/>
      <dgm:t>
        <a:bodyPr/>
        <a:lstStyle/>
        <a:p>
          <a:pPr rtl="0"/>
          <a:r>
            <a:rPr lang="fr-FR" dirty="0"/>
            <a:t>il convient de revenir à l’engagement et aux paiements initiaux pour savoir ou se trouve l’exécution financière du projet. </a:t>
          </a:r>
        </a:p>
      </dgm:t>
    </dgm:pt>
    <dgm:pt modelId="{8666C198-6583-4AF6-B0B1-B81406F2C1CD}" type="parTrans" cxnId="{72F3F46A-6147-4A73-9D21-1B2DE21572B0}">
      <dgm:prSet/>
      <dgm:spPr/>
      <dgm:t>
        <a:bodyPr/>
        <a:lstStyle/>
        <a:p>
          <a:endParaRPr lang="en-US"/>
        </a:p>
      </dgm:t>
    </dgm:pt>
    <dgm:pt modelId="{03F630F0-848D-4050-8447-70E468055BA7}" type="sibTrans" cxnId="{72F3F46A-6147-4A73-9D21-1B2DE21572B0}">
      <dgm:prSet/>
      <dgm:spPr/>
      <dgm:t>
        <a:bodyPr/>
        <a:lstStyle/>
        <a:p>
          <a:endParaRPr lang="en-US"/>
        </a:p>
      </dgm:t>
    </dgm:pt>
    <dgm:pt modelId="{FDD28001-B236-4B6C-B43E-C3EBB38C1321}">
      <dgm:prSet/>
      <dgm:spPr/>
      <dgm:t>
        <a:bodyPr/>
        <a:lstStyle/>
        <a:p>
          <a:pPr rtl="0"/>
          <a:r>
            <a:rPr lang="fr-FR" dirty="0"/>
            <a:t>Le projet a débuté en 2015 par un engagement et deux paiements ont déjà été effectués. </a:t>
          </a:r>
        </a:p>
      </dgm:t>
    </dgm:pt>
    <dgm:pt modelId="{A55445E1-107E-4013-BE84-648638A97386}" type="parTrans" cxnId="{67B2F1D7-F6B8-41F4-8529-3F87AF574E68}">
      <dgm:prSet/>
      <dgm:spPr/>
      <dgm:t>
        <a:bodyPr/>
        <a:lstStyle/>
        <a:p>
          <a:endParaRPr lang="en-US"/>
        </a:p>
      </dgm:t>
    </dgm:pt>
    <dgm:pt modelId="{4D4AA185-DA46-40C8-A08B-511207861676}" type="sibTrans" cxnId="{67B2F1D7-F6B8-41F4-8529-3F87AF574E68}">
      <dgm:prSet/>
      <dgm:spPr/>
      <dgm:t>
        <a:bodyPr/>
        <a:lstStyle/>
        <a:p>
          <a:endParaRPr lang="en-US"/>
        </a:p>
      </dgm:t>
    </dgm:pt>
    <dgm:pt modelId="{C80D331E-9007-47EB-898D-5E418096A7B8}">
      <dgm:prSet/>
      <dgm:spPr/>
      <dgm:t>
        <a:bodyPr/>
        <a:lstStyle/>
        <a:p>
          <a:pPr rtl="0"/>
          <a:r>
            <a:rPr lang="fr-FR" dirty="0"/>
            <a:t>En 2017, il y a donc un troisième paiement de 100 millions qui est prévu. Il restera également un dernier paiement de 80 millions à effectuer en 2018.</a:t>
          </a:r>
          <a:endParaRPr lang="en-US" dirty="0"/>
        </a:p>
      </dgm:t>
    </dgm:pt>
    <dgm:pt modelId="{A0F698CB-07AC-4D07-89FF-7A2BC5343ADF}" type="parTrans" cxnId="{10E0BFCB-9E5F-4958-BEAE-BB1AD53E812C}">
      <dgm:prSet/>
      <dgm:spPr/>
      <dgm:t>
        <a:bodyPr/>
        <a:lstStyle/>
        <a:p>
          <a:endParaRPr lang="en-US"/>
        </a:p>
      </dgm:t>
    </dgm:pt>
    <dgm:pt modelId="{2E4BD677-159E-499B-B214-57A7B9585D74}" type="sibTrans" cxnId="{10E0BFCB-9E5F-4958-BEAE-BB1AD53E812C}">
      <dgm:prSet/>
      <dgm:spPr/>
      <dgm:t>
        <a:bodyPr/>
        <a:lstStyle/>
        <a:p>
          <a:endParaRPr lang="en-US"/>
        </a:p>
      </dgm:t>
    </dgm:pt>
    <dgm:pt modelId="{053CC006-FBB7-4861-9F47-DFA5824E92BD}" type="pres">
      <dgm:prSet presAssocID="{A0A945D4-1ECC-4234-86CF-AF2DAE3D3F3A}" presName="Name0" presStyleCnt="0">
        <dgm:presLayoutVars>
          <dgm:dir/>
          <dgm:animLvl val="lvl"/>
          <dgm:resizeHandles val="exact"/>
        </dgm:presLayoutVars>
      </dgm:prSet>
      <dgm:spPr/>
    </dgm:pt>
    <dgm:pt modelId="{22074ED3-7AB8-43C2-B562-924BD72422F9}" type="pres">
      <dgm:prSet presAssocID="{C80D331E-9007-47EB-898D-5E418096A7B8}" presName="boxAndChildren" presStyleCnt="0"/>
      <dgm:spPr/>
    </dgm:pt>
    <dgm:pt modelId="{6725AC14-62B5-499A-9FB2-0D783B69C8BC}" type="pres">
      <dgm:prSet presAssocID="{C80D331E-9007-47EB-898D-5E418096A7B8}" presName="parentTextBox" presStyleLbl="node1" presStyleIdx="0" presStyleCnt="3"/>
      <dgm:spPr/>
    </dgm:pt>
    <dgm:pt modelId="{0552FB28-2745-4275-9FED-9E7A66D60236}" type="pres">
      <dgm:prSet presAssocID="{4D4AA185-DA46-40C8-A08B-511207861676}" presName="sp" presStyleCnt="0"/>
      <dgm:spPr/>
    </dgm:pt>
    <dgm:pt modelId="{F9EC3D25-C2E8-439C-AD3D-B17910362B5C}" type="pres">
      <dgm:prSet presAssocID="{FDD28001-B236-4B6C-B43E-C3EBB38C1321}" presName="arrowAndChildren" presStyleCnt="0"/>
      <dgm:spPr/>
    </dgm:pt>
    <dgm:pt modelId="{8A2076C3-9D39-4F39-BAD5-26ADB2263402}" type="pres">
      <dgm:prSet presAssocID="{FDD28001-B236-4B6C-B43E-C3EBB38C1321}" presName="parentTextArrow" presStyleLbl="node1" presStyleIdx="1" presStyleCnt="3"/>
      <dgm:spPr/>
    </dgm:pt>
    <dgm:pt modelId="{AF746898-F58E-438B-AC11-39FCDE090574}" type="pres">
      <dgm:prSet presAssocID="{03F630F0-848D-4050-8447-70E468055BA7}" presName="sp" presStyleCnt="0"/>
      <dgm:spPr/>
    </dgm:pt>
    <dgm:pt modelId="{2156FEAF-EF0C-499B-8E12-4463A2315C01}" type="pres">
      <dgm:prSet presAssocID="{61DB41A9-556D-400D-9833-1F8888446738}" presName="arrowAndChildren" presStyleCnt="0"/>
      <dgm:spPr/>
    </dgm:pt>
    <dgm:pt modelId="{BE60BB3C-FB90-48EE-BD8F-E9764E39699A}" type="pres">
      <dgm:prSet presAssocID="{61DB41A9-556D-400D-9833-1F8888446738}" presName="parentTextArrow" presStyleLbl="node1" presStyleIdx="2" presStyleCnt="3" custLinFactNeighborY="-3850"/>
      <dgm:spPr/>
    </dgm:pt>
  </dgm:ptLst>
  <dgm:cxnLst>
    <dgm:cxn modelId="{72F3F46A-6147-4A73-9D21-1B2DE21572B0}" srcId="{A0A945D4-1ECC-4234-86CF-AF2DAE3D3F3A}" destId="{61DB41A9-556D-400D-9833-1F8888446738}" srcOrd="0" destOrd="0" parTransId="{8666C198-6583-4AF6-B0B1-B81406F2C1CD}" sibTransId="{03F630F0-848D-4050-8447-70E468055BA7}"/>
    <dgm:cxn modelId="{9E0B9E75-D124-42FC-9C52-B743AD526AE4}" type="presOf" srcId="{C80D331E-9007-47EB-898D-5E418096A7B8}" destId="{6725AC14-62B5-499A-9FB2-0D783B69C8BC}" srcOrd="0" destOrd="0" presId="urn:microsoft.com/office/officeart/2005/8/layout/process4"/>
    <dgm:cxn modelId="{2B05DC75-DFD6-43F8-A9CE-EB2592DFD6BC}" type="presOf" srcId="{FDD28001-B236-4B6C-B43E-C3EBB38C1321}" destId="{8A2076C3-9D39-4F39-BAD5-26ADB2263402}" srcOrd="0" destOrd="0" presId="urn:microsoft.com/office/officeart/2005/8/layout/process4"/>
    <dgm:cxn modelId="{A7287C97-A3A4-4ACB-BCDC-23F271512C06}" type="presOf" srcId="{61DB41A9-556D-400D-9833-1F8888446738}" destId="{BE60BB3C-FB90-48EE-BD8F-E9764E39699A}" srcOrd="0" destOrd="0" presId="urn:microsoft.com/office/officeart/2005/8/layout/process4"/>
    <dgm:cxn modelId="{10E0BFCB-9E5F-4958-BEAE-BB1AD53E812C}" srcId="{A0A945D4-1ECC-4234-86CF-AF2DAE3D3F3A}" destId="{C80D331E-9007-47EB-898D-5E418096A7B8}" srcOrd="2" destOrd="0" parTransId="{A0F698CB-07AC-4D07-89FF-7A2BC5343ADF}" sibTransId="{2E4BD677-159E-499B-B214-57A7B9585D74}"/>
    <dgm:cxn modelId="{67B2F1D7-F6B8-41F4-8529-3F87AF574E68}" srcId="{A0A945D4-1ECC-4234-86CF-AF2DAE3D3F3A}" destId="{FDD28001-B236-4B6C-B43E-C3EBB38C1321}" srcOrd="1" destOrd="0" parTransId="{A55445E1-107E-4013-BE84-648638A97386}" sibTransId="{4D4AA185-DA46-40C8-A08B-511207861676}"/>
    <dgm:cxn modelId="{B40042D9-94DE-4051-87C3-D8375C6C0FF7}" type="presOf" srcId="{A0A945D4-1ECC-4234-86CF-AF2DAE3D3F3A}" destId="{053CC006-FBB7-4861-9F47-DFA5824E92BD}" srcOrd="0" destOrd="0" presId="urn:microsoft.com/office/officeart/2005/8/layout/process4"/>
    <dgm:cxn modelId="{11C38DB4-2066-4179-844F-5A5FE26D72DA}" type="presParOf" srcId="{053CC006-FBB7-4861-9F47-DFA5824E92BD}" destId="{22074ED3-7AB8-43C2-B562-924BD72422F9}" srcOrd="0" destOrd="0" presId="urn:microsoft.com/office/officeart/2005/8/layout/process4"/>
    <dgm:cxn modelId="{D907CE46-77DF-475A-810C-D007593B5D9A}" type="presParOf" srcId="{22074ED3-7AB8-43C2-B562-924BD72422F9}" destId="{6725AC14-62B5-499A-9FB2-0D783B69C8BC}" srcOrd="0" destOrd="0" presId="urn:microsoft.com/office/officeart/2005/8/layout/process4"/>
    <dgm:cxn modelId="{0AB29457-9DE2-4652-8515-4C99812F5A54}" type="presParOf" srcId="{053CC006-FBB7-4861-9F47-DFA5824E92BD}" destId="{0552FB28-2745-4275-9FED-9E7A66D60236}" srcOrd="1" destOrd="0" presId="urn:microsoft.com/office/officeart/2005/8/layout/process4"/>
    <dgm:cxn modelId="{23A8BA3D-66AA-48C7-97D6-EE171C2175E1}" type="presParOf" srcId="{053CC006-FBB7-4861-9F47-DFA5824E92BD}" destId="{F9EC3D25-C2E8-439C-AD3D-B17910362B5C}" srcOrd="2" destOrd="0" presId="urn:microsoft.com/office/officeart/2005/8/layout/process4"/>
    <dgm:cxn modelId="{BDE12BCF-77DD-4CEC-92BD-9041D46803B5}" type="presParOf" srcId="{F9EC3D25-C2E8-439C-AD3D-B17910362B5C}" destId="{8A2076C3-9D39-4F39-BAD5-26ADB2263402}" srcOrd="0" destOrd="0" presId="urn:microsoft.com/office/officeart/2005/8/layout/process4"/>
    <dgm:cxn modelId="{73472C5C-F89E-4C47-AAF9-44787CFAEBE9}" type="presParOf" srcId="{053CC006-FBB7-4861-9F47-DFA5824E92BD}" destId="{AF746898-F58E-438B-AC11-39FCDE090574}" srcOrd="3" destOrd="0" presId="urn:microsoft.com/office/officeart/2005/8/layout/process4"/>
    <dgm:cxn modelId="{374DECE9-A53C-442B-9BA1-F749DB766AE1}" type="presParOf" srcId="{053CC006-FBB7-4861-9F47-DFA5824E92BD}" destId="{2156FEAF-EF0C-499B-8E12-4463A2315C01}" srcOrd="4" destOrd="0" presId="urn:microsoft.com/office/officeart/2005/8/layout/process4"/>
    <dgm:cxn modelId="{F894EB07-F406-499B-A324-78CECCD7C9DD}" type="presParOf" srcId="{2156FEAF-EF0C-499B-8E12-4463A2315C01}" destId="{BE60BB3C-FB90-48EE-BD8F-E9764E39699A}"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111353-5F16-44DB-8F9F-10522EF48265}">
      <dsp:nvSpPr>
        <dsp:cNvPr id="0" name=""/>
        <dsp:cNvSpPr/>
      </dsp:nvSpPr>
      <dsp:spPr>
        <a:xfrm>
          <a:off x="0" y="4222874"/>
          <a:ext cx="8546190" cy="88745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fr-FR" sz="1400" kern="1200" dirty="0"/>
            <a:t>En revanche pour le paiement, il faut que le prestataire reçoive le montant total de la tranche conditionnelle, c'est-à-dire 100 millions.</a:t>
          </a:r>
          <a:endParaRPr lang="en-US" sz="1400" kern="1200" dirty="0"/>
        </a:p>
      </dsp:txBody>
      <dsp:txXfrm>
        <a:off x="0" y="4222874"/>
        <a:ext cx="8546190" cy="887459"/>
      </dsp:txXfrm>
    </dsp:sp>
    <dsp:sp modelId="{B14227DD-2268-49A6-B6F2-CF0366CD0DAF}">
      <dsp:nvSpPr>
        <dsp:cNvPr id="0" name=""/>
        <dsp:cNvSpPr/>
      </dsp:nvSpPr>
      <dsp:spPr>
        <a:xfrm rot="10800000">
          <a:off x="0" y="2705436"/>
          <a:ext cx="8546190" cy="1530750"/>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rtl="0">
            <a:lnSpc>
              <a:spcPct val="90000"/>
            </a:lnSpc>
            <a:spcBef>
              <a:spcPct val="0"/>
            </a:spcBef>
            <a:spcAft>
              <a:spcPct val="35000"/>
            </a:spcAft>
            <a:buNone/>
          </a:pPr>
          <a:r>
            <a:rPr lang="fr-FR" sz="1200" kern="1200" dirty="0"/>
            <a:t>Le second élément pour lequel il convient de faire attention concerne l’affermissement des tranches conditionnelles lorsque l’Etat a déjà budgétisé dès la première année l’indemnité de dédit. Prenons la tranche conditionnelle n° 2 d’un montant de 100 millions que l’on doit affermir en 2019. En 2017, on aura budgétisé le montant de l’indemnité de dédit (10 millions) au cas où l’on déciderait de ne pas affermir (c'est-à-dire réaliser) cette tranche conditionnelle. Ainsi si l’on décide d’affermir la tranche conditionnelle, il faut tenir compte du fait que les 10 millions ont déjà été engagés et le montant de l’engagement à effectuer est de 100 millions – 10 millions, c'est-à-dire 90 millions (et non les 100 millions). </a:t>
          </a:r>
          <a:endParaRPr lang="en-US" sz="1200" kern="1200" dirty="0"/>
        </a:p>
      </dsp:txBody>
      <dsp:txXfrm rot="10800000">
        <a:off x="0" y="2705436"/>
        <a:ext cx="8546190" cy="994635"/>
      </dsp:txXfrm>
    </dsp:sp>
    <dsp:sp modelId="{FBA4188C-09BF-425A-9E56-4872DD8B6A80}">
      <dsp:nvSpPr>
        <dsp:cNvPr id="0" name=""/>
        <dsp:cNvSpPr/>
      </dsp:nvSpPr>
      <dsp:spPr>
        <a:xfrm rot="10800000">
          <a:off x="0" y="1353834"/>
          <a:ext cx="8546190" cy="1364913"/>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fr-FR" sz="1400" kern="1200" dirty="0"/>
            <a:t>Du fait qu’il est susceptible de ne pas les réaliser, il doit provisionner dès l’année de l’engagement de la tranche ferme l’indemnité de dédit. Cette indemnité lorsqu’elle est budgétisée lui permet à tout moment de ne pas exécuter les tranches conditionnelles. S’il prend la décision de ne pas exécuter la tranche conditionnelle, il devra alors payer (ce sont alors des CP) l’indemnité de dédit au fournisseur ou prestataire</a:t>
          </a:r>
          <a:r>
            <a:rPr lang="fr-FR" sz="1100" kern="1200" dirty="0"/>
            <a:t>.</a:t>
          </a:r>
          <a:endParaRPr lang="en-US" sz="1100" kern="1200" dirty="0"/>
        </a:p>
      </dsp:txBody>
      <dsp:txXfrm rot="10800000">
        <a:off x="0" y="1353834"/>
        <a:ext cx="8546190" cy="886880"/>
      </dsp:txXfrm>
    </dsp:sp>
    <dsp:sp modelId="{23D589A6-45F7-467C-8A63-4CD304236339}">
      <dsp:nvSpPr>
        <dsp:cNvPr id="0" name=""/>
        <dsp:cNvSpPr/>
      </dsp:nvSpPr>
      <dsp:spPr>
        <a:xfrm rot="10800000">
          <a:off x="0" y="2233"/>
          <a:ext cx="8546190" cy="1364913"/>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rtl="0">
            <a:lnSpc>
              <a:spcPct val="90000"/>
            </a:lnSpc>
            <a:spcBef>
              <a:spcPct val="0"/>
            </a:spcBef>
            <a:spcAft>
              <a:spcPct val="35000"/>
            </a:spcAft>
            <a:buNone/>
          </a:pPr>
          <a:r>
            <a:rPr lang="fr-FR" sz="1600" kern="1200" dirty="0"/>
            <a:t>Cet exercice est plus complexe et fait intervenir une tranche ferme sir laquelle l’Etat est fermement engagé ainsi que des tranches conditionnelles sur lesquelles l’Etat est engagé mais qu’il est aussi susceptible de ne pas réaliser.</a:t>
          </a:r>
          <a:endParaRPr lang="en-US" sz="1600" kern="1200" dirty="0"/>
        </a:p>
      </dsp:txBody>
      <dsp:txXfrm rot="10800000">
        <a:off x="0" y="2233"/>
        <a:ext cx="8546190" cy="8868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25AC14-62B5-499A-9FB2-0D783B69C8BC}">
      <dsp:nvSpPr>
        <dsp:cNvPr id="0" name=""/>
        <dsp:cNvSpPr/>
      </dsp:nvSpPr>
      <dsp:spPr>
        <a:xfrm>
          <a:off x="0" y="3360662"/>
          <a:ext cx="8077200" cy="110304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rtl="0">
            <a:lnSpc>
              <a:spcPct val="90000"/>
            </a:lnSpc>
            <a:spcBef>
              <a:spcPct val="0"/>
            </a:spcBef>
            <a:spcAft>
              <a:spcPct val="35000"/>
            </a:spcAft>
            <a:buNone/>
          </a:pPr>
          <a:r>
            <a:rPr lang="fr-FR" sz="2000" kern="1200" dirty="0"/>
            <a:t>En 2017, il y a donc un troisième paiement de 100 millions qui est prévu. Il restera également un dernier paiement de 80 millions à effectuer en 2018.</a:t>
          </a:r>
          <a:endParaRPr lang="en-US" sz="2000" kern="1200" dirty="0"/>
        </a:p>
      </dsp:txBody>
      <dsp:txXfrm>
        <a:off x="0" y="3360662"/>
        <a:ext cx="8077200" cy="1103044"/>
      </dsp:txXfrm>
    </dsp:sp>
    <dsp:sp modelId="{8A2076C3-9D39-4F39-BAD5-26ADB2263402}">
      <dsp:nvSpPr>
        <dsp:cNvPr id="0" name=""/>
        <dsp:cNvSpPr/>
      </dsp:nvSpPr>
      <dsp:spPr>
        <a:xfrm rot="10800000">
          <a:off x="0" y="1680725"/>
          <a:ext cx="8077200" cy="1696482"/>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rtl="0">
            <a:lnSpc>
              <a:spcPct val="90000"/>
            </a:lnSpc>
            <a:spcBef>
              <a:spcPct val="0"/>
            </a:spcBef>
            <a:spcAft>
              <a:spcPct val="35000"/>
            </a:spcAft>
            <a:buNone/>
          </a:pPr>
          <a:r>
            <a:rPr lang="fr-FR" sz="2000" kern="1200" dirty="0"/>
            <a:t>Le projet a débuté en 2015 par un engagement et deux paiements ont déjà été effectués. </a:t>
          </a:r>
        </a:p>
      </dsp:txBody>
      <dsp:txXfrm rot="10800000">
        <a:off x="0" y="1680725"/>
        <a:ext cx="8077200" cy="1102323"/>
      </dsp:txXfrm>
    </dsp:sp>
    <dsp:sp modelId="{BE60BB3C-FB90-48EE-BD8F-E9764E39699A}">
      <dsp:nvSpPr>
        <dsp:cNvPr id="0" name=""/>
        <dsp:cNvSpPr/>
      </dsp:nvSpPr>
      <dsp:spPr>
        <a:xfrm rot="10800000">
          <a:off x="0" y="0"/>
          <a:ext cx="8077200" cy="1696482"/>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rtl="0">
            <a:lnSpc>
              <a:spcPct val="90000"/>
            </a:lnSpc>
            <a:spcBef>
              <a:spcPct val="0"/>
            </a:spcBef>
            <a:spcAft>
              <a:spcPct val="35000"/>
            </a:spcAft>
            <a:buNone/>
          </a:pPr>
          <a:r>
            <a:rPr lang="fr-FR" sz="2000" kern="1200" dirty="0"/>
            <a:t>il convient de revenir à l’engagement et aux paiements initiaux pour savoir ou se trouve l’exécution financière du projet. </a:t>
          </a:r>
        </a:p>
      </dsp:txBody>
      <dsp:txXfrm rot="10800000">
        <a:off x="0" y="0"/>
        <a:ext cx="8077200" cy="1102323"/>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6A8057D-45A6-4ED5-8D09-9A0A4DCB5DC1}" type="datetimeFigureOut">
              <a:rPr lang="en-US" smtClean="0"/>
              <a:t>10/1/2017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Les mod</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9DDCD10-62CC-49F8-A082-177324B65C10}" type="slidenum">
              <a:rPr lang="en-US" smtClean="0"/>
              <a:t>‹#›</a:t>
            </a:fld>
            <a:endParaRPr lang="en-US"/>
          </a:p>
        </p:txBody>
      </p:sp>
    </p:spTree>
    <p:extLst>
      <p:ext uri="{BB962C8B-B14F-4D97-AF65-F5344CB8AC3E}">
        <p14:creationId xmlns:p14="http://schemas.microsoft.com/office/powerpoint/2010/main" val="2732063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4BE4D9A-27A2-4F8F-A422-6B2786A6A184}" type="datetimeFigureOut">
              <a:rPr lang="en-US" smtClean="0"/>
              <a:pPr/>
              <a:t>10/1/2017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a:t>Les mod</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C06D02-1008-43AB-8C7A-490BA2E7E938}" type="slidenum">
              <a:rPr lang="en-US" smtClean="0"/>
              <a:pPr/>
              <a:t>‹#›</a:t>
            </a:fld>
            <a:endParaRPr lang="en-US"/>
          </a:p>
        </p:txBody>
      </p:sp>
    </p:spTree>
    <p:extLst>
      <p:ext uri="{BB962C8B-B14F-4D97-AF65-F5344CB8AC3E}">
        <p14:creationId xmlns:p14="http://schemas.microsoft.com/office/powerpoint/2010/main" val="1345730733"/>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7C06D02-1008-43AB-8C7A-490BA2E7E938}" type="slidenum">
              <a:rPr lang="en-US" smtClean="0"/>
              <a:pPr/>
              <a:t>2</a:t>
            </a:fld>
            <a:endParaRPr lang="en-US"/>
          </a:p>
        </p:txBody>
      </p:sp>
      <p:sp>
        <p:nvSpPr>
          <p:cNvPr id="5" name="Espace réservé du pied de page 4"/>
          <p:cNvSpPr>
            <a:spLocks noGrp="1"/>
          </p:cNvSpPr>
          <p:nvPr>
            <p:ph type="ftr" sz="quarter" idx="11"/>
          </p:nvPr>
        </p:nvSpPr>
        <p:spPr/>
        <p:txBody>
          <a:bodyPr/>
          <a:lstStyle/>
          <a:p>
            <a:r>
              <a:rPr lang="en-US"/>
              <a:t>Les mod</a:t>
            </a:r>
          </a:p>
        </p:txBody>
      </p:sp>
    </p:spTree>
    <p:extLst>
      <p:ext uri="{BB962C8B-B14F-4D97-AF65-F5344CB8AC3E}">
        <p14:creationId xmlns:p14="http://schemas.microsoft.com/office/powerpoint/2010/main" val="2503327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7C06D02-1008-43AB-8C7A-490BA2E7E938}" type="slidenum">
              <a:rPr lang="en-US" smtClean="0"/>
              <a:pPr/>
              <a:t>6</a:t>
            </a:fld>
            <a:endParaRPr lang="en-US"/>
          </a:p>
        </p:txBody>
      </p:sp>
      <p:sp>
        <p:nvSpPr>
          <p:cNvPr id="5" name="Espace réservé du pied de page 4"/>
          <p:cNvSpPr>
            <a:spLocks noGrp="1"/>
          </p:cNvSpPr>
          <p:nvPr>
            <p:ph type="ftr" sz="quarter" idx="11"/>
          </p:nvPr>
        </p:nvSpPr>
        <p:spPr/>
        <p:txBody>
          <a:bodyPr/>
          <a:lstStyle/>
          <a:p>
            <a:r>
              <a:rPr lang="en-US"/>
              <a:t>Les mod</a:t>
            </a:r>
          </a:p>
        </p:txBody>
      </p:sp>
    </p:spTree>
    <p:extLst>
      <p:ext uri="{BB962C8B-B14F-4D97-AF65-F5344CB8AC3E}">
        <p14:creationId xmlns:p14="http://schemas.microsoft.com/office/powerpoint/2010/main" val="25033279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7C06D02-1008-43AB-8C7A-490BA2E7E938}" type="slidenum">
              <a:rPr lang="en-US" smtClean="0"/>
              <a:pPr/>
              <a:t>11</a:t>
            </a:fld>
            <a:endParaRPr lang="en-US"/>
          </a:p>
        </p:txBody>
      </p:sp>
      <p:sp>
        <p:nvSpPr>
          <p:cNvPr id="5" name="Espace réservé du pied de page 4"/>
          <p:cNvSpPr>
            <a:spLocks noGrp="1"/>
          </p:cNvSpPr>
          <p:nvPr>
            <p:ph type="ftr" sz="quarter" idx="11"/>
          </p:nvPr>
        </p:nvSpPr>
        <p:spPr/>
        <p:txBody>
          <a:bodyPr/>
          <a:lstStyle/>
          <a:p>
            <a:r>
              <a:rPr lang="en-US"/>
              <a:t>Les mod</a:t>
            </a:r>
          </a:p>
        </p:txBody>
      </p:sp>
    </p:spTree>
    <p:extLst>
      <p:ext uri="{BB962C8B-B14F-4D97-AF65-F5344CB8AC3E}">
        <p14:creationId xmlns:p14="http://schemas.microsoft.com/office/powerpoint/2010/main" val="25033279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7C06D02-1008-43AB-8C7A-490BA2E7E938}" type="slidenum">
              <a:rPr lang="en-US" smtClean="0"/>
              <a:pPr/>
              <a:t>14</a:t>
            </a:fld>
            <a:endParaRPr lang="en-US"/>
          </a:p>
        </p:txBody>
      </p:sp>
      <p:sp>
        <p:nvSpPr>
          <p:cNvPr id="5" name="Espace réservé du pied de page 4"/>
          <p:cNvSpPr>
            <a:spLocks noGrp="1"/>
          </p:cNvSpPr>
          <p:nvPr>
            <p:ph type="ftr" sz="quarter" idx="11"/>
          </p:nvPr>
        </p:nvSpPr>
        <p:spPr/>
        <p:txBody>
          <a:bodyPr/>
          <a:lstStyle/>
          <a:p>
            <a:r>
              <a:rPr lang="en-US"/>
              <a:t>Les mod</a:t>
            </a:r>
          </a:p>
        </p:txBody>
      </p:sp>
    </p:spTree>
    <p:extLst>
      <p:ext uri="{BB962C8B-B14F-4D97-AF65-F5344CB8AC3E}">
        <p14:creationId xmlns:p14="http://schemas.microsoft.com/office/powerpoint/2010/main" val="25033279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7C06D02-1008-43AB-8C7A-490BA2E7E938}" type="slidenum">
              <a:rPr lang="en-US" smtClean="0"/>
              <a:pPr/>
              <a:t>17</a:t>
            </a:fld>
            <a:endParaRPr lang="en-US"/>
          </a:p>
        </p:txBody>
      </p:sp>
      <p:sp>
        <p:nvSpPr>
          <p:cNvPr id="5" name="Espace réservé du pied de page 4"/>
          <p:cNvSpPr>
            <a:spLocks noGrp="1"/>
          </p:cNvSpPr>
          <p:nvPr>
            <p:ph type="ftr" sz="quarter" idx="11"/>
          </p:nvPr>
        </p:nvSpPr>
        <p:spPr/>
        <p:txBody>
          <a:bodyPr/>
          <a:lstStyle/>
          <a:p>
            <a:r>
              <a:rPr lang="en-US"/>
              <a:t>Les mod</a:t>
            </a:r>
          </a:p>
        </p:txBody>
      </p:sp>
    </p:spTree>
    <p:extLst>
      <p:ext uri="{BB962C8B-B14F-4D97-AF65-F5344CB8AC3E}">
        <p14:creationId xmlns:p14="http://schemas.microsoft.com/office/powerpoint/2010/main" val="25033279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s://www.facebook.com/EastAFRITAC" TargetMode="Externa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hyperlink" Target="https://www.facebook.com/EastAFRITAC"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Rectangle 3">
            <a:hlinkClick r:id="rId3"/>
          </p:cNvPr>
          <p:cNvSpPr/>
          <p:nvPr userDrawn="1"/>
        </p:nvSpPr>
        <p:spPr>
          <a:xfrm>
            <a:off x="6019800" y="5486400"/>
            <a:ext cx="2971800"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23461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fr-FR"/>
              <a:t>Exercices</a:t>
            </a:r>
            <a:endParaRPr lang="en-US"/>
          </a:p>
        </p:txBody>
      </p:sp>
      <p:sp>
        <p:nvSpPr>
          <p:cNvPr id="6" name="Slide Number Placeholder 5"/>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18782857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fr-FR"/>
              <a:t>Exercices</a:t>
            </a:r>
            <a:endParaRPr lang="en-US"/>
          </a:p>
        </p:txBody>
      </p:sp>
      <p:sp>
        <p:nvSpPr>
          <p:cNvPr id="6" name="Slide Number Placeholder 5"/>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22366194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2743200"/>
            <a:ext cx="7886700" cy="1325563"/>
          </a:xfrm>
          <a:noFill/>
        </p:spPr>
        <p:txBody>
          <a:bodyPr>
            <a:normAutofit/>
          </a:bodyPr>
          <a:lstStyle>
            <a:lvl1pPr algn="ctr">
              <a:defRPr sz="8000"/>
            </a:lvl1pPr>
          </a:lstStyle>
          <a:p>
            <a:r>
              <a:rPr lang="en-US" dirty="0"/>
              <a:t>Thank you</a:t>
            </a:r>
          </a:p>
        </p:txBody>
      </p:sp>
      <p:sp>
        <p:nvSpPr>
          <p:cNvPr id="6" name="Rectangle 5">
            <a:hlinkClick r:id="rId3"/>
          </p:cNvPr>
          <p:cNvSpPr/>
          <p:nvPr userDrawn="1"/>
        </p:nvSpPr>
        <p:spPr>
          <a:xfrm>
            <a:off x="2686050" y="5410200"/>
            <a:ext cx="34290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2628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fr-FR"/>
              <a:t>Exercices</a:t>
            </a:r>
            <a:endParaRPr lang="en-US"/>
          </a:p>
        </p:txBody>
      </p:sp>
      <p:sp>
        <p:nvSpPr>
          <p:cNvPr id="6" name="Slide Number Placeholder 5"/>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9145507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fr-FR"/>
              <a:t>Exercices</a:t>
            </a:r>
            <a:endParaRPr lang="en-US"/>
          </a:p>
        </p:txBody>
      </p:sp>
      <p:sp>
        <p:nvSpPr>
          <p:cNvPr id="6" name="Slide Number Placeholder 5"/>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2961998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fr-FR"/>
              <a:t>Exercices</a:t>
            </a:r>
            <a:endParaRPr lang="en-US"/>
          </a:p>
        </p:txBody>
      </p:sp>
      <p:sp>
        <p:nvSpPr>
          <p:cNvPr id="7" name="Slide Number Placeholder 6"/>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1311717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fr-FR"/>
              <a:t>Exercices</a:t>
            </a:r>
            <a:endParaRPr lang="en-US"/>
          </a:p>
        </p:txBody>
      </p:sp>
      <p:sp>
        <p:nvSpPr>
          <p:cNvPr id="9" name="Slide Number Placeholder 8"/>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2701173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fr-FR"/>
              <a:t>Exercices</a:t>
            </a:r>
            <a:endParaRPr lang="en-US"/>
          </a:p>
        </p:txBody>
      </p:sp>
      <p:sp>
        <p:nvSpPr>
          <p:cNvPr id="5" name="Slide Number Placeholder 4"/>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15255933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fr-FR"/>
              <a:t>Exercices</a:t>
            </a:r>
            <a:endParaRPr lang="en-US"/>
          </a:p>
        </p:txBody>
      </p:sp>
      <p:sp>
        <p:nvSpPr>
          <p:cNvPr id="4" name="Slide Number Placeholder 3"/>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521189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fr-FR"/>
              <a:t>Exercices</a:t>
            </a:r>
            <a:endParaRPr lang="en-US"/>
          </a:p>
        </p:txBody>
      </p:sp>
      <p:sp>
        <p:nvSpPr>
          <p:cNvPr id="7" name="Slide Number Placeholder 6"/>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32420766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fr-FR"/>
              <a:t>Exercices</a:t>
            </a:r>
            <a:endParaRPr lang="en-US"/>
          </a:p>
        </p:txBody>
      </p:sp>
      <p:sp>
        <p:nvSpPr>
          <p:cNvPr id="7" name="Slide Number Placeholder 6"/>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8389610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fr-FR"/>
              <a:t>Exercices</a:t>
            </a:r>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B813F2F-08E6-465A-93D8-230A3B9A44CB}" type="slidenum">
              <a:rPr lang="en-US" smtClean="0"/>
              <a:pPr/>
              <a:t>‹#›</a:t>
            </a:fld>
            <a:endParaRPr lang="en-US"/>
          </a:p>
        </p:txBody>
      </p:sp>
    </p:spTree>
    <p:extLst>
      <p:ext uri="{BB962C8B-B14F-4D97-AF65-F5344CB8AC3E}">
        <p14:creationId xmlns:p14="http://schemas.microsoft.com/office/powerpoint/2010/main" val="485615778"/>
      </p:ext>
    </p:extLst>
  </p:cSld>
  <p:clrMap bg1="lt1" tx1="dk1" bg2="lt2" tx2="dk2" accent1="accent1" accent2="accent2" accent3="accent3" accent4="accent4" accent5="accent5" accent6="accent6" hlink="hlink" folHlink="folHlink"/>
  <p:sldLayoutIdLst>
    <p:sldLayoutId id="2147483697" r:id="rId1"/>
    <p:sldLayoutId id="2147483699" r:id="rId2"/>
    <p:sldLayoutId id="2147483698"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11.emf"/></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2590800"/>
            <a:ext cx="7162800" cy="2387600"/>
          </a:xfrm>
        </p:spPr>
        <p:txBody>
          <a:bodyPr>
            <a:normAutofit/>
          </a:bodyPr>
          <a:lstStyle/>
          <a:p>
            <a:pPr eaLnBrk="0" hangingPunct="0">
              <a:spcAft>
                <a:spcPts val="600"/>
              </a:spcAft>
            </a:pPr>
            <a:r>
              <a:rPr lang="fr-FR" sz="1800" b="1" dirty="0">
                <a:solidFill>
                  <a:srgbClr val="003399"/>
                </a:solidFill>
                <a:latin typeface="Perpetua Titling MT" panose="02020502060505020804" pitchFamily="18" charset="0"/>
              </a:rPr>
              <a:t>MISE EN OEUVRE DES AUTORISATIONS D’ENGAGEMENT (AE) </a:t>
            </a:r>
            <a:br>
              <a:rPr lang="fr-FR" sz="1800" b="1" dirty="0">
                <a:solidFill>
                  <a:srgbClr val="003399"/>
                </a:solidFill>
                <a:latin typeface="Perpetua Titling MT" panose="02020502060505020804" pitchFamily="18" charset="0"/>
              </a:rPr>
            </a:br>
            <a:r>
              <a:rPr lang="fr-FR" sz="1800" b="1" dirty="0">
                <a:solidFill>
                  <a:srgbClr val="003399"/>
                </a:solidFill>
                <a:latin typeface="Perpetua Titling MT" panose="02020502060505020804" pitchFamily="18" charset="0"/>
              </a:rPr>
              <a:t>ET DES CRÉDITS DE PAIEMENT (CP)</a:t>
            </a:r>
            <a:br>
              <a:rPr lang="fr-FR" sz="1800" b="1" dirty="0">
                <a:solidFill>
                  <a:srgbClr val="003399"/>
                </a:solidFill>
                <a:latin typeface="Perpetua Titling MT" panose="02020502060505020804" pitchFamily="18" charset="0"/>
              </a:rPr>
            </a:br>
            <a:r>
              <a:rPr lang="fr-FR" sz="1800" b="1" dirty="0">
                <a:solidFill>
                  <a:srgbClr val="003399"/>
                </a:solidFill>
                <a:latin typeface="Perpetua Titling MT" panose="02020502060505020804" pitchFamily="18" charset="0"/>
              </a:rPr>
              <a:t> </a:t>
            </a:r>
            <a:br>
              <a:rPr lang="fr-FR" sz="1800" b="1" dirty="0">
                <a:solidFill>
                  <a:srgbClr val="003399"/>
                </a:solidFill>
                <a:latin typeface="Perpetua Titling MT" panose="02020502060505020804" pitchFamily="18" charset="0"/>
              </a:rPr>
            </a:br>
            <a:r>
              <a:rPr lang="fr-FR" sz="1800" b="1" dirty="0">
                <a:solidFill>
                  <a:srgbClr val="0070C0"/>
                </a:solidFill>
                <a:latin typeface="Perpetua Titling MT" panose="02020502060505020804" pitchFamily="18" charset="0"/>
              </a:rPr>
              <a:t>Cotonou</a:t>
            </a:r>
            <a:r>
              <a:rPr lang="fr-FR" sz="1800" b="1" dirty="0">
                <a:solidFill>
                  <a:srgbClr val="0070C0"/>
                </a:solidFill>
                <a:latin typeface="Rockwell Extra Bold" pitchFamily="18" charset="0"/>
              </a:rPr>
              <a:t>, 2 – 13 octobre  2017</a:t>
            </a:r>
            <a:br>
              <a:rPr lang="fr-FR" sz="1800" b="1" dirty="0">
                <a:solidFill>
                  <a:srgbClr val="0070C0"/>
                </a:solidFill>
                <a:latin typeface="Rockwell Extra Bold" pitchFamily="18" charset="0"/>
              </a:rPr>
            </a:br>
            <a:r>
              <a:rPr lang="fr-FR" sz="1800" b="1" dirty="0">
                <a:solidFill>
                  <a:srgbClr val="003399"/>
                </a:solidFill>
                <a:latin typeface="Myriad Pro"/>
              </a:rPr>
              <a:t>-----------------------------------</a:t>
            </a:r>
            <a:br>
              <a:rPr lang="fr-FR" sz="1800" b="1" dirty="0">
                <a:solidFill>
                  <a:srgbClr val="003399"/>
                </a:solidFill>
                <a:latin typeface="Myriad Pro"/>
              </a:rPr>
            </a:br>
            <a:br>
              <a:rPr lang="fr-FR" sz="1800" b="1" dirty="0">
                <a:solidFill>
                  <a:srgbClr val="003399"/>
                </a:solidFill>
                <a:latin typeface="Myriad Pro"/>
              </a:rPr>
            </a:br>
            <a:r>
              <a:rPr lang="fr-FR" sz="1800" b="1" dirty="0">
                <a:solidFill>
                  <a:schemeClr val="accent6">
                    <a:lumMod val="75000"/>
                  </a:schemeClr>
                </a:solidFill>
                <a:latin typeface="Myriad Pro"/>
              </a:rPr>
              <a:t>Module 3 :</a:t>
            </a:r>
            <a:br>
              <a:rPr lang="fr-FR" sz="1800" b="1" dirty="0">
                <a:solidFill>
                  <a:schemeClr val="accent6">
                    <a:lumMod val="75000"/>
                  </a:schemeClr>
                </a:solidFill>
                <a:latin typeface="Myriad Pro"/>
              </a:rPr>
            </a:br>
            <a:r>
              <a:rPr lang="fr-FR" sz="1800" b="1" dirty="0">
                <a:solidFill>
                  <a:schemeClr val="accent6">
                    <a:lumMod val="75000"/>
                  </a:schemeClr>
                </a:solidFill>
                <a:latin typeface="Myriad Pro"/>
              </a:rPr>
              <a:t>  «Exercice et Cas pratiques  sur la consommation en AE/CP »  </a:t>
            </a:r>
            <a:endParaRPr lang="fr-FR" sz="2400" b="1" dirty="0">
              <a:solidFill>
                <a:schemeClr val="accent6">
                  <a:lumMod val="75000"/>
                </a:schemeClr>
              </a:solidFill>
              <a:latin typeface="Myriad Pro"/>
            </a:endParaRPr>
          </a:p>
        </p:txBody>
      </p:sp>
      <p:sp>
        <p:nvSpPr>
          <p:cNvPr id="3" name="Subtitle 2"/>
          <p:cNvSpPr>
            <a:spLocks noGrp="1"/>
          </p:cNvSpPr>
          <p:nvPr>
            <p:ph type="subTitle" idx="1"/>
          </p:nvPr>
        </p:nvSpPr>
        <p:spPr>
          <a:xfrm>
            <a:off x="1143000" y="5486399"/>
            <a:ext cx="6858000" cy="685801"/>
          </a:xfrm>
        </p:spPr>
        <p:txBody>
          <a:bodyPr>
            <a:normAutofit/>
          </a:bodyPr>
          <a:lstStyle/>
          <a:p>
            <a:pPr algn="just" eaLnBrk="0" hangingPunct="0"/>
            <a:r>
              <a:rPr lang="fr-FR" sz="1400" b="1" i="1" dirty="0">
                <a:solidFill>
                  <a:srgbClr val="003399"/>
                </a:solidFill>
                <a:latin typeface="Myriad Pro"/>
              </a:rPr>
              <a:t>Présenté par : </a:t>
            </a:r>
            <a:r>
              <a:rPr lang="fr-FR" sz="1400" b="1" dirty="0" err="1">
                <a:solidFill>
                  <a:srgbClr val="003399"/>
                </a:solidFill>
                <a:latin typeface="Myriad Pro"/>
              </a:rPr>
              <a:t>Bacari</a:t>
            </a:r>
            <a:r>
              <a:rPr lang="fr-FR" sz="1400" b="1" dirty="0">
                <a:solidFill>
                  <a:srgbClr val="003399"/>
                </a:solidFill>
                <a:latin typeface="Myriad Pro"/>
              </a:rPr>
              <a:t> Koné et Denis </a:t>
            </a:r>
            <a:r>
              <a:rPr lang="fr-FR" sz="1400" b="1" dirty="0" err="1">
                <a:solidFill>
                  <a:srgbClr val="003399"/>
                </a:solidFill>
                <a:latin typeface="Myriad Pro"/>
              </a:rPr>
              <a:t>Marchiset</a:t>
            </a:r>
            <a:endParaRPr lang="fr-FR" sz="1400" b="1" dirty="0">
              <a:solidFill>
                <a:srgbClr val="0070C0"/>
              </a:solidFill>
              <a:latin typeface="Myriad Pro"/>
            </a:endParaRPr>
          </a:p>
        </p:txBody>
      </p:sp>
    </p:spTree>
    <p:extLst>
      <p:ext uri="{BB962C8B-B14F-4D97-AF65-F5344CB8AC3E}">
        <p14:creationId xmlns:p14="http://schemas.microsoft.com/office/powerpoint/2010/main" val="1717635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2400" y="365126"/>
            <a:ext cx="8362950" cy="1325563"/>
          </a:xfrm>
        </p:spPr>
        <p:txBody>
          <a:bodyPr>
            <a:normAutofit/>
          </a:bodyPr>
          <a:lstStyle/>
          <a:p>
            <a:r>
              <a:rPr lang="fr-FR" sz="2800" b="1" dirty="0">
                <a:latin typeface="Myria"/>
              </a:rPr>
              <a:t>EXERCICE 2 - CORRIGÉ</a:t>
            </a:r>
          </a:p>
        </p:txBody>
      </p:sp>
      <p:sp>
        <p:nvSpPr>
          <p:cNvPr id="5" name="Espace réservé du pied de page 4"/>
          <p:cNvSpPr>
            <a:spLocks noGrp="1"/>
          </p:cNvSpPr>
          <p:nvPr>
            <p:ph type="ftr" sz="quarter" idx="11"/>
          </p:nvPr>
        </p:nvSpPr>
        <p:spPr/>
        <p:txBody>
          <a:bodyPr/>
          <a:lstStyle/>
          <a:p>
            <a:r>
              <a:rPr lang="fr-FR"/>
              <a:t>Exercices</a:t>
            </a:r>
            <a:endParaRPr lang="en-US"/>
          </a:p>
        </p:txBody>
      </p:sp>
      <p:sp>
        <p:nvSpPr>
          <p:cNvPr id="6" name="Espace réservé du numéro de diapositive 5"/>
          <p:cNvSpPr>
            <a:spLocks noGrp="1"/>
          </p:cNvSpPr>
          <p:nvPr>
            <p:ph type="sldNum" sz="quarter" idx="12"/>
          </p:nvPr>
        </p:nvSpPr>
        <p:spPr/>
        <p:txBody>
          <a:bodyPr/>
          <a:lstStyle/>
          <a:p>
            <a:fld id="{8B813F2F-08E6-465A-93D8-230A3B9A44CB}" type="slidenum">
              <a:rPr lang="en-US" smtClean="0"/>
              <a:pPr/>
              <a:t>10</a:t>
            </a:fld>
            <a:endParaRPr lang="en-US"/>
          </a:p>
        </p:txBody>
      </p:sp>
      <p:graphicFrame>
        <p:nvGraphicFramePr>
          <p:cNvPr id="3" name="Objet 2"/>
          <p:cNvGraphicFramePr>
            <a:graphicFrameLocks noChangeAspect="1"/>
          </p:cNvGraphicFramePr>
          <p:nvPr>
            <p:extLst>
              <p:ext uri="{D42A27DB-BD31-4B8C-83A1-F6EECF244321}">
                <p14:modId xmlns:p14="http://schemas.microsoft.com/office/powerpoint/2010/main" val="2156945458"/>
              </p:ext>
            </p:extLst>
          </p:nvPr>
        </p:nvGraphicFramePr>
        <p:xfrm>
          <a:off x="304800" y="1371600"/>
          <a:ext cx="8458199" cy="4679950"/>
        </p:xfrm>
        <a:graphic>
          <a:graphicData uri="http://schemas.openxmlformats.org/presentationml/2006/ole">
            <mc:AlternateContent xmlns:mc="http://schemas.openxmlformats.org/markup-compatibility/2006">
              <mc:Choice xmlns:v="urn:schemas-microsoft-com:vml" Requires="v">
                <p:oleObj spid="_x0000_s1036" name="Worksheet" r:id="rId3" imgW="8077200" imgH="2362028" progId="Excel.Sheet.12">
                  <p:embed/>
                </p:oleObj>
              </mc:Choice>
              <mc:Fallback>
                <p:oleObj name="Worksheet" r:id="rId3" imgW="8077200" imgH="2362028" progId="Excel.Sheet.12">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371600"/>
                        <a:ext cx="8458199" cy="4679950"/>
                      </a:xfrm>
                      <a:prstGeom prst="rect">
                        <a:avLst/>
                      </a:prstGeom>
                      <a:noFill/>
                      <a:ln>
                        <a:solidFill>
                          <a:schemeClr val="accent5"/>
                        </a:solidFill>
                      </a:ln>
                      <a:effectLst/>
                    </p:spPr>
                  </p:pic>
                </p:oleObj>
              </mc:Fallback>
            </mc:AlternateContent>
          </a:graphicData>
        </a:graphic>
      </p:graphicFrame>
    </p:spTree>
    <p:extLst>
      <p:ext uri="{BB962C8B-B14F-4D97-AF65-F5344CB8AC3E}">
        <p14:creationId xmlns:p14="http://schemas.microsoft.com/office/powerpoint/2010/main" val="29103610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b="1" dirty="0">
                <a:solidFill>
                  <a:schemeClr val="accent6"/>
                </a:solidFill>
                <a:latin typeface="Edwardian Script ITC" panose="030303020407070D0804" pitchFamily="66" charset="0"/>
                <a:ea typeface="Myanmar Text" pitchFamily="34" charset="0"/>
                <a:cs typeface="Myanmar Text" pitchFamily="34" charset="0"/>
              </a:rPr>
              <a:t>                A  vous  maintenant !</a:t>
            </a:r>
            <a:endParaRPr lang="fr-FR" dirty="0"/>
          </a:p>
        </p:txBody>
      </p:sp>
      <p:pic>
        <p:nvPicPr>
          <p:cNvPr id="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6148" y="710235"/>
            <a:ext cx="1004887" cy="75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Espace réservé du contenu 2"/>
          <p:cNvSpPr>
            <a:spLocks noGrp="1"/>
          </p:cNvSpPr>
          <p:nvPr/>
        </p:nvSpPr>
        <p:spPr bwMode="auto">
          <a:xfrm>
            <a:off x="398840" y="1600200"/>
            <a:ext cx="8404225" cy="4929187"/>
          </a:xfrm>
          <a:prstGeom prst="rect">
            <a:avLst/>
          </a:prstGeom>
          <a:noFill/>
          <a:ln w="9525" algn="ctr">
            <a:noFill/>
            <a:miter lim="800000"/>
            <a:headEnd/>
            <a:tailEnd/>
          </a:ln>
        </p:spPr>
        <p:txBody>
          <a:bodyPr/>
          <a:lstStyle>
            <a:lvl1pPr marL="342900" indent="-342900" algn="l" rtl="0" eaLnBrk="0" fontAlgn="base" hangingPunct="0">
              <a:spcBef>
                <a:spcPct val="20000"/>
              </a:spcBef>
              <a:spcAft>
                <a:spcPct val="0"/>
              </a:spcAft>
              <a:buClr>
                <a:srgbClr val="A50021"/>
              </a:buClr>
              <a:buFont typeface="Wingdings" pitchFamily="2" charset="2"/>
              <a:buChar char="n"/>
              <a:defRPr sz="1600">
                <a:solidFill>
                  <a:schemeClr val="tx1"/>
                </a:solidFill>
                <a:latin typeface="+mn-lt"/>
                <a:ea typeface="+mn-ea"/>
                <a:cs typeface="+mn-cs"/>
              </a:defRPr>
            </a:lvl1pPr>
            <a:lvl2pPr marL="742950" indent="-285750" algn="l" rtl="0" eaLnBrk="0" fontAlgn="base" hangingPunct="0">
              <a:spcBef>
                <a:spcPct val="20000"/>
              </a:spcBef>
              <a:spcAft>
                <a:spcPct val="0"/>
              </a:spcAft>
              <a:buClr>
                <a:srgbClr val="A50021"/>
              </a:buClr>
              <a:buChar char="–"/>
              <a:defRPr sz="1600">
                <a:solidFill>
                  <a:schemeClr val="tx1"/>
                </a:solidFill>
                <a:latin typeface="+mn-lt"/>
                <a:cs typeface="+mn-cs"/>
              </a:defRPr>
            </a:lvl2pPr>
            <a:lvl3pPr marL="1143000" indent="-228600" algn="l" rtl="0" eaLnBrk="0" fontAlgn="base" hangingPunct="0">
              <a:spcBef>
                <a:spcPct val="20000"/>
              </a:spcBef>
              <a:spcAft>
                <a:spcPct val="0"/>
              </a:spcAft>
              <a:buClr>
                <a:srgbClr val="A50021"/>
              </a:buClr>
              <a:buChar char="•"/>
              <a:defRPr sz="1600">
                <a:solidFill>
                  <a:schemeClr val="tx1"/>
                </a:solidFill>
                <a:latin typeface="+mn-lt"/>
                <a:cs typeface="+mn-cs"/>
              </a:defRPr>
            </a:lvl3pPr>
            <a:lvl4pPr marL="1600200" indent="-228600" algn="l" rtl="0" eaLnBrk="0" fontAlgn="base" hangingPunct="0">
              <a:spcBef>
                <a:spcPct val="20000"/>
              </a:spcBef>
              <a:spcAft>
                <a:spcPct val="0"/>
              </a:spcAft>
              <a:buClr>
                <a:srgbClr val="A50021"/>
              </a:buClr>
              <a:buChar char="–"/>
              <a:defRPr sz="1600">
                <a:solidFill>
                  <a:schemeClr val="tx1"/>
                </a:solidFill>
                <a:latin typeface="+mn-lt"/>
                <a:cs typeface="+mn-cs"/>
              </a:defRPr>
            </a:lvl4pPr>
            <a:lvl5pPr marL="2057400" indent="-228600" algn="l" rtl="0" eaLnBrk="0" fontAlgn="base" hangingPunct="0">
              <a:spcBef>
                <a:spcPct val="20000"/>
              </a:spcBef>
              <a:spcAft>
                <a:spcPct val="0"/>
              </a:spcAft>
              <a:buClr>
                <a:srgbClr val="A50021"/>
              </a:buClr>
              <a:buChar char="•"/>
              <a:defRPr sz="1600">
                <a:solidFill>
                  <a:schemeClr val="tx1"/>
                </a:solidFill>
                <a:latin typeface="+mn-lt"/>
                <a:cs typeface="+mn-cs"/>
              </a:defRPr>
            </a:lvl5pPr>
            <a:lvl6pPr marL="2514600" indent="-228600" algn="l" rtl="0" eaLnBrk="1" fontAlgn="base" hangingPunct="1">
              <a:spcBef>
                <a:spcPct val="20000"/>
              </a:spcBef>
              <a:spcAft>
                <a:spcPct val="0"/>
              </a:spcAft>
              <a:buClr>
                <a:srgbClr val="A50021"/>
              </a:buClr>
              <a:buChar char="•"/>
              <a:defRPr sz="1600">
                <a:solidFill>
                  <a:schemeClr val="tx1"/>
                </a:solidFill>
                <a:latin typeface="+mn-lt"/>
                <a:cs typeface="+mn-cs"/>
              </a:defRPr>
            </a:lvl6pPr>
            <a:lvl7pPr marL="2971800" indent="-228600" algn="l" rtl="0" eaLnBrk="1" fontAlgn="base" hangingPunct="1">
              <a:spcBef>
                <a:spcPct val="20000"/>
              </a:spcBef>
              <a:spcAft>
                <a:spcPct val="0"/>
              </a:spcAft>
              <a:buClr>
                <a:srgbClr val="A50021"/>
              </a:buClr>
              <a:buChar char="•"/>
              <a:defRPr sz="1600">
                <a:solidFill>
                  <a:schemeClr val="tx1"/>
                </a:solidFill>
                <a:latin typeface="+mn-lt"/>
                <a:cs typeface="+mn-cs"/>
              </a:defRPr>
            </a:lvl7pPr>
            <a:lvl8pPr marL="3429000" indent="-228600" algn="l" rtl="0" eaLnBrk="1" fontAlgn="base" hangingPunct="1">
              <a:spcBef>
                <a:spcPct val="20000"/>
              </a:spcBef>
              <a:spcAft>
                <a:spcPct val="0"/>
              </a:spcAft>
              <a:buClr>
                <a:srgbClr val="A50021"/>
              </a:buClr>
              <a:buChar char="•"/>
              <a:defRPr sz="1600">
                <a:solidFill>
                  <a:schemeClr val="tx1"/>
                </a:solidFill>
                <a:latin typeface="+mn-lt"/>
                <a:cs typeface="+mn-cs"/>
              </a:defRPr>
            </a:lvl8pPr>
            <a:lvl9pPr marL="3886200" indent="-228600" algn="l" rtl="0" eaLnBrk="1" fontAlgn="base" hangingPunct="1">
              <a:spcBef>
                <a:spcPct val="20000"/>
              </a:spcBef>
              <a:spcAft>
                <a:spcPct val="0"/>
              </a:spcAft>
              <a:buClr>
                <a:srgbClr val="A50021"/>
              </a:buClr>
              <a:buChar char="•"/>
              <a:defRPr sz="1600">
                <a:solidFill>
                  <a:schemeClr val="tx1"/>
                </a:solidFill>
                <a:latin typeface="+mn-lt"/>
                <a:cs typeface="+mn-cs"/>
              </a:defRPr>
            </a:lvl9pPr>
          </a:lstStyle>
          <a:p>
            <a:pPr>
              <a:buClr>
                <a:srgbClr val="003399"/>
              </a:buClr>
              <a:buFont typeface="Wingdings" pitchFamily="2" charset="2"/>
              <a:buChar char="§"/>
              <a:defRPr/>
            </a:pPr>
            <a:r>
              <a:rPr lang="fr-FR" sz="2800" b="1" dirty="0">
                <a:solidFill>
                  <a:srgbClr val="003399"/>
                </a:solidFill>
              </a:rPr>
              <a:t>Exercice 3</a:t>
            </a:r>
            <a:r>
              <a:rPr lang="fr-FR" sz="2800" dirty="0">
                <a:solidFill>
                  <a:srgbClr val="003399"/>
                </a:solidFill>
              </a:rPr>
              <a:t> : 	«c</a:t>
            </a:r>
            <a:r>
              <a:rPr lang="fr-FR" sz="2800" dirty="0">
                <a:solidFill>
                  <a:srgbClr val="003399"/>
                </a:solidFill>
                <a:latin typeface="Arial Narrow" pitchFamily="34" charset="0"/>
              </a:rPr>
              <a:t>as pratique »</a:t>
            </a:r>
            <a:r>
              <a:rPr lang="fr-FR" sz="2600" dirty="0">
                <a:solidFill>
                  <a:srgbClr val="003399"/>
                </a:solidFill>
                <a:latin typeface="Arial Narrow" pitchFamily="34" charset="0"/>
              </a:rPr>
              <a:t> </a:t>
            </a:r>
          </a:p>
          <a:p>
            <a:pPr marL="0" indent="0">
              <a:buClr>
                <a:srgbClr val="003399"/>
              </a:buClr>
              <a:buFont typeface="Wingdings" pitchFamily="2" charset="2"/>
              <a:buNone/>
              <a:defRPr/>
            </a:pPr>
            <a:r>
              <a:rPr lang="fr-FR" sz="2600" dirty="0">
                <a:solidFill>
                  <a:srgbClr val="003399"/>
                </a:solidFill>
              </a:rPr>
              <a:t>							15</a:t>
            </a:r>
            <a:r>
              <a:rPr lang="fr-FR" sz="3200" dirty="0">
                <a:solidFill>
                  <a:srgbClr val="003399"/>
                </a:solidFill>
              </a:rPr>
              <a:t> </a:t>
            </a:r>
            <a:r>
              <a:rPr lang="fr-FR" sz="2600" dirty="0">
                <a:solidFill>
                  <a:srgbClr val="003399"/>
                </a:solidFill>
              </a:rPr>
              <a:t>mn</a:t>
            </a:r>
          </a:p>
          <a:p>
            <a:pPr marL="1771650" lvl="4" indent="-457200" eaLnBrk="1" hangingPunct="1">
              <a:spcBef>
                <a:spcPct val="0"/>
              </a:spcBef>
              <a:buClr>
                <a:srgbClr val="003399"/>
              </a:buClr>
              <a:buFont typeface="Wingdings" panose="05000000000000000000" pitchFamily="2" charset="2"/>
              <a:buChar char="§"/>
              <a:defRPr/>
            </a:pPr>
            <a:endParaRPr lang="fr-FR" sz="3200" dirty="0">
              <a:solidFill>
                <a:srgbClr val="003399"/>
              </a:solidFill>
            </a:endParaRPr>
          </a:p>
          <a:p>
            <a:pPr lvl="1">
              <a:spcBef>
                <a:spcPct val="0"/>
              </a:spcBef>
              <a:buClr>
                <a:srgbClr val="003399"/>
              </a:buClr>
              <a:buFont typeface="Wingdings" panose="05000000000000000000" pitchFamily="2" charset="2"/>
              <a:buChar char="§"/>
              <a:defRPr/>
            </a:pPr>
            <a:r>
              <a:rPr lang="fr-FR" sz="2600" dirty="0">
                <a:solidFill>
                  <a:srgbClr val="003399"/>
                </a:solidFill>
              </a:rPr>
              <a:t>Travail individuel				10 mn</a:t>
            </a:r>
          </a:p>
          <a:p>
            <a:pPr lvl="1">
              <a:spcBef>
                <a:spcPct val="0"/>
              </a:spcBef>
              <a:buClr>
                <a:srgbClr val="003399"/>
              </a:buClr>
              <a:buFont typeface="Wingdings" panose="05000000000000000000" pitchFamily="2" charset="2"/>
              <a:buChar char="§"/>
              <a:defRPr/>
            </a:pPr>
            <a:r>
              <a:rPr lang="fr-FR" sz="2600" dirty="0">
                <a:solidFill>
                  <a:srgbClr val="003399"/>
                </a:solidFill>
              </a:rPr>
              <a:t>Retour-synthèse				5 mn</a:t>
            </a:r>
          </a:p>
          <a:p>
            <a:pPr lvl="1">
              <a:spcBef>
                <a:spcPct val="0"/>
              </a:spcBef>
              <a:buClr>
                <a:srgbClr val="003399"/>
              </a:buClr>
              <a:buFont typeface="Wingdings" panose="05000000000000000000" pitchFamily="2" charset="2"/>
              <a:buChar char="§"/>
              <a:defRPr/>
            </a:pPr>
            <a:endParaRPr lang="fr-FR" sz="2600" dirty="0">
              <a:solidFill>
                <a:srgbClr val="003399"/>
              </a:solidFill>
            </a:endParaRPr>
          </a:p>
          <a:p>
            <a:pPr>
              <a:spcBef>
                <a:spcPct val="0"/>
              </a:spcBef>
              <a:buClr>
                <a:srgbClr val="003399"/>
              </a:buClr>
              <a:buFont typeface="Wingdings" pitchFamily="2" charset="2"/>
              <a:buChar char="§"/>
              <a:defRPr/>
            </a:pPr>
            <a:r>
              <a:rPr lang="fr-FR" sz="2600" b="1" dirty="0">
                <a:solidFill>
                  <a:srgbClr val="003399"/>
                </a:solidFill>
                <a:latin typeface="Arial Narrow" pitchFamily="34" charset="0"/>
              </a:rPr>
              <a:t>Objectif : </a:t>
            </a:r>
            <a:r>
              <a:rPr lang="fr-FR" sz="2600" dirty="0">
                <a:solidFill>
                  <a:srgbClr val="003399"/>
                </a:solidFill>
                <a:latin typeface="Arial Narrow" pitchFamily="34" charset="0"/>
              </a:rPr>
              <a:t>Assimiler la budgétisation des AE/CP</a:t>
            </a:r>
          </a:p>
          <a:p>
            <a:pPr>
              <a:spcBef>
                <a:spcPct val="0"/>
              </a:spcBef>
              <a:buClr>
                <a:srgbClr val="003399"/>
              </a:buClr>
              <a:buFont typeface="Wingdings" pitchFamily="2" charset="2"/>
              <a:buChar char="§"/>
              <a:defRPr/>
            </a:pPr>
            <a:endParaRPr lang="fr-FR" sz="2600" dirty="0">
              <a:solidFill>
                <a:srgbClr val="003399"/>
              </a:solidFill>
              <a:latin typeface="Arial Narrow" pitchFamily="34" charset="0"/>
            </a:endParaRPr>
          </a:p>
          <a:p>
            <a:pPr>
              <a:spcBef>
                <a:spcPct val="0"/>
              </a:spcBef>
              <a:buClr>
                <a:srgbClr val="003399"/>
              </a:buClr>
              <a:buFont typeface="Wingdings" pitchFamily="2" charset="2"/>
              <a:buChar char="§"/>
              <a:defRPr/>
            </a:pPr>
            <a:r>
              <a:rPr lang="fr-FR" sz="2600" b="1" dirty="0">
                <a:solidFill>
                  <a:srgbClr val="003399"/>
                </a:solidFill>
                <a:latin typeface="Arial Narrow" pitchFamily="34" charset="0"/>
              </a:rPr>
              <a:t>Directives : </a:t>
            </a:r>
            <a:r>
              <a:rPr lang="fr-FR" sz="2600" dirty="0">
                <a:solidFill>
                  <a:srgbClr val="003399"/>
                </a:solidFill>
                <a:latin typeface="Arial Narrow" pitchFamily="34" charset="0"/>
              </a:rPr>
              <a:t>résoudre le cas pratique</a:t>
            </a:r>
            <a:endParaRPr lang="fr-FR" sz="2800" dirty="0">
              <a:solidFill>
                <a:srgbClr val="003399"/>
              </a:solidFill>
              <a:latin typeface="Arial Narrow" pitchFamily="34" charset="0"/>
            </a:endParaRPr>
          </a:p>
        </p:txBody>
      </p:sp>
      <p:sp>
        <p:nvSpPr>
          <p:cNvPr id="3" name="Espace réservé du pied de page 2"/>
          <p:cNvSpPr>
            <a:spLocks noGrp="1"/>
          </p:cNvSpPr>
          <p:nvPr>
            <p:ph type="ftr" sz="quarter" idx="11"/>
          </p:nvPr>
        </p:nvSpPr>
        <p:spPr/>
        <p:txBody>
          <a:bodyPr/>
          <a:lstStyle/>
          <a:p>
            <a:r>
              <a:rPr lang="fr-FR"/>
              <a:t>Exercices</a:t>
            </a:r>
            <a:endParaRPr lang="en-US"/>
          </a:p>
        </p:txBody>
      </p:sp>
      <p:pic>
        <p:nvPicPr>
          <p:cNvPr id="7" name="Image 7" descr="Temps_allou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47800" y="2094313"/>
            <a:ext cx="98425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6" descr="Fiche%20d'exercic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9201" y="5257800"/>
            <a:ext cx="855662"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Espace réservé du numéro de diapositive 3"/>
          <p:cNvSpPr>
            <a:spLocks noGrp="1"/>
          </p:cNvSpPr>
          <p:nvPr>
            <p:ph type="sldNum" sz="quarter" idx="12"/>
          </p:nvPr>
        </p:nvSpPr>
        <p:spPr/>
        <p:txBody>
          <a:bodyPr/>
          <a:lstStyle/>
          <a:p>
            <a:fld id="{8B813F2F-08E6-465A-93D8-230A3B9A44CB}" type="slidenum">
              <a:rPr lang="en-US" smtClean="0"/>
              <a:pPr/>
              <a:t>11</a:t>
            </a:fld>
            <a:endParaRPr lang="en-US"/>
          </a:p>
        </p:txBody>
      </p:sp>
    </p:spTree>
    <p:extLst>
      <p:ext uri="{BB962C8B-B14F-4D97-AF65-F5344CB8AC3E}">
        <p14:creationId xmlns:p14="http://schemas.microsoft.com/office/powerpoint/2010/main" val="36528740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2431" y="381000"/>
            <a:ext cx="7886700" cy="1325563"/>
          </a:xfrm>
        </p:spPr>
        <p:txBody>
          <a:bodyPr>
            <a:normAutofit/>
          </a:bodyPr>
          <a:lstStyle/>
          <a:p>
            <a:r>
              <a:rPr lang="fr-FR" sz="2800" b="1" dirty="0">
                <a:latin typeface="Myriad Pro"/>
              </a:rPr>
              <a:t>EXERCICE 3 - ENONCÉ</a:t>
            </a:r>
            <a:endParaRPr lang="fr-FR" sz="2800" cap="all" dirty="0">
              <a:latin typeface="Myria"/>
            </a:endParaRPr>
          </a:p>
        </p:txBody>
      </p:sp>
      <p:sp>
        <p:nvSpPr>
          <p:cNvPr id="4" name="Espace réservé du numéro de diapositive 3"/>
          <p:cNvSpPr>
            <a:spLocks noGrp="1"/>
          </p:cNvSpPr>
          <p:nvPr>
            <p:ph type="sldNum" sz="quarter" idx="12"/>
          </p:nvPr>
        </p:nvSpPr>
        <p:spPr/>
        <p:txBody>
          <a:bodyPr/>
          <a:lstStyle/>
          <a:p>
            <a:fld id="{8B813F2F-08E6-465A-93D8-230A3B9A44CB}" type="slidenum">
              <a:rPr lang="en-US" smtClean="0"/>
              <a:pPr/>
              <a:t>12</a:t>
            </a:fld>
            <a:endParaRPr lang="en-US"/>
          </a:p>
        </p:txBody>
      </p:sp>
      <p:sp>
        <p:nvSpPr>
          <p:cNvPr id="5" name="Espace réservé du pied de page 4"/>
          <p:cNvSpPr>
            <a:spLocks noGrp="1"/>
          </p:cNvSpPr>
          <p:nvPr>
            <p:ph type="ftr" sz="quarter" idx="11"/>
          </p:nvPr>
        </p:nvSpPr>
        <p:spPr/>
        <p:txBody>
          <a:bodyPr/>
          <a:lstStyle/>
          <a:p>
            <a:r>
              <a:rPr lang="fr-FR"/>
              <a:t>Exercices</a:t>
            </a:r>
            <a:endParaRPr lang="en-US"/>
          </a:p>
        </p:txBody>
      </p:sp>
      <p:sp>
        <p:nvSpPr>
          <p:cNvPr id="7" name="TextBox 7"/>
          <p:cNvSpPr txBox="1">
            <a:spLocks noChangeArrowheads="1"/>
          </p:cNvSpPr>
          <p:nvPr/>
        </p:nvSpPr>
        <p:spPr bwMode="auto">
          <a:xfrm>
            <a:off x="304800" y="1371600"/>
            <a:ext cx="8229600" cy="5628207"/>
          </a:xfrm>
          <a:prstGeom prst="rect">
            <a:avLst/>
          </a:prstGeom>
          <a:noFill/>
          <a:ln w="9525">
            <a:noFill/>
            <a:miter lim="800000"/>
            <a:headEnd/>
            <a:tailEnd/>
          </a:ln>
        </p:spPr>
        <p:txBody>
          <a:bodyPr wrap="square">
            <a:spAutoFit/>
          </a:bodyPr>
          <a:lstStyle/>
          <a:p>
            <a:pPr algn="just">
              <a:lnSpc>
                <a:spcPct val="80000"/>
              </a:lnSpc>
              <a:spcAft>
                <a:spcPts val="200"/>
              </a:spcAft>
            </a:pPr>
            <a:r>
              <a:rPr lang="fr-FR" sz="2400" dirty="0">
                <a:solidFill>
                  <a:srgbClr val="002060"/>
                </a:solidFill>
                <a:latin typeface="Arial Narrow" pitchFamily="34" charset="0"/>
                <a:cs typeface="Arial" pitchFamily="34" charset="0"/>
              </a:rPr>
              <a:t>Le ministre des infrastructures hydrauliques va passer en année N, </a:t>
            </a:r>
            <a:br>
              <a:rPr lang="fr-FR" sz="2400" dirty="0">
                <a:solidFill>
                  <a:srgbClr val="002060"/>
                </a:solidFill>
                <a:latin typeface="Arial Narrow" pitchFamily="34" charset="0"/>
                <a:cs typeface="Arial" pitchFamily="34" charset="0"/>
              </a:rPr>
            </a:br>
            <a:r>
              <a:rPr lang="fr-FR" sz="2400" dirty="0">
                <a:solidFill>
                  <a:srgbClr val="002060"/>
                </a:solidFill>
                <a:latin typeface="Arial Narrow" pitchFamily="34" charset="0"/>
                <a:cs typeface="Arial" pitchFamily="34" charset="0"/>
              </a:rPr>
              <a:t>3 marchés :</a:t>
            </a:r>
          </a:p>
          <a:p>
            <a:pPr marL="88900" lvl="1" algn="just">
              <a:lnSpc>
                <a:spcPct val="80000"/>
              </a:lnSpc>
              <a:spcAft>
                <a:spcPts val="600"/>
              </a:spcAft>
              <a:buFont typeface="Wingdings" pitchFamily="2" charset="2"/>
              <a:buChar char="§"/>
            </a:pPr>
            <a:r>
              <a:rPr lang="fr-FR" sz="2400" dirty="0">
                <a:latin typeface="Arial Narrow" pitchFamily="34" charset="0"/>
                <a:cs typeface="Arial" pitchFamily="34" charset="0"/>
              </a:rPr>
              <a:t> </a:t>
            </a:r>
            <a:r>
              <a:rPr lang="fr-FR" sz="2400" dirty="0">
                <a:solidFill>
                  <a:srgbClr val="0070C0"/>
                </a:solidFill>
                <a:latin typeface="Arial Narrow" pitchFamily="34" charset="0"/>
                <a:cs typeface="Arial" pitchFamily="34" charset="0"/>
              </a:rPr>
              <a:t>Marché n°1 : 1 grand château d’eau = 90 Mds ;</a:t>
            </a:r>
          </a:p>
          <a:p>
            <a:pPr marL="88900" lvl="1" algn="just">
              <a:lnSpc>
                <a:spcPct val="80000"/>
              </a:lnSpc>
              <a:spcAft>
                <a:spcPts val="600"/>
              </a:spcAft>
              <a:buFont typeface="Wingdings" pitchFamily="2" charset="2"/>
              <a:buChar char="§"/>
            </a:pPr>
            <a:r>
              <a:rPr lang="fr-FR" sz="2400" dirty="0">
                <a:solidFill>
                  <a:srgbClr val="0070C0"/>
                </a:solidFill>
                <a:latin typeface="Arial Narrow" pitchFamily="34" charset="0"/>
                <a:cs typeface="Arial" pitchFamily="34" charset="0"/>
              </a:rPr>
              <a:t> Marché n°2 : 3 motopompes à 20 Mds par unité = 60 Mds ;</a:t>
            </a:r>
          </a:p>
          <a:p>
            <a:pPr marL="88900" lvl="1" algn="just">
              <a:lnSpc>
                <a:spcPct val="80000"/>
              </a:lnSpc>
              <a:spcAft>
                <a:spcPts val="600"/>
              </a:spcAft>
              <a:buFont typeface="Wingdings" pitchFamily="2" charset="2"/>
              <a:buChar char="§"/>
            </a:pPr>
            <a:r>
              <a:rPr lang="fr-FR" sz="2400" dirty="0">
                <a:solidFill>
                  <a:srgbClr val="0070C0"/>
                </a:solidFill>
                <a:latin typeface="Arial Narrow" pitchFamily="34" charset="0"/>
                <a:cs typeface="Arial" pitchFamily="34" charset="0"/>
              </a:rPr>
              <a:t> Marché n°3 : 1 château d’eau de moyenne capacité dans chacune des 3 villes provinciales (20 Mds l’unité) = 60 Mds </a:t>
            </a:r>
          </a:p>
          <a:p>
            <a:pPr lvl="1" algn="just">
              <a:lnSpc>
                <a:spcPct val="80000"/>
              </a:lnSpc>
              <a:spcAft>
                <a:spcPts val="200"/>
              </a:spcAft>
              <a:buFont typeface="Wingdings" pitchFamily="2" charset="2"/>
              <a:buChar char="§"/>
            </a:pPr>
            <a:endParaRPr lang="fr-FR" sz="2400" dirty="0">
              <a:solidFill>
                <a:srgbClr val="0070C0"/>
              </a:solidFill>
              <a:latin typeface="Arial Narrow" pitchFamily="34" charset="0"/>
              <a:cs typeface="Arial" pitchFamily="34" charset="0"/>
            </a:endParaRPr>
          </a:p>
          <a:p>
            <a:pPr marL="88900" lvl="1" algn="just">
              <a:lnSpc>
                <a:spcPct val="80000"/>
              </a:lnSpc>
              <a:spcAft>
                <a:spcPts val="600"/>
              </a:spcAft>
              <a:buFont typeface="Wingdings" pitchFamily="2" charset="2"/>
              <a:buChar char="§"/>
            </a:pPr>
            <a:r>
              <a:rPr lang="fr-FR" sz="2400" dirty="0">
                <a:solidFill>
                  <a:srgbClr val="0070C0"/>
                </a:solidFill>
                <a:latin typeface="Arial Narrow" pitchFamily="34" charset="0"/>
                <a:cs typeface="Arial" pitchFamily="34" charset="0"/>
              </a:rPr>
              <a:t> Le Marché n° 1 fait l’objet d’un paiement sur deux années dont 70% la première année ;</a:t>
            </a:r>
          </a:p>
          <a:p>
            <a:pPr marL="88900" lvl="1" algn="just">
              <a:lnSpc>
                <a:spcPct val="80000"/>
              </a:lnSpc>
              <a:spcAft>
                <a:spcPts val="600"/>
              </a:spcAft>
              <a:buFont typeface="Wingdings" pitchFamily="2" charset="2"/>
              <a:buChar char="§"/>
            </a:pPr>
            <a:r>
              <a:rPr lang="fr-FR" sz="2400" dirty="0">
                <a:solidFill>
                  <a:srgbClr val="0070C0"/>
                </a:solidFill>
                <a:latin typeface="Arial Narrow" pitchFamily="34" charset="0"/>
                <a:cs typeface="Arial" pitchFamily="34" charset="0"/>
              </a:rPr>
              <a:t> Le marché n°2 est payé sur l’année ;</a:t>
            </a:r>
          </a:p>
          <a:p>
            <a:pPr marL="88900" lvl="1" algn="just">
              <a:lnSpc>
                <a:spcPct val="80000"/>
              </a:lnSpc>
              <a:spcAft>
                <a:spcPts val="600"/>
              </a:spcAft>
              <a:buFont typeface="Wingdings" pitchFamily="2" charset="2"/>
              <a:buChar char="§"/>
            </a:pPr>
            <a:r>
              <a:rPr lang="fr-FR" sz="2400" dirty="0">
                <a:solidFill>
                  <a:srgbClr val="0070C0"/>
                </a:solidFill>
                <a:latin typeface="Arial Narrow" pitchFamily="34" charset="0"/>
                <a:cs typeface="Arial" pitchFamily="34" charset="0"/>
              </a:rPr>
              <a:t> Le Marché n° 3 fait l’objet d’une acquisition simultanée dans les trois villes provinciales payées en deux tranches annuelles.</a:t>
            </a:r>
          </a:p>
          <a:p>
            <a:pPr algn="just">
              <a:lnSpc>
                <a:spcPct val="80000"/>
              </a:lnSpc>
            </a:pPr>
            <a:endParaRPr lang="fr-FR" sz="2400" b="1" dirty="0">
              <a:solidFill>
                <a:srgbClr val="FF0000"/>
              </a:solidFill>
              <a:latin typeface="Arial Narrow" pitchFamily="34" charset="0"/>
              <a:cs typeface="Arial" pitchFamily="34" charset="0"/>
            </a:endParaRPr>
          </a:p>
          <a:p>
            <a:pPr algn="just">
              <a:lnSpc>
                <a:spcPct val="80000"/>
              </a:lnSpc>
            </a:pPr>
            <a:r>
              <a:rPr lang="fr-FR" sz="2400" b="1" dirty="0">
                <a:solidFill>
                  <a:srgbClr val="FF0000"/>
                </a:solidFill>
                <a:latin typeface="Arial Narrow" pitchFamily="34" charset="0"/>
                <a:cs typeface="Arial" pitchFamily="34" charset="0"/>
              </a:rPr>
              <a:t>Combien faudra-t-il au directeur des investissements publics  pour budgétiser en AE et CP sur les 3 années concernées pour chacun des marchés? </a:t>
            </a:r>
          </a:p>
          <a:p>
            <a:pPr algn="just">
              <a:lnSpc>
                <a:spcPct val="80000"/>
              </a:lnSpc>
            </a:pPr>
            <a:r>
              <a:rPr lang="fr-FR" sz="2400" dirty="0">
                <a:solidFill>
                  <a:srgbClr val="FF0000"/>
                </a:solidFill>
                <a:latin typeface="Arial Narrow" pitchFamily="34" charset="0"/>
                <a:cs typeface="Arial" pitchFamily="34" charset="0"/>
              </a:rPr>
              <a:t> </a:t>
            </a:r>
          </a:p>
        </p:txBody>
      </p:sp>
    </p:spTree>
    <p:extLst>
      <p:ext uri="{BB962C8B-B14F-4D97-AF65-F5344CB8AC3E}">
        <p14:creationId xmlns:p14="http://schemas.microsoft.com/office/powerpoint/2010/main" val="42751131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2431" y="381000"/>
            <a:ext cx="7886700" cy="1325563"/>
          </a:xfrm>
        </p:spPr>
        <p:txBody>
          <a:bodyPr>
            <a:normAutofit/>
          </a:bodyPr>
          <a:lstStyle/>
          <a:p>
            <a:r>
              <a:rPr lang="fr-FR" sz="2800" b="1" dirty="0">
                <a:latin typeface="Myriad Pro"/>
              </a:rPr>
              <a:t>EXERCICE 3 - CORRIGÉ</a:t>
            </a:r>
            <a:endParaRPr lang="fr-FR" sz="2800" cap="all" dirty="0">
              <a:latin typeface="Myria"/>
            </a:endParaRPr>
          </a:p>
        </p:txBody>
      </p:sp>
      <p:sp>
        <p:nvSpPr>
          <p:cNvPr id="4" name="Espace réservé du numéro de diapositive 3"/>
          <p:cNvSpPr>
            <a:spLocks noGrp="1"/>
          </p:cNvSpPr>
          <p:nvPr>
            <p:ph type="sldNum" sz="quarter" idx="12"/>
          </p:nvPr>
        </p:nvSpPr>
        <p:spPr/>
        <p:txBody>
          <a:bodyPr/>
          <a:lstStyle/>
          <a:p>
            <a:fld id="{8B813F2F-08E6-465A-93D8-230A3B9A44CB}" type="slidenum">
              <a:rPr lang="en-US" smtClean="0"/>
              <a:pPr/>
              <a:t>13</a:t>
            </a:fld>
            <a:endParaRPr lang="en-US"/>
          </a:p>
        </p:txBody>
      </p:sp>
      <p:sp>
        <p:nvSpPr>
          <p:cNvPr id="5" name="Espace réservé du pied de page 4"/>
          <p:cNvSpPr>
            <a:spLocks noGrp="1"/>
          </p:cNvSpPr>
          <p:nvPr>
            <p:ph type="ftr" sz="quarter" idx="11"/>
          </p:nvPr>
        </p:nvSpPr>
        <p:spPr/>
        <p:txBody>
          <a:bodyPr/>
          <a:lstStyle/>
          <a:p>
            <a:r>
              <a:rPr lang="fr-FR"/>
              <a:t>Exercices</a:t>
            </a:r>
            <a:endParaRPr lang="en-US"/>
          </a:p>
        </p:txBody>
      </p:sp>
      <p:graphicFrame>
        <p:nvGraphicFramePr>
          <p:cNvPr id="6" name="Tableau 5"/>
          <p:cNvGraphicFramePr>
            <a:graphicFrameLocks noGrp="1"/>
          </p:cNvGraphicFramePr>
          <p:nvPr>
            <p:extLst>
              <p:ext uri="{D42A27DB-BD31-4B8C-83A1-F6EECF244321}">
                <p14:modId xmlns:p14="http://schemas.microsoft.com/office/powerpoint/2010/main" val="198935741"/>
              </p:ext>
            </p:extLst>
          </p:nvPr>
        </p:nvGraphicFramePr>
        <p:xfrm>
          <a:off x="762000" y="1600189"/>
          <a:ext cx="7467600" cy="4343410"/>
        </p:xfrm>
        <a:graphic>
          <a:graphicData uri="http://schemas.openxmlformats.org/drawingml/2006/table">
            <a:tbl>
              <a:tblPr>
                <a:tableStyleId>{5C22544A-7EE6-4342-B048-85BDC9FD1C3A}</a:tableStyleId>
              </a:tblPr>
              <a:tblGrid>
                <a:gridCol w="1866900">
                  <a:extLst>
                    <a:ext uri="{9D8B030D-6E8A-4147-A177-3AD203B41FA5}">
                      <a16:colId xmlns:a16="http://schemas.microsoft.com/office/drawing/2014/main" val="20000"/>
                    </a:ext>
                  </a:extLst>
                </a:gridCol>
                <a:gridCol w="1866900">
                  <a:extLst>
                    <a:ext uri="{9D8B030D-6E8A-4147-A177-3AD203B41FA5}">
                      <a16:colId xmlns:a16="http://schemas.microsoft.com/office/drawing/2014/main" val="20001"/>
                    </a:ext>
                  </a:extLst>
                </a:gridCol>
                <a:gridCol w="1866900">
                  <a:extLst>
                    <a:ext uri="{9D8B030D-6E8A-4147-A177-3AD203B41FA5}">
                      <a16:colId xmlns:a16="http://schemas.microsoft.com/office/drawing/2014/main" val="20002"/>
                    </a:ext>
                  </a:extLst>
                </a:gridCol>
                <a:gridCol w="1866900">
                  <a:extLst>
                    <a:ext uri="{9D8B030D-6E8A-4147-A177-3AD203B41FA5}">
                      <a16:colId xmlns:a16="http://schemas.microsoft.com/office/drawing/2014/main" val="20003"/>
                    </a:ext>
                  </a:extLst>
                </a:gridCol>
              </a:tblGrid>
              <a:tr h="434341">
                <a:tc>
                  <a:txBody>
                    <a:bodyPr/>
                    <a:lstStyle/>
                    <a:p>
                      <a:pPr algn="l" fontAlgn="b"/>
                      <a:r>
                        <a:rPr lang="fr-FR" sz="2200" u="none" strike="noStrike" baseline="0" dirty="0">
                          <a:effectLst/>
                        </a:rPr>
                        <a:t> </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ctr" fontAlgn="b"/>
                      <a:r>
                        <a:rPr lang="fr-FR" sz="2200" b="1" u="none" strike="noStrike" baseline="0" dirty="0">
                          <a:effectLst/>
                        </a:rPr>
                        <a:t>année 1</a:t>
                      </a:r>
                      <a:endParaRPr lang="fr-FR" sz="2200" b="1"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ctr" fontAlgn="b"/>
                      <a:r>
                        <a:rPr lang="fr-FR" sz="2200" b="1" u="none" strike="noStrike" baseline="0" dirty="0">
                          <a:effectLst/>
                        </a:rPr>
                        <a:t>année 2</a:t>
                      </a:r>
                      <a:endParaRPr lang="fr-FR" sz="2200" b="1"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ctr" fontAlgn="b"/>
                      <a:r>
                        <a:rPr lang="fr-FR" sz="2200" b="1" u="none" strike="noStrike" baseline="0" dirty="0">
                          <a:effectLst/>
                        </a:rPr>
                        <a:t>année 3</a:t>
                      </a:r>
                      <a:endParaRPr lang="fr-FR" sz="2200" b="1"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0"/>
                  </a:ext>
                </a:extLst>
              </a:tr>
              <a:tr h="434341">
                <a:tc>
                  <a:txBody>
                    <a:bodyPr/>
                    <a:lstStyle/>
                    <a:p>
                      <a:pPr algn="l" fontAlgn="b"/>
                      <a:r>
                        <a:rPr lang="fr-FR" sz="2200" b="1" u="none" strike="noStrike" baseline="0" dirty="0">
                          <a:effectLst/>
                        </a:rPr>
                        <a:t>marché 1</a:t>
                      </a:r>
                      <a:endParaRPr lang="fr-FR" sz="2200" b="1"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200" u="none" strike="noStrike" baseline="0" dirty="0">
                          <a:effectLst/>
                        </a:rPr>
                        <a:t> </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200" u="none" strike="noStrike" baseline="0">
                          <a:effectLst/>
                        </a:rPr>
                        <a:t> </a:t>
                      </a:r>
                      <a:endParaRPr lang="fr-FR" sz="2200" b="0" i="0" u="none" strike="noStrike" baseline="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200" u="none" strike="noStrike" baseline="0">
                          <a:effectLst/>
                        </a:rPr>
                        <a:t> </a:t>
                      </a:r>
                      <a:endParaRPr lang="fr-FR" sz="2200" b="0" i="0" u="none" strike="noStrike" baseline="0">
                        <a:solidFill>
                          <a:srgbClr val="000000"/>
                        </a:solidFill>
                        <a:effectLst/>
                        <a:latin typeface="Arial"/>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1"/>
                  </a:ext>
                </a:extLst>
              </a:tr>
              <a:tr h="434341">
                <a:tc>
                  <a:txBody>
                    <a:bodyPr/>
                    <a:lstStyle/>
                    <a:p>
                      <a:pPr algn="l" fontAlgn="b"/>
                      <a:r>
                        <a:rPr lang="fr-FR" sz="2200" b="1" u="none" strike="noStrike" baseline="0" dirty="0">
                          <a:effectLst/>
                        </a:rPr>
                        <a:t>AE</a:t>
                      </a:r>
                      <a:endParaRPr lang="fr-FR" sz="2200" b="1"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r" fontAlgn="b"/>
                      <a:r>
                        <a:rPr lang="fr-FR" sz="2500" u="none" strike="noStrike" baseline="0" dirty="0">
                          <a:effectLst/>
                        </a:rPr>
                        <a:t>90</a:t>
                      </a:r>
                      <a:endParaRPr lang="fr-FR" sz="25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500" u="none" strike="noStrike" baseline="0">
                          <a:effectLst/>
                        </a:rPr>
                        <a:t> </a:t>
                      </a:r>
                      <a:endParaRPr lang="fr-FR" sz="2500" b="0" i="0" u="none" strike="noStrike" baseline="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200" u="none" strike="noStrike" baseline="0">
                          <a:effectLst/>
                        </a:rPr>
                        <a:t> </a:t>
                      </a:r>
                      <a:endParaRPr lang="fr-FR" sz="2200" b="0" i="0" u="none" strike="noStrike" baseline="0">
                        <a:solidFill>
                          <a:srgbClr val="000000"/>
                        </a:solidFill>
                        <a:effectLst/>
                        <a:latin typeface="Arial"/>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2"/>
                  </a:ext>
                </a:extLst>
              </a:tr>
              <a:tr h="434341">
                <a:tc>
                  <a:txBody>
                    <a:bodyPr/>
                    <a:lstStyle/>
                    <a:p>
                      <a:pPr algn="l" fontAlgn="b"/>
                      <a:r>
                        <a:rPr lang="fr-FR" sz="2200" b="1" u="none" strike="noStrike" baseline="0" dirty="0">
                          <a:effectLst/>
                        </a:rPr>
                        <a:t>CP</a:t>
                      </a:r>
                      <a:endParaRPr lang="fr-FR" sz="2200" b="1"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r" fontAlgn="b"/>
                      <a:r>
                        <a:rPr lang="fr-FR" sz="2500" u="none" strike="noStrike" baseline="0" dirty="0">
                          <a:effectLst/>
                        </a:rPr>
                        <a:t>63</a:t>
                      </a:r>
                      <a:endParaRPr lang="fr-FR" sz="25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r" fontAlgn="b"/>
                      <a:r>
                        <a:rPr lang="fr-FR" sz="2500" u="none" strike="noStrike" baseline="0" dirty="0">
                          <a:effectLst/>
                        </a:rPr>
                        <a:t>27</a:t>
                      </a:r>
                      <a:endParaRPr lang="fr-FR" sz="25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200" u="none" strike="noStrike" baseline="0">
                          <a:effectLst/>
                        </a:rPr>
                        <a:t> </a:t>
                      </a:r>
                      <a:endParaRPr lang="fr-FR" sz="2200" b="0" i="0" u="none" strike="noStrike" baseline="0">
                        <a:solidFill>
                          <a:srgbClr val="000000"/>
                        </a:solidFill>
                        <a:effectLst/>
                        <a:latin typeface="Arial"/>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3"/>
                  </a:ext>
                </a:extLst>
              </a:tr>
              <a:tr h="434341">
                <a:tc>
                  <a:txBody>
                    <a:bodyPr/>
                    <a:lstStyle/>
                    <a:p>
                      <a:pPr marL="0" marR="0" indent="0" algn="l" defTabSz="685800" rtl="0" eaLnBrk="1" fontAlgn="b" latinLnBrk="0" hangingPunct="1">
                        <a:lnSpc>
                          <a:spcPct val="100000"/>
                        </a:lnSpc>
                        <a:spcBef>
                          <a:spcPts val="0"/>
                        </a:spcBef>
                        <a:spcAft>
                          <a:spcPts val="0"/>
                        </a:spcAft>
                        <a:buClrTx/>
                        <a:buSzTx/>
                        <a:buFontTx/>
                        <a:buNone/>
                        <a:tabLst/>
                        <a:defRPr/>
                      </a:pPr>
                      <a:r>
                        <a:rPr lang="fr-FR" sz="2200" b="1" u="none" strike="noStrike" baseline="0" dirty="0">
                          <a:effectLst/>
                        </a:rPr>
                        <a:t> marché 2</a:t>
                      </a:r>
                      <a:endParaRPr lang="fr-FR" sz="2200" b="1"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500" u="none" strike="noStrike" baseline="0" dirty="0">
                          <a:effectLst/>
                        </a:rPr>
                        <a:t> </a:t>
                      </a:r>
                      <a:endParaRPr lang="fr-FR" sz="25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500" u="none" strike="noStrike" baseline="0" dirty="0">
                          <a:effectLst/>
                        </a:rPr>
                        <a:t> </a:t>
                      </a:r>
                      <a:endParaRPr lang="fr-FR" sz="25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200" u="none" strike="noStrike" baseline="0">
                          <a:effectLst/>
                        </a:rPr>
                        <a:t> </a:t>
                      </a:r>
                      <a:endParaRPr lang="fr-FR" sz="2200" b="0" i="0" u="none" strike="noStrike" baseline="0">
                        <a:solidFill>
                          <a:srgbClr val="000000"/>
                        </a:solidFill>
                        <a:effectLst/>
                        <a:latin typeface="Arial"/>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4"/>
                  </a:ext>
                </a:extLst>
              </a:tr>
              <a:tr h="434341">
                <a:tc>
                  <a:txBody>
                    <a:bodyPr/>
                    <a:lstStyle/>
                    <a:p>
                      <a:pPr algn="l" fontAlgn="b"/>
                      <a:r>
                        <a:rPr lang="fr-FR" sz="2200" b="1" i="0" u="none" strike="noStrike" baseline="0" dirty="0">
                          <a:solidFill>
                            <a:srgbClr val="000000"/>
                          </a:solidFill>
                          <a:effectLst/>
                          <a:latin typeface="Arial"/>
                        </a:rPr>
                        <a:t>AE</a:t>
                      </a:r>
                    </a:p>
                  </a:txBody>
                  <a:tcPr marL="9525" marR="9525" marT="9525" marB="0" anchor="b">
                    <a:solidFill>
                      <a:schemeClr val="accent6">
                        <a:lumMod val="60000"/>
                        <a:lumOff val="40000"/>
                      </a:schemeClr>
                    </a:solidFill>
                  </a:tcPr>
                </a:tc>
                <a:tc>
                  <a:txBody>
                    <a:bodyPr/>
                    <a:lstStyle/>
                    <a:p>
                      <a:pPr algn="r" fontAlgn="b"/>
                      <a:r>
                        <a:rPr lang="fr-FR" sz="2500" u="none" strike="noStrike" baseline="0" dirty="0">
                          <a:effectLst/>
                        </a:rPr>
                        <a:t>60</a:t>
                      </a:r>
                      <a:endParaRPr lang="fr-FR" sz="25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500" u="none" strike="noStrike" baseline="0" dirty="0">
                          <a:effectLst/>
                        </a:rPr>
                        <a:t> </a:t>
                      </a:r>
                      <a:endParaRPr lang="fr-FR" sz="25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200" u="none" strike="noStrike" baseline="0">
                          <a:effectLst/>
                        </a:rPr>
                        <a:t> </a:t>
                      </a:r>
                      <a:endParaRPr lang="fr-FR" sz="2200" b="0" i="0" u="none" strike="noStrike" baseline="0">
                        <a:solidFill>
                          <a:srgbClr val="000000"/>
                        </a:solidFill>
                        <a:effectLst/>
                        <a:latin typeface="Arial"/>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5"/>
                  </a:ext>
                </a:extLst>
              </a:tr>
              <a:tr h="434341">
                <a:tc>
                  <a:txBody>
                    <a:bodyPr/>
                    <a:lstStyle/>
                    <a:p>
                      <a:pPr algn="l" fontAlgn="b"/>
                      <a:r>
                        <a:rPr lang="fr-FR" sz="2200" b="1" u="none" strike="noStrike" baseline="0" dirty="0">
                          <a:effectLst/>
                        </a:rPr>
                        <a:t> CP</a:t>
                      </a:r>
                      <a:endParaRPr lang="fr-FR" sz="2200" b="1"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r" fontAlgn="b"/>
                      <a:r>
                        <a:rPr lang="fr-FR" sz="2500" u="none" strike="noStrike" baseline="0">
                          <a:effectLst/>
                        </a:rPr>
                        <a:t>60</a:t>
                      </a:r>
                      <a:endParaRPr lang="fr-FR" sz="2500" b="0" i="0" u="none" strike="noStrike" baseline="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500" u="none" strike="noStrike" baseline="0" dirty="0">
                          <a:effectLst/>
                        </a:rPr>
                        <a:t> </a:t>
                      </a:r>
                      <a:endParaRPr lang="fr-FR" sz="25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200" u="none" strike="noStrike" baseline="0">
                          <a:effectLst/>
                        </a:rPr>
                        <a:t> </a:t>
                      </a:r>
                      <a:endParaRPr lang="fr-FR" sz="2200" b="0" i="0" u="none" strike="noStrike" baseline="0">
                        <a:solidFill>
                          <a:srgbClr val="000000"/>
                        </a:solidFill>
                        <a:effectLst/>
                        <a:latin typeface="Arial"/>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6"/>
                  </a:ext>
                </a:extLst>
              </a:tr>
              <a:tr h="434341">
                <a:tc>
                  <a:txBody>
                    <a:bodyPr/>
                    <a:lstStyle/>
                    <a:p>
                      <a:pPr marL="0" marR="0" indent="0" algn="l" defTabSz="685800" rtl="0" eaLnBrk="1" fontAlgn="b" latinLnBrk="0" hangingPunct="1">
                        <a:lnSpc>
                          <a:spcPct val="100000"/>
                        </a:lnSpc>
                        <a:spcBef>
                          <a:spcPts val="0"/>
                        </a:spcBef>
                        <a:spcAft>
                          <a:spcPts val="0"/>
                        </a:spcAft>
                        <a:buClrTx/>
                        <a:buSzTx/>
                        <a:buFontTx/>
                        <a:buNone/>
                        <a:tabLst/>
                        <a:defRPr/>
                      </a:pPr>
                      <a:r>
                        <a:rPr lang="fr-FR" sz="2200" b="1" u="none" strike="noStrike" baseline="0" dirty="0">
                          <a:effectLst/>
                        </a:rPr>
                        <a:t> marché 3</a:t>
                      </a:r>
                      <a:endParaRPr lang="fr-FR" sz="2200" b="1"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500" u="none" strike="noStrike" baseline="0" dirty="0">
                          <a:effectLst/>
                        </a:rPr>
                        <a:t> </a:t>
                      </a:r>
                      <a:endParaRPr lang="fr-FR" sz="25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500" u="none" strike="noStrike" baseline="0" dirty="0">
                          <a:effectLst/>
                        </a:rPr>
                        <a:t> </a:t>
                      </a:r>
                      <a:endParaRPr lang="fr-FR" sz="25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200" u="none" strike="noStrike" baseline="0" dirty="0">
                          <a:effectLst/>
                        </a:rPr>
                        <a:t> </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7"/>
                  </a:ext>
                </a:extLst>
              </a:tr>
              <a:tr h="434341">
                <a:tc>
                  <a:txBody>
                    <a:bodyPr/>
                    <a:lstStyle/>
                    <a:p>
                      <a:pPr algn="l" fontAlgn="b"/>
                      <a:r>
                        <a:rPr lang="fr-FR" sz="2200" b="1" i="0" u="none" strike="noStrike" baseline="0" dirty="0">
                          <a:solidFill>
                            <a:srgbClr val="000000"/>
                          </a:solidFill>
                          <a:effectLst/>
                          <a:latin typeface="Arial"/>
                        </a:rPr>
                        <a:t>AE</a:t>
                      </a:r>
                    </a:p>
                  </a:txBody>
                  <a:tcPr marL="9525" marR="9525" marT="9525" marB="0" anchor="b">
                    <a:solidFill>
                      <a:schemeClr val="accent6">
                        <a:lumMod val="60000"/>
                        <a:lumOff val="40000"/>
                      </a:schemeClr>
                    </a:solidFill>
                  </a:tcPr>
                </a:tc>
                <a:tc>
                  <a:txBody>
                    <a:bodyPr/>
                    <a:lstStyle/>
                    <a:p>
                      <a:pPr algn="r" fontAlgn="b"/>
                      <a:r>
                        <a:rPr lang="fr-FR" sz="2500" u="none" strike="noStrike" baseline="0">
                          <a:effectLst/>
                        </a:rPr>
                        <a:t>60</a:t>
                      </a:r>
                      <a:endParaRPr lang="fr-FR" sz="2500" b="0" i="0" u="none" strike="noStrike" baseline="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500" u="none" strike="noStrike" baseline="0" dirty="0">
                          <a:effectLst/>
                        </a:rPr>
                        <a:t> </a:t>
                      </a:r>
                      <a:endParaRPr lang="fr-FR" sz="25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200" u="none" strike="noStrike" baseline="0" dirty="0">
                          <a:effectLst/>
                        </a:rPr>
                        <a:t> </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8"/>
                  </a:ext>
                </a:extLst>
              </a:tr>
              <a:tr h="434341">
                <a:tc>
                  <a:txBody>
                    <a:bodyPr/>
                    <a:lstStyle/>
                    <a:p>
                      <a:pPr algn="l" fontAlgn="b"/>
                      <a:r>
                        <a:rPr lang="fr-FR" sz="2200" b="1" u="none" strike="noStrike" baseline="0" dirty="0">
                          <a:effectLst/>
                        </a:rPr>
                        <a:t> CP</a:t>
                      </a:r>
                      <a:endParaRPr lang="fr-FR" sz="2200" b="1"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r" fontAlgn="b"/>
                      <a:r>
                        <a:rPr lang="fr-FR" sz="2500" u="none" strike="noStrike" baseline="0">
                          <a:effectLst/>
                        </a:rPr>
                        <a:t>30</a:t>
                      </a:r>
                      <a:endParaRPr lang="fr-FR" sz="2500" b="0" i="0" u="none" strike="noStrike" baseline="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r" fontAlgn="b"/>
                      <a:r>
                        <a:rPr lang="fr-FR" sz="2500" u="none" strike="noStrike" baseline="0" dirty="0">
                          <a:effectLst/>
                        </a:rPr>
                        <a:t>30</a:t>
                      </a:r>
                      <a:endParaRPr lang="fr-FR" sz="25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200" u="none" strike="noStrike" baseline="0" dirty="0">
                          <a:effectLst/>
                        </a:rPr>
                        <a:t> </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4718339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b="1" dirty="0">
                <a:solidFill>
                  <a:schemeClr val="accent6"/>
                </a:solidFill>
                <a:latin typeface="Edwardian Script ITC" panose="030303020407070D0804" pitchFamily="66" charset="0"/>
                <a:ea typeface="Myanmar Text" pitchFamily="34" charset="0"/>
                <a:cs typeface="Myanmar Text" pitchFamily="34" charset="0"/>
              </a:rPr>
              <a:t>                A  vous  maintenant !</a:t>
            </a:r>
            <a:endParaRPr lang="fr-FR" dirty="0"/>
          </a:p>
        </p:txBody>
      </p:sp>
      <p:pic>
        <p:nvPicPr>
          <p:cNvPr id="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6148" y="710235"/>
            <a:ext cx="1004887" cy="75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Espace réservé du contenu 2"/>
          <p:cNvSpPr>
            <a:spLocks noGrp="1"/>
          </p:cNvSpPr>
          <p:nvPr/>
        </p:nvSpPr>
        <p:spPr bwMode="auto">
          <a:xfrm>
            <a:off x="398840" y="1600200"/>
            <a:ext cx="8404225" cy="4929187"/>
          </a:xfrm>
          <a:prstGeom prst="rect">
            <a:avLst/>
          </a:prstGeom>
          <a:noFill/>
          <a:ln w="9525" algn="ctr">
            <a:noFill/>
            <a:miter lim="800000"/>
            <a:headEnd/>
            <a:tailEnd/>
          </a:ln>
        </p:spPr>
        <p:txBody>
          <a:bodyPr/>
          <a:lstStyle>
            <a:lvl1pPr marL="342900" indent="-342900" algn="l" rtl="0" eaLnBrk="0" fontAlgn="base" hangingPunct="0">
              <a:spcBef>
                <a:spcPct val="20000"/>
              </a:spcBef>
              <a:spcAft>
                <a:spcPct val="0"/>
              </a:spcAft>
              <a:buClr>
                <a:srgbClr val="A50021"/>
              </a:buClr>
              <a:buFont typeface="Wingdings" pitchFamily="2" charset="2"/>
              <a:buChar char="n"/>
              <a:defRPr sz="1600">
                <a:solidFill>
                  <a:schemeClr val="tx1"/>
                </a:solidFill>
                <a:latin typeface="+mn-lt"/>
                <a:ea typeface="+mn-ea"/>
                <a:cs typeface="+mn-cs"/>
              </a:defRPr>
            </a:lvl1pPr>
            <a:lvl2pPr marL="742950" indent="-285750" algn="l" rtl="0" eaLnBrk="0" fontAlgn="base" hangingPunct="0">
              <a:spcBef>
                <a:spcPct val="20000"/>
              </a:spcBef>
              <a:spcAft>
                <a:spcPct val="0"/>
              </a:spcAft>
              <a:buClr>
                <a:srgbClr val="A50021"/>
              </a:buClr>
              <a:buChar char="–"/>
              <a:defRPr sz="1600">
                <a:solidFill>
                  <a:schemeClr val="tx1"/>
                </a:solidFill>
                <a:latin typeface="+mn-lt"/>
                <a:cs typeface="+mn-cs"/>
              </a:defRPr>
            </a:lvl2pPr>
            <a:lvl3pPr marL="1143000" indent="-228600" algn="l" rtl="0" eaLnBrk="0" fontAlgn="base" hangingPunct="0">
              <a:spcBef>
                <a:spcPct val="20000"/>
              </a:spcBef>
              <a:spcAft>
                <a:spcPct val="0"/>
              </a:spcAft>
              <a:buClr>
                <a:srgbClr val="A50021"/>
              </a:buClr>
              <a:buChar char="•"/>
              <a:defRPr sz="1600">
                <a:solidFill>
                  <a:schemeClr val="tx1"/>
                </a:solidFill>
                <a:latin typeface="+mn-lt"/>
                <a:cs typeface="+mn-cs"/>
              </a:defRPr>
            </a:lvl3pPr>
            <a:lvl4pPr marL="1600200" indent="-228600" algn="l" rtl="0" eaLnBrk="0" fontAlgn="base" hangingPunct="0">
              <a:spcBef>
                <a:spcPct val="20000"/>
              </a:spcBef>
              <a:spcAft>
                <a:spcPct val="0"/>
              </a:spcAft>
              <a:buClr>
                <a:srgbClr val="A50021"/>
              </a:buClr>
              <a:buChar char="–"/>
              <a:defRPr sz="1600">
                <a:solidFill>
                  <a:schemeClr val="tx1"/>
                </a:solidFill>
                <a:latin typeface="+mn-lt"/>
                <a:cs typeface="+mn-cs"/>
              </a:defRPr>
            </a:lvl4pPr>
            <a:lvl5pPr marL="2057400" indent="-228600" algn="l" rtl="0" eaLnBrk="0" fontAlgn="base" hangingPunct="0">
              <a:spcBef>
                <a:spcPct val="20000"/>
              </a:spcBef>
              <a:spcAft>
                <a:spcPct val="0"/>
              </a:spcAft>
              <a:buClr>
                <a:srgbClr val="A50021"/>
              </a:buClr>
              <a:buChar char="•"/>
              <a:defRPr sz="1600">
                <a:solidFill>
                  <a:schemeClr val="tx1"/>
                </a:solidFill>
                <a:latin typeface="+mn-lt"/>
                <a:cs typeface="+mn-cs"/>
              </a:defRPr>
            </a:lvl5pPr>
            <a:lvl6pPr marL="2514600" indent="-228600" algn="l" rtl="0" eaLnBrk="1" fontAlgn="base" hangingPunct="1">
              <a:spcBef>
                <a:spcPct val="20000"/>
              </a:spcBef>
              <a:spcAft>
                <a:spcPct val="0"/>
              </a:spcAft>
              <a:buClr>
                <a:srgbClr val="A50021"/>
              </a:buClr>
              <a:buChar char="•"/>
              <a:defRPr sz="1600">
                <a:solidFill>
                  <a:schemeClr val="tx1"/>
                </a:solidFill>
                <a:latin typeface="+mn-lt"/>
                <a:cs typeface="+mn-cs"/>
              </a:defRPr>
            </a:lvl6pPr>
            <a:lvl7pPr marL="2971800" indent="-228600" algn="l" rtl="0" eaLnBrk="1" fontAlgn="base" hangingPunct="1">
              <a:spcBef>
                <a:spcPct val="20000"/>
              </a:spcBef>
              <a:spcAft>
                <a:spcPct val="0"/>
              </a:spcAft>
              <a:buClr>
                <a:srgbClr val="A50021"/>
              </a:buClr>
              <a:buChar char="•"/>
              <a:defRPr sz="1600">
                <a:solidFill>
                  <a:schemeClr val="tx1"/>
                </a:solidFill>
                <a:latin typeface="+mn-lt"/>
                <a:cs typeface="+mn-cs"/>
              </a:defRPr>
            </a:lvl7pPr>
            <a:lvl8pPr marL="3429000" indent="-228600" algn="l" rtl="0" eaLnBrk="1" fontAlgn="base" hangingPunct="1">
              <a:spcBef>
                <a:spcPct val="20000"/>
              </a:spcBef>
              <a:spcAft>
                <a:spcPct val="0"/>
              </a:spcAft>
              <a:buClr>
                <a:srgbClr val="A50021"/>
              </a:buClr>
              <a:buChar char="•"/>
              <a:defRPr sz="1600">
                <a:solidFill>
                  <a:schemeClr val="tx1"/>
                </a:solidFill>
                <a:latin typeface="+mn-lt"/>
                <a:cs typeface="+mn-cs"/>
              </a:defRPr>
            </a:lvl8pPr>
            <a:lvl9pPr marL="3886200" indent="-228600" algn="l" rtl="0" eaLnBrk="1" fontAlgn="base" hangingPunct="1">
              <a:spcBef>
                <a:spcPct val="20000"/>
              </a:spcBef>
              <a:spcAft>
                <a:spcPct val="0"/>
              </a:spcAft>
              <a:buClr>
                <a:srgbClr val="A50021"/>
              </a:buClr>
              <a:buChar char="•"/>
              <a:defRPr sz="1600">
                <a:solidFill>
                  <a:schemeClr val="tx1"/>
                </a:solidFill>
                <a:latin typeface="+mn-lt"/>
                <a:cs typeface="+mn-cs"/>
              </a:defRPr>
            </a:lvl9pPr>
          </a:lstStyle>
          <a:p>
            <a:pPr>
              <a:buClr>
                <a:srgbClr val="003399"/>
              </a:buClr>
              <a:buFont typeface="Wingdings" pitchFamily="2" charset="2"/>
              <a:buChar char="§"/>
              <a:defRPr/>
            </a:pPr>
            <a:r>
              <a:rPr lang="fr-FR" sz="2800" b="1" dirty="0">
                <a:solidFill>
                  <a:srgbClr val="003399"/>
                </a:solidFill>
              </a:rPr>
              <a:t>Exercice 4</a:t>
            </a:r>
            <a:r>
              <a:rPr lang="fr-FR" sz="2800" dirty="0">
                <a:solidFill>
                  <a:srgbClr val="003399"/>
                </a:solidFill>
              </a:rPr>
              <a:t> : 	«c</a:t>
            </a:r>
            <a:r>
              <a:rPr lang="fr-FR" sz="2800" dirty="0">
                <a:solidFill>
                  <a:srgbClr val="003399"/>
                </a:solidFill>
                <a:latin typeface="Arial Narrow" pitchFamily="34" charset="0"/>
              </a:rPr>
              <a:t>as pratique »</a:t>
            </a:r>
            <a:r>
              <a:rPr lang="fr-FR" sz="2600" dirty="0">
                <a:solidFill>
                  <a:srgbClr val="003399"/>
                </a:solidFill>
                <a:latin typeface="Arial Narrow" pitchFamily="34" charset="0"/>
              </a:rPr>
              <a:t> </a:t>
            </a:r>
          </a:p>
          <a:p>
            <a:pPr marL="0" indent="0">
              <a:buClr>
                <a:srgbClr val="003399"/>
              </a:buClr>
              <a:buFont typeface="Wingdings" pitchFamily="2" charset="2"/>
              <a:buNone/>
              <a:defRPr/>
            </a:pPr>
            <a:r>
              <a:rPr lang="fr-FR" sz="2600" dirty="0">
                <a:solidFill>
                  <a:srgbClr val="003399"/>
                </a:solidFill>
              </a:rPr>
              <a:t>							15</a:t>
            </a:r>
            <a:r>
              <a:rPr lang="fr-FR" sz="3200" dirty="0">
                <a:solidFill>
                  <a:srgbClr val="003399"/>
                </a:solidFill>
              </a:rPr>
              <a:t> </a:t>
            </a:r>
            <a:r>
              <a:rPr lang="fr-FR" sz="2600" dirty="0">
                <a:solidFill>
                  <a:srgbClr val="003399"/>
                </a:solidFill>
              </a:rPr>
              <a:t>mn</a:t>
            </a:r>
          </a:p>
          <a:p>
            <a:pPr marL="1771650" lvl="4" indent="-457200" eaLnBrk="1" hangingPunct="1">
              <a:spcBef>
                <a:spcPct val="0"/>
              </a:spcBef>
              <a:buClr>
                <a:srgbClr val="003399"/>
              </a:buClr>
              <a:buFont typeface="Wingdings" panose="05000000000000000000" pitchFamily="2" charset="2"/>
              <a:buChar char="§"/>
              <a:defRPr/>
            </a:pPr>
            <a:endParaRPr lang="fr-FR" sz="3200" dirty="0">
              <a:solidFill>
                <a:srgbClr val="003399"/>
              </a:solidFill>
            </a:endParaRPr>
          </a:p>
          <a:p>
            <a:pPr lvl="1">
              <a:spcBef>
                <a:spcPct val="0"/>
              </a:spcBef>
              <a:buClr>
                <a:srgbClr val="003399"/>
              </a:buClr>
              <a:buFont typeface="Wingdings" panose="05000000000000000000" pitchFamily="2" charset="2"/>
              <a:buChar char="§"/>
              <a:defRPr/>
            </a:pPr>
            <a:r>
              <a:rPr lang="fr-FR" sz="2600" dirty="0">
                <a:solidFill>
                  <a:srgbClr val="003399"/>
                </a:solidFill>
              </a:rPr>
              <a:t>Travail individuel				10 mn</a:t>
            </a:r>
          </a:p>
          <a:p>
            <a:pPr lvl="1">
              <a:spcBef>
                <a:spcPct val="0"/>
              </a:spcBef>
              <a:buClr>
                <a:srgbClr val="003399"/>
              </a:buClr>
              <a:buFont typeface="Wingdings" panose="05000000000000000000" pitchFamily="2" charset="2"/>
              <a:buChar char="§"/>
              <a:defRPr/>
            </a:pPr>
            <a:r>
              <a:rPr lang="fr-FR" sz="2600" dirty="0">
                <a:solidFill>
                  <a:srgbClr val="003399"/>
                </a:solidFill>
              </a:rPr>
              <a:t>Retour-synthèse				  5 mn</a:t>
            </a:r>
          </a:p>
          <a:p>
            <a:pPr lvl="1">
              <a:spcBef>
                <a:spcPct val="0"/>
              </a:spcBef>
              <a:buClr>
                <a:srgbClr val="003399"/>
              </a:buClr>
              <a:buFont typeface="Wingdings" panose="05000000000000000000" pitchFamily="2" charset="2"/>
              <a:buChar char="§"/>
              <a:defRPr/>
            </a:pPr>
            <a:endParaRPr lang="fr-FR" sz="2600" dirty="0">
              <a:solidFill>
                <a:srgbClr val="003399"/>
              </a:solidFill>
            </a:endParaRPr>
          </a:p>
          <a:p>
            <a:pPr>
              <a:spcBef>
                <a:spcPct val="0"/>
              </a:spcBef>
              <a:buClr>
                <a:srgbClr val="003399"/>
              </a:buClr>
              <a:buFont typeface="Wingdings" pitchFamily="2" charset="2"/>
              <a:buChar char="§"/>
              <a:defRPr/>
            </a:pPr>
            <a:r>
              <a:rPr lang="fr-FR" sz="2600" b="1" dirty="0">
                <a:solidFill>
                  <a:srgbClr val="003399"/>
                </a:solidFill>
                <a:latin typeface="Arial Narrow" pitchFamily="34" charset="0"/>
              </a:rPr>
              <a:t>Objectif : </a:t>
            </a:r>
            <a:r>
              <a:rPr lang="fr-FR" sz="2600" dirty="0">
                <a:solidFill>
                  <a:srgbClr val="003399"/>
                </a:solidFill>
                <a:latin typeface="Arial Narrow" pitchFamily="34" charset="0"/>
              </a:rPr>
              <a:t>Assimiler la budgétisation des AE/CP</a:t>
            </a:r>
          </a:p>
          <a:p>
            <a:pPr>
              <a:spcBef>
                <a:spcPct val="0"/>
              </a:spcBef>
              <a:buClr>
                <a:srgbClr val="003399"/>
              </a:buClr>
              <a:buFont typeface="Wingdings" pitchFamily="2" charset="2"/>
              <a:buChar char="§"/>
              <a:defRPr/>
            </a:pPr>
            <a:endParaRPr lang="fr-FR" sz="2600" dirty="0">
              <a:solidFill>
                <a:srgbClr val="003399"/>
              </a:solidFill>
              <a:latin typeface="Arial Narrow" pitchFamily="34" charset="0"/>
            </a:endParaRPr>
          </a:p>
          <a:p>
            <a:pPr>
              <a:spcBef>
                <a:spcPct val="0"/>
              </a:spcBef>
              <a:buClr>
                <a:srgbClr val="003399"/>
              </a:buClr>
              <a:buFont typeface="Wingdings" pitchFamily="2" charset="2"/>
              <a:buChar char="§"/>
              <a:defRPr/>
            </a:pPr>
            <a:r>
              <a:rPr lang="fr-FR" sz="2600" b="1" dirty="0">
                <a:solidFill>
                  <a:srgbClr val="003399"/>
                </a:solidFill>
                <a:latin typeface="Arial Narrow" pitchFamily="34" charset="0"/>
              </a:rPr>
              <a:t>Directives : </a:t>
            </a:r>
            <a:r>
              <a:rPr lang="fr-FR" sz="2600" dirty="0">
                <a:solidFill>
                  <a:srgbClr val="003399"/>
                </a:solidFill>
                <a:latin typeface="Arial Narrow" pitchFamily="34" charset="0"/>
              </a:rPr>
              <a:t>résoudre le cas pratique</a:t>
            </a:r>
            <a:endParaRPr lang="fr-FR" sz="2800" dirty="0">
              <a:solidFill>
                <a:srgbClr val="003399"/>
              </a:solidFill>
              <a:latin typeface="Arial Narrow" pitchFamily="34" charset="0"/>
            </a:endParaRPr>
          </a:p>
        </p:txBody>
      </p:sp>
      <p:sp>
        <p:nvSpPr>
          <p:cNvPr id="3" name="Espace réservé du pied de page 2"/>
          <p:cNvSpPr>
            <a:spLocks noGrp="1"/>
          </p:cNvSpPr>
          <p:nvPr>
            <p:ph type="ftr" sz="quarter" idx="11"/>
          </p:nvPr>
        </p:nvSpPr>
        <p:spPr/>
        <p:txBody>
          <a:bodyPr/>
          <a:lstStyle/>
          <a:p>
            <a:r>
              <a:rPr lang="fr-FR"/>
              <a:t>Exercices</a:t>
            </a:r>
            <a:endParaRPr lang="en-US"/>
          </a:p>
        </p:txBody>
      </p:sp>
      <p:pic>
        <p:nvPicPr>
          <p:cNvPr id="7" name="Image 7" descr="Temps_allou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47800" y="2094313"/>
            <a:ext cx="98425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6" descr="Fiche%20d'exercic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9201" y="5257800"/>
            <a:ext cx="855662"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Espace réservé du numéro de diapositive 3"/>
          <p:cNvSpPr>
            <a:spLocks noGrp="1"/>
          </p:cNvSpPr>
          <p:nvPr>
            <p:ph type="sldNum" sz="quarter" idx="12"/>
          </p:nvPr>
        </p:nvSpPr>
        <p:spPr/>
        <p:txBody>
          <a:bodyPr/>
          <a:lstStyle/>
          <a:p>
            <a:fld id="{8B813F2F-08E6-465A-93D8-230A3B9A44CB}" type="slidenum">
              <a:rPr lang="en-US" smtClean="0"/>
              <a:pPr/>
              <a:t>14</a:t>
            </a:fld>
            <a:endParaRPr lang="en-US"/>
          </a:p>
        </p:txBody>
      </p:sp>
    </p:spTree>
    <p:extLst>
      <p:ext uri="{BB962C8B-B14F-4D97-AF65-F5344CB8AC3E}">
        <p14:creationId xmlns:p14="http://schemas.microsoft.com/office/powerpoint/2010/main" val="5273471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2431" y="381000"/>
            <a:ext cx="7886700" cy="1325563"/>
          </a:xfrm>
        </p:spPr>
        <p:txBody>
          <a:bodyPr>
            <a:normAutofit/>
          </a:bodyPr>
          <a:lstStyle/>
          <a:p>
            <a:r>
              <a:rPr lang="fr-FR" sz="2800" b="1" dirty="0">
                <a:latin typeface="Myriad Pro"/>
              </a:rPr>
              <a:t>EXERCICE 4 - ENONCÉ</a:t>
            </a:r>
            <a:endParaRPr lang="fr-FR" sz="2800" cap="all" dirty="0">
              <a:latin typeface="Myria"/>
            </a:endParaRPr>
          </a:p>
        </p:txBody>
      </p:sp>
      <p:sp>
        <p:nvSpPr>
          <p:cNvPr id="4" name="Espace réservé du numéro de diapositive 3"/>
          <p:cNvSpPr>
            <a:spLocks noGrp="1"/>
          </p:cNvSpPr>
          <p:nvPr>
            <p:ph type="sldNum" sz="quarter" idx="12"/>
          </p:nvPr>
        </p:nvSpPr>
        <p:spPr/>
        <p:txBody>
          <a:bodyPr/>
          <a:lstStyle/>
          <a:p>
            <a:fld id="{8B813F2F-08E6-465A-93D8-230A3B9A44CB}" type="slidenum">
              <a:rPr lang="en-US" smtClean="0"/>
              <a:pPr/>
              <a:t>15</a:t>
            </a:fld>
            <a:endParaRPr lang="en-US"/>
          </a:p>
        </p:txBody>
      </p:sp>
      <p:sp>
        <p:nvSpPr>
          <p:cNvPr id="5" name="Espace réservé du pied de page 4"/>
          <p:cNvSpPr>
            <a:spLocks noGrp="1"/>
          </p:cNvSpPr>
          <p:nvPr>
            <p:ph type="ftr" sz="quarter" idx="11"/>
          </p:nvPr>
        </p:nvSpPr>
        <p:spPr/>
        <p:txBody>
          <a:bodyPr/>
          <a:lstStyle/>
          <a:p>
            <a:r>
              <a:rPr lang="fr-FR"/>
              <a:t>Exercices</a:t>
            </a:r>
            <a:endParaRPr lang="en-US"/>
          </a:p>
        </p:txBody>
      </p:sp>
      <p:sp>
        <p:nvSpPr>
          <p:cNvPr id="6" name="TextBox 7"/>
          <p:cNvSpPr txBox="1">
            <a:spLocks noChangeArrowheads="1"/>
          </p:cNvSpPr>
          <p:nvPr/>
        </p:nvSpPr>
        <p:spPr bwMode="auto">
          <a:xfrm>
            <a:off x="381000" y="1447800"/>
            <a:ext cx="8229600" cy="4721292"/>
          </a:xfrm>
          <a:prstGeom prst="rect">
            <a:avLst/>
          </a:prstGeom>
          <a:noFill/>
          <a:ln w="9525">
            <a:noFill/>
            <a:miter lim="800000"/>
            <a:headEnd/>
            <a:tailEnd/>
          </a:ln>
        </p:spPr>
        <p:txBody>
          <a:bodyPr wrap="square">
            <a:spAutoFit/>
          </a:bodyPr>
          <a:lstStyle/>
          <a:p>
            <a:pPr algn="just">
              <a:lnSpc>
                <a:spcPct val="80000"/>
              </a:lnSpc>
            </a:pPr>
            <a:r>
              <a:rPr lang="fr-FR" sz="2400" b="1" dirty="0">
                <a:solidFill>
                  <a:schemeClr val="accent1">
                    <a:lumMod val="75000"/>
                  </a:schemeClr>
                </a:solidFill>
                <a:latin typeface="Arial Narrow" pitchFamily="34" charset="0"/>
                <a:cs typeface="Arial" pitchFamily="34" charset="0"/>
              </a:rPr>
              <a:t>Le ministre des transports veut passer 2 marchés :</a:t>
            </a:r>
          </a:p>
          <a:p>
            <a:pPr algn="just">
              <a:lnSpc>
                <a:spcPct val="80000"/>
              </a:lnSpc>
            </a:pPr>
            <a:endParaRPr lang="fr-FR" sz="2400" dirty="0">
              <a:solidFill>
                <a:schemeClr val="accent1">
                  <a:lumMod val="75000"/>
                </a:schemeClr>
              </a:solidFill>
              <a:latin typeface="Arial Narrow" pitchFamily="34" charset="0"/>
              <a:cs typeface="Arial" pitchFamily="34" charset="0"/>
            </a:endParaRPr>
          </a:p>
          <a:p>
            <a:pPr algn="just">
              <a:lnSpc>
                <a:spcPct val="80000"/>
              </a:lnSpc>
            </a:pPr>
            <a:r>
              <a:rPr lang="fr-FR" sz="2400" dirty="0">
                <a:solidFill>
                  <a:schemeClr val="accent1">
                    <a:lumMod val="75000"/>
                  </a:schemeClr>
                </a:solidFill>
                <a:latin typeface="Arial Narrow" pitchFamily="34" charset="0"/>
                <a:cs typeface="Arial" pitchFamily="34" charset="0"/>
              </a:rPr>
              <a:t>1- marché forfaitaire : pour la construction sur 3 années du principal aéroport du pays, d’un montant estimé à 180 Mds à raison de 30% de paiement annuel lors du démarrage des travaux, 40 % à la réception provisoire l’année suivante et 30% à la réception définitive un an après la réception provisoire ;</a:t>
            </a:r>
          </a:p>
          <a:p>
            <a:pPr algn="just">
              <a:lnSpc>
                <a:spcPct val="80000"/>
              </a:lnSpc>
            </a:pPr>
            <a:endParaRPr lang="fr-FR" sz="2400" dirty="0">
              <a:solidFill>
                <a:schemeClr val="accent1">
                  <a:lumMod val="75000"/>
                </a:schemeClr>
              </a:solidFill>
              <a:latin typeface="Arial Narrow" pitchFamily="34" charset="0"/>
              <a:cs typeface="Arial" pitchFamily="34" charset="0"/>
            </a:endParaRPr>
          </a:p>
          <a:p>
            <a:pPr algn="just">
              <a:lnSpc>
                <a:spcPct val="80000"/>
              </a:lnSpc>
            </a:pPr>
            <a:r>
              <a:rPr lang="fr-FR" sz="2400" dirty="0">
                <a:solidFill>
                  <a:schemeClr val="accent1">
                    <a:lumMod val="75000"/>
                  </a:schemeClr>
                </a:solidFill>
                <a:latin typeface="Arial Narrow" pitchFamily="34" charset="0"/>
                <a:cs typeface="Arial" pitchFamily="34" charset="0"/>
              </a:rPr>
              <a:t>2- marché ferme et à tranche conditionnelle : pour la réhabilitation de 13 aéroports provinciaux à hauteur de 70 Mds pièce. 6 aéroports  sont programmés en N et 4 l’année N+1, le paiement s’effectue sur une année. les 3 autres seront réalisées par affermissement   d’une tranche conditionnelle  l’année N+3, l’indemnité de dédit étant de 30 Mds.</a:t>
            </a:r>
          </a:p>
          <a:p>
            <a:pPr algn="just">
              <a:lnSpc>
                <a:spcPct val="80000"/>
              </a:lnSpc>
            </a:pPr>
            <a:endParaRPr lang="fr-FR" sz="2400" dirty="0">
              <a:latin typeface="Arial Narrow" pitchFamily="34" charset="0"/>
              <a:cs typeface="Arial" pitchFamily="34" charset="0"/>
            </a:endParaRPr>
          </a:p>
          <a:p>
            <a:pPr algn="just">
              <a:lnSpc>
                <a:spcPct val="80000"/>
              </a:lnSpc>
            </a:pPr>
            <a:r>
              <a:rPr lang="fr-FR" sz="2000" b="1" dirty="0">
                <a:solidFill>
                  <a:srgbClr val="C00000"/>
                </a:solidFill>
                <a:latin typeface="Times New Roman" panose="02020603050405020304" pitchFamily="18" charset="0"/>
                <a:cs typeface="Times New Roman" panose="02020603050405020304" pitchFamily="18" charset="0"/>
              </a:rPr>
              <a:t>Quel sera l’échéancier de consommation en AE et en CP pour chacun de ces marchés</a:t>
            </a:r>
          </a:p>
        </p:txBody>
      </p:sp>
    </p:spTree>
    <p:extLst>
      <p:ext uri="{BB962C8B-B14F-4D97-AF65-F5344CB8AC3E}">
        <p14:creationId xmlns:p14="http://schemas.microsoft.com/office/powerpoint/2010/main" val="41205519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2431" y="381000"/>
            <a:ext cx="7886700" cy="1325563"/>
          </a:xfrm>
        </p:spPr>
        <p:txBody>
          <a:bodyPr>
            <a:normAutofit/>
          </a:bodyPr>
          <a:lstStyle/>
          <a:p>
            <a:r>
              <a:rPr lang="fr-FR" sz="2800" b="1" dirty="0">
                <a:latin typeface="Myriad Pro"/>
              </a:rPr>
              <a:t>EXERCICE 4 - CORRIGÉ</a:t>
            </a:r>
            <a:endParaRPr lang="fr-FR" sz="2800" cap="all" dirty="0">
              <a:latin typeface="Myria"/>
            </a:endParaRPr>
          </a:p>
        </p:txBody>
      </p:sp>
      <p:sp>
        <p:nvSpPr>
          <p:cNvPr id="4" name="Espace réservé du numéro de diapositive 3"/>
          <p:cNvSpPr>
            <a:spLocks noGrp="1"/>
          </p:cNvSpPr>
          <p:nvPr>
            <p:ph type="sldNum" sz="quarter" idx="12"/>
          </p:nvPr>
        </p:nvSpPr>
        <p:spPr/>
        <p:txBody>
          <a:bodyPr/>
          <a:lstStyle/>
          <a:p>
            <a:fld id="{8B813F2F-08E6-465A-93D8-230A3B9A44CB}" type="slidenum">
              <a:rPr lang="en-US" smtClean="0"/>
              <a:pPr/>
              <a:t>16</a:t>
            </a:fld>
            <a:endParaRPr lang="en-US"/>
          </a:p>
        </p:txBody>
      </p:sp>
      <p:sp>
        <p:nvSpPr>
          <p:cNvPr id="5" name="Espace réservé du pied de page 4"/>
          <p:cNvSpPr>
            <a:spLocks noGrp="1"/>
          </p:cNvSpPr>
          <p:nvPr>
            <p:ph type="ftr" sz="quarter" idx="11"/>
          </p:nvPr>
        </p:nvSpPr>
        <p:spPr/>
        <p:txBody>
          <a:bodyPr/>
          <a:lstStyle/>
          <a:p>
            <a:r>
              <a:rPr lang="fr-FR"/>
              <a:t>Exercices</a:t>
            </a:r>
            <a:endParaRPr lang="en-US"/>
          </a:p>
        </p:txBody>
      </p:sp>
      <p:graphicFrame>
        <p:nvGraphicFramePr>
          <p:cNvPr id="7" name="Tableau 6"/>
          <p:cNvGraphicFramePr>
            <a:graphicFrameLocks noGrp="1"/>
          </p:cNvGraphicFramePr>
          <p:nvPr>
            <p:extLst>
              <p:ext uri="{D42A27DB-BD31-4B8C-83A1-F6EECF244321}">
                <p14:modId xmlns:p14="http://schemas.microsoft.com/office/powerpoint/2010/main" val="3785308438"/>
              </p:ext>
            </p:extLst>
          </p:nvPr>
        </p:nvGraphicFramePr>
        <p:xfrm>
          <a:off x="304800" y="1804035"/>
          <a:ext cx="8305802" cy="2005965"/>
        </p:xfrm>
        <a:graphic>
          <a:graphicData uri="http://schemas.openxmlformats.org/drawingml/2006/table">
            <a:tbl>
              <a:tblPr>
                <a:tableStyleId>{5C22544A-7EE6-4342-B048-85BDC9FD1C3A}</a:tableStyleId>
              </a:tblPr>
              <a:tblGrid>
                <a:gridCol w="1870676">
                  <a:extLst>
                    <a:ext uri="{9D8B030D-6E8A-4147-A177-3AD203B41FA5}">
                      <a16:colId xmlns:a16="http://schemas.microsoft.com/office/drawing/2014/main" val="20000"/>
                    </a:ext>
                  </a:extLst>
                </a:gridCol>
                <a:gridCol w="1870676">
                  <a:extLst>
                    <a:ext uri="{9D8B030D-6E8A-4147-A177-3AD203B41FA5}">
                      <a16:colId xmlns:a16="http://schemas.microsoft.com/office/drawing/2014/main" val="20001"/>
                    </a:ext>
                  </a:extLst>
                </a:gridCol>
                <a:gridCol w="1571368">
                  <a:extLst>
                    <a:ext uri="{9D8B030D-6E8A-4147-A177-3AD203B41FA5}">
                      <a16:colId xmlns:a16="http://schemas.microsoft.com/office/drawing/2014/main" val="20002"/>
                    </a:ext>
                  </a:extLst>
                </a:gridCol>
                <a:gridCol w="1571368">
                  <a:extLst>
                    <a:ext uri="{9D8B030D-6E8A-4147-A177-3AD203B41FA5}">
                      <a16:colId xmlns:a16="http://schemas.microsoft.com/office/drawing/2014/main" val="20003"/>
                    </a:ext>
                  </a:extLst>
                </a:gridCol>
                <a:gridCol w="1421714">
                  <a:extLst>
                    <a:ext uri="{9D8B030D-6E8A-4147-A177-3AD203B41FA5}">
                      <a16:colId xmlns:a16="http://schemas.microsoft.com/office/drawing/2014/main" val="20004"/>
                    </a:ext>
                  </a:extLst>
                </a:gridCol>
              </a:tblGrid>
              <a:tr h="441960">
                <a:tc>
                  <a:txBody>
                    <a:bodyPr/>
                    <a:lstStyle/>
                    <a:p>
                      <a:pPr algn="l" fontAlgn="b"/>
                      <a:r>
                        <a:rPr lang="fr-FR" sz="2200" u="none" strike="noStrike" baseline="0" dirty="0">
                          <a:effectLst/>
                        </a:rPr>
                        <a:t> marché forfaitaire</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ctr" fontAlgn="b"/>
                      <a:r>
                        <a:rPr lang="fr-FR" sz="2200" u="none" strike="noStrike" baseline="0" dirty="0">
                          <a:effectLst/>
                        </a:rPr>
                        <a:t>Année 1</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ctr" fontAlgn="b"/>
                      <a:r>
                        <a:rPr lang="fr-FR" sz="2200" u="none" strike="noStrike" baseline="0" dirty="0">
                          <a:effectLst/>
                        </a:rPr>
                        <a:t>année 2</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ctr" fontAlgn="b"/>
                      <a:r>
                        <a:rPr lang="fr-FR" sz="2200" u="none" strike="noStrike" baseline="0" dirty="0">
                          <a:effectLst/>
                        </a:rPr>
                        <a:t>année 3</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ctr" fontAlgn="b"/>
                      <a:r>
                        <a:rPr lang="fr-FR" sz="2200" u="none" strike="noStrike" baseline="0" dirty="0">
                          <a:effectLst/>
                        </a:rPr>
                        <a:t> </a:t>
                      </a:r>
                      <a:r>
                        <a:rPr lang="fr-FR" sz="2200" b="1" u="none" strike="noStrike" baseline="0" dirty="0">
                          <a:effectLst/>
                        </a:rPr>
                        <a:t>TOTAL</a:t>
                      </a:r>
                      <a:endParaRPr lang="fr-FR" sz="2200" b="1"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0"/>
                  </a:ext>
                </a:extLst>
              </a:tr>
              <a:tr h="441960">
                <a:tc>
                  <a:txBody>
                    <a:bodyPr/>
                    <a:lstStyle/>
                    <a:p>
                      <a:pPr algn="l" fontAlgn="b"/>
                      <a:r>
                        <a:rPr lang="fr-FR" sz="2200" u="none" strike="noStrike" baseline="0" dirty="0">
                          <a:effectLst/>
                        </a:rPr>
                        <a:t> </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200" u="none" strike="noStrike" baseline="0" dirty="0">
                          <a:effectLst/>
                        </a:rPr>
                        <a:t> </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200" u="none" strike="noStrike" baseline="0">
                          <a:effectLst/>
                        </a:rPr>
                        <a:t> </a:t>
                      </a:r>
                      <a:endParaRPr lang="fr-FR" sz="2200" b="0" i="0" u="none" strike="noStrike" baseline="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200" u="none" strike="noStrike" baseline="0">
                          <a:effectLst/>
                        </a:rPr>
                        <a:t> </a:t>
                      </a:r>
                      <a:endParaRPr lang="fr-FR" sz="2200" b="0" i="0" u="none" strike="noStrike" baseline="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200" u="none" strike="noStrike" baseline="0">
                          <a:effectLst/>
                        </a:rPr>
                        <a:t> </a:t>
                      </a:r>
                      <a:endParaRPr lang="fr-FR" sz="2200" b="0" i="0" u="none" strike="noStrike" baseline="0">
                        <a:solidFill>
                          <a:srgbClr val="000000"/>
                        </a:solidFill>
                        <a:effectLst/>
                        <a:latin typeface="Arial"/>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1"/>
                  </a:ext>
                </a:extLst>
              </a:tr>
              <a:tr h="441960">
                <a:tc>
                  <a:txBody>
                    <a:bodyPr/>
                    <a:lstStyle/>
                    <a:p>
                      <a:pPr algn="l" fontAlgn="b"/>
                      <a:r>
                        <a:rPr lang="fr-FR" sz="2200" u="none" strike="noStrike" baseline="0">
                          <a:effectLst/>
                        </a:rPr>
                        <a:t>AE</a:t>
                      </a:r>
                      <a:endParaRPr lang="fr-FR" sz="2200" b="0" i="0" u="none" strike="noStrike" baseline="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r" fontAlgn="b"/>
                      <a:r>
                        <a:rPr lang="fr-FR" sz="2200" u="none" strike="noStrike" baseline="0" dirty="0">
                          <a:effectLst/>
                        </a:rPr>
                        <a:t>180</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200" u="none" strike="noStrike" baseline="0" dirty="0">
                          <a:effectLst/>
                        </a:rPr>
                        <a:t> </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200" u="none" strike="noStrike" baseline="0">
                          <a:effectLst/>
                        </a:rPr>
                        <a:t> </a:t>
                      </a:r>
                      <a:endParaRPr lang="fr-FR" sz="2200" b="0" i="0" u="none" strike="noStrike" baseline="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r" fontAlgn="b"/>
                      <a:r>
                        <a:rPr lang="fr-FR" sz="2200" u="none" strike="noStrike" baseline="0">
                          <a:effectLst/>
                        </a:rPr>
                        <a:t>180</a:t>
                      </a:r>
                      <a:endParaRPr lang="fr-FR" sz="2200" b="0" i="0" u="none" strike="noStrike" baseline="0">
                        <a:solidFill>
                          <a:srgbClr val="000000"/>
                        </a:solidFill>
                        <a:effectLst/>
                        <a:latin typeface="Arial"/>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2"/>
                  </a:ext>
                </a:extLst>
              </a:tr>
              <a:tr h="441960">
                <a:tc>
                  <a:txBody>
                    <a:bodyPr/>
                    <a:lstStyle/>
                    <a:p>
                      <a:pPr algn="l" fontAlgn="b"/>
                      <a:r>
                        <a:rPr lang="fr-FR" sz="2200" u="none" strike="noStrike" baseline="0">
                          <a:effectLst/>
                        </a:rPr>
                        <a:t>CP</a:t>
                      </a:r>
                      <a:endParaRPr lang="fr-FR" sz="2200" b="0" i="0" u="none" strike="noStrike" baseline="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r" fontAlgn="b"/>
                      <a:r>
                        <a:rPr lang="fr-FR" sz="2200" u="none" strike="noStrike" baseline="0">
                          <a:effectLst/>
                        </a:rPr>
                        <a:t>54</a:t>
                      </a:r>
                      <a:endParaRPr lang="fr-FR" sz="2200" b="0" i="0" u="none" strike="noStrike" baseline="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r" fontAlgn="b"/>
                      <a:r>
                        <a:rPr lang="fr-FR" sz="2200" u="none" strike="noStrike" baseline="0" dirty="0">
                          <a:effectLst/>
                        </a:rPr>
                        <a:t>72</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r" fontAlgn="b"/>
                      <a:r>
                        <a:rPr lang="fr-FR" sz="2200" u="none" strike="noStrike" baseline="0" dirty="0">
                          <a:effectLst/>
                        </a:rPr>
                        <a:t>54</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r" fontAlgn="b"/>
                      <a:r>
                        <a:rPr lang="fr-FR" sz="2200" u="none" strike="noStrike" baseline="0" dirty="0">
                          <a:effectLst/>
                        </a:rPr>
                        <a:t>180</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3"/>
                  </a:ext>
                </a:extLst>
              </a:tr>
            </a:tbl>
          </a:graphicData>
        </a:graphic>
      </p:graphicFrame>
      <p:graphicFrame>
        <p:nvGraphicFramePr>
          <p:cNvPr id="8" name="Tableau 7"/>
          <p:cNvGraphicFramePr>
            <a:graphicFrameLocks noGrp="1"/>
          </p:cNvGraphicFramePr>
          <p:nvPr>
            <p:extLst>
              <p:ext uri="{D42A27DB-BD31-4B8C-83A1-F6EECF244321}">
                <p14:modId xmlns:p14="http://schemas.microsoft.com/office/powerpoint/2010/main" val="3685850894"/>
              </p:ext>
            </p:extLst>
          </p:nvPr>
        </p:nvGraphicFramePr>
        <p:xfrm>
          <a:off x="304800" y="4191000"/>
          <a:ext cx="8382000" cy="2057400"/>
        </p:xfrm>
        <a:graphic>
          <a:graphicData uri="http://schemas.openxmlformats.org/drawingml/2006/table">
            <a:tbl>
              <a:tblPr>
                <a:tableStyleId>{5C22544A-7EE6-4342-B048-85BDC9FD1C3A}</a:tableStyleId>
              </a:tblPr>
              <a:tblGrid>
                <a:gridCol w="1836057">
                  <a:extLst>
                    <a:ext uri="{9D8B030D-6E8A-4147-A177-3AD203B41FA5}">
                      <a16:colId xmlns:a16="http://schemas.microsoft.com/office/drawing/2014/main" val="20000"/>
                    </a:ext>
                  </a:extLst>
                </a:gridCol>
                <a:gridCol w="1516743">
                  <a:extLst>
                    <a:ext uri="{9D8B030D-6E8A-4147-A177-3AD203B41FA5}">
                      <a16:colId xmlns:a16="http://schemas.microsoft.com/office/drawing/2014/main" val="20001"/>
                    </a:ext>
                  </a:extLst>
                </a:gridCol>
                <a:gridCol w="1676400">
                  <a:extLst>
                    <a:ext uri="{9D8B030D-6E8A-4147-A177-3AD203B41FA5}">
                      <a16:colId xmlns:a16="http://schemas.microsoft.com/office/drawing/2014/main" val="20002"/>
                    </a:ext>
                  </a:extLst>
                </a:gridCol>
                <a:gridCol w="1676400">
                  <a:extLst>
                    <a:ext uri="{9D8B030D-6E8A-4147-A177-3AD203B41FA5}">
                      <a16:colId xmlns:a16="http://schemas.microsoft.com/office/drawing/2014/main" val="20003"/>
                    </a:ext>
                  </a:extLst>
                </a:gridCol>
                <a:gridCol w="1676400">
                  <a:extLst>
                    <a:ext uri="{9D8B030D-6E8A-4147-A177-3AD203B41FA5}">
                      <a16:colId xmlns:a16="http://schemas.microsoft.com/office/drawing/2014/main" val="20004"/>
                    </a:ext>
                  </a:extLst>
                </a:gridCol>
              </a:tblGrid>
              <a:tr h="780960">
                <a:tc>
                  <a:txBody>
                    <a:bodyPr/>
                    <a:lstStyle/>
                    <a:p>
                      <a:pPr algn="l" fontAlgn="b"/>
                      <a:r>
                        <a:rPr lang="fr-FR" sz="2200" u="none" strike="noStrike" baseline="0" dirty="0">
                          <a:effectLst/>
                        </a:rPr>
                        <a:t> Marché ferme et à TC</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ctr" fontAlgn="b"/>
                      <a:r>
                        <a:rPr lang="fr-FR" sz="2200" u="none" strike="noStrike" baseline="0" dirty="0">
                          <a:effectLst/>
                        </a:rPr>
                        <a:t>Année 1</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ctr" fontAlgn="b"/>
                      <a:r>
                        <a:rPr lang="fr-FR" sz="2200" u="none" strike="noStrike" baseline="0" dirty="0">
                          <a:effectLst/>
                        </a:rPr>
                        <a:t>année  2</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ctr" fontAlgn="b"/>
                      <a:r>
                        <a:rPr lang="fr-FR" sz="2200" u="none" strike="noStrike" baseline="0" dirty="0">
                          <a:effectLst/>
                        </a:rPr>
                        <a:t>année 3</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ctr" fontAlgn="b"/>
                      <a:r>
                        <a:rPr lang="fr-FR" sz="2200" b="1" u="none" strike="noStrike" baseline="0" dirty="0">
                          <a:effectLst/>
                        </a:rPr>
                        <a:t> TOTAL</a:t>
                      </a:r>
                      <a:endParaRPr lang="fr-FR" sz="2200" b="1"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0"/>
                  </a:ext>
                </a:extLst>
              </a:tr>
              <a:tr h="425480">
                <a:tc>
                  <a:txBody>
                    <a:bodyPr/>
                    <a:lstStyle/>
                    <a:p>
                      <a:pPr algn="l" fontAlgn="b"/>
                      <a:r>
                        <a:rPr lang="fr-FR" sz="2200" u="none" strike="noStrike" baseline="0" dirty="0">
                          <a:effectLst/>
                        </a:rPr>
                        <a:t> </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200" u="none" strike="noStrike" baseline="0" dirty="0">
                          <a:effectLst/>
                        </a:rPr>
                        <a:t> </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200" u="none" strike="noStrike" baseline="0">
                          <a:effectLst/>
                        </a:rPr>
                        <a:t> </a:t>
                      </a:r>
                      <a:endParaRPr lang="fr-FR" sz="2200" b="0" i="0" u="none" strike="noStrike" baseline="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200" u="none" strike="noStrike" baseline="0">
                          <a:effectLst/>
                        </a:rPr>
                        <a:t> </a:t>
                      </a:r>
                      <a:endParaRPr lang="fr-FR" sz="2200" b="0" i="0" u="none" strike="noStrike" baseline="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200" u="none" strike="noStrike" baseline="0">
                          <a:effectLst/>
                        </a:rPr>
                        <a:t> </a:t>
                      </a:r>
                      <a:endParaRPr lang="fr-FR" sz="2200" b="0" i="0" u="none" strike="noStrike" baseline="0">
                        <a:solidFill>
                          <a:srgbClr val="000000"/>
                        </a:solidFill>
                        <a:effectLst/>
                        <a:latin typeface="Arial"/>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1"/>
                  </a:ext>
                </a:extLst>
              </a:tr>
              <a:tr h="425480">
                <a:tc>
                  <a:txBody>
                    <a:bodyPr/>
                    <a:lstStyle/>
                    <a:p>
                      <a:pPr algn="l" fontAlgn="b"/>
                      <a:r>
                        <a:rPr lang="fr-FR" sz="2200" u="none" strike="noStrike" baseline="0" dirty="0">
                          <a:effectLst/>
                        </a:rPr>
                        <a:t>AE</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r" fontAlgn="b"/>
                      <a:r>
                        <a:rPr lang="fr-FR" sz="2200" u="none" strike="noStrike" baseline="0" dirty="0">
                          <a:effectLst/>
                        </a:rPr>
                        <a:t>730</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l" fontAlgn="b"/>
                      <a:r>
                        <a:rPr lang="fr-FR" sz="2200" u="none" strike="noStrike" baseline="0" dirty="0">
                          <a:effectLst/>
                        </a:rPr>
                        <a:t> </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r" fontAlgn="b"/>
                      <a:r>
                        <a:rPr lang="fr-FR" sz="2200" u="none" strike="noStrike" baseline="0" dirty="0">
                          <a:effectLst/>
                        </a:rPr>
                        <a:t>180</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r" fontAlgn="b"/>
                      <a:r>
                        <a:rPr lang="fr-FR" sz="2200" b="1" u="none" strike="noStrike" baseline="0" dirty="0">
                          <a:effectLst/>
                        </a:rPr>
                        <a:t>910</a:t>
                      </a:r>
                      <a:endParaRPr lang="fr-FR" sz="2200" b="1"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2"/>
                  </a:ext>
                </a:extLst>
              </a:tr>
              <a:tr h="425480">
                <a:tc>
                  <a:txBody>
                    <a:bodyPr/>
                    <a:lstStyle/>
                    <a:p>
                      <a:pPr algn="l" fontAlgn="b"/>
                      <a:r>
                        <a:rPr lang="fr-FR" sz="2200" u="none" strike="noStrike" baseline="0" dirty="0">
                          <a:effectLst/>
                        </a:rPr>
                        <a:t>CP</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r" fontAlgn="b"/>
                      <a:r>
                        <a:rPr lang="fr-FR" sz="2200" u="none" strike="noStrike" baseline="0" dirty="0">
                          <a:effectLst/>
                        </a:rPr>
                        <a:t>420</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r" fontAlgn="b"/>
                      <a:r>
                        <a:rPr lang="fr-FR" sz="2200" u="none" strike="noStrike" baseline="0" dirty="0">
                          <a:effectLst/>
                        </a:rPr>
                        <a:t>280</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r" fontAlgn="b"/>
                      <a:r>
                        <a:rPr lang="fr-FR" sz="2200" u="none" strike="noStrike" baseline="0" dirty="0">
                          <a:effectLst/>
                        </a:rPr>
                        <a:t>210</a:t>
                      </a:r>
                      <a:endParaRPr lang="fr-FR" sz="2200" b="0"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tc>
                  <a:txBody>
                    <a:bodyPr/>
                    <a:lstStyle/>
                    <a:p>
                      <a:pPr algn="r" fontAlgn="b"/>
                      <a:r>
                        <a:rPr lang="fr-FR" sz="2200" b="1" u="none" strike="noStrike" baseline="0" dirty="0">
                          <a:effectLst/>
                        </a:rPr>
                        <a:t>910</a:t>
                      </a:r>
                      <a:endParaRPr lang="fr-FR" sz="2200" b="1" i="0" u="none" strike="noStrike" baseline="0" dirty="0">
                        <a:solidFill>
                          <a:srgbClr val="000000"/>
                        </a:solidFill>
                        <a:effectLst/>
                        <a:latin typeface="Arial"/>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8386853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b="1" dirty="0">
                <a:solidFill>
                  <a:schemeClr val="accent6"/>
                </a:solidFill>
                <a:latin typeface="Edwardian Script ITC" panose="030303020407070D0804" pitchFamily="66" charset="0"/>
                <a:ea typeface="Myanmar Text" pitchFamily="34" charset="0"/>
                <a:cs typeface="Myanmar Text" pitchFamily="34" charset="0"/>
              </a:rPr>
              <a:t>                A  vous  maintenant !</a:t>
            </a:r>
            <a:endParaRPr lang="fr-FR" dirty="0"/>
          </a:p>
        </p:txBody>
      </p:sp>
      <p:pic>
        <p:nvPicPr>
          <p:cNvPr id="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6148" y="710235"/>
            <a:ext cx="1004887" cy="75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Espace réservé du contenu 2"/>
          <p:cNvSpPr>
            <a:spLocks noGrp="1"/>
          </p:cNvSpPr>
          <p:nvPr/>
        </p:nvSpPr>
        <p:spPr bwMode="auto">
          <a:xfrm>
            <a:off x="398840" y="1600200"/>
            <a:ext cx="8404225" cy="4929187"/>
          </a:xfrm>
          <a:prstGeom prst="rect">
            <a:avLst/>
          </a:prstGeom>
          <a:noFill/>
          <a:ln w="9525" algn="ctr">
            <a:noFill/>
            <a:miter lim="800000"/>
            <a:headEnd/>
            <a:tailEnd/>
          </a:ln>
        </p:spPr>
        <p:txBody>
          <a:bodyPr/>
          <a:lstStyle>
            <a:lvl1pPr marL="342900" indent="-342900" algn="l" rtl="0" eaLnBrk="0" fontAlgn="base" hangingPunct="0">
              <a:spcBef>
                <a:spcPct val="20000"/>
              </a:spcBef>
              <a:spcAft>
                <a:spcPct val="0"/>
              </a:spcAft>
              <a:buClr>
                <a:srgbClr val="A50021"/>
              </a:buClr>
              <a:buFont typeface="Wingdings" pitchFamily="2" charset="2"/>
              <a:buChar char="n"/>
              <a:defRPr sz="1600">
                <a:solidFill>
                  <a:schemeClr val="tx1"/>
                </a:solidFill>
                <a:latin typeface="+mn-lt"/>
                <a:ea typeface="+mn-ea"/>
                <a:cs typeface="+mn-cs"/>
              </a:defRPr>
            </a:lvl1pPr>
            <a:lvl2pPr marL="742950" indent="-285750" algn="l" rtl="0" eaLnBrk="0" fontAlgn="base" hangingPunct="0">
              <a:spcBef>
                <a:spcPct val="20000"/>
              </a:spcBef>
              <a:spcAft>
                <a:spcPct val="0"/>
              </a:spcAft>
              <a:buClr>
                <a:srgbClr val="A50021"/>
              </a:buClr>
              <a:buChar char="–"/>
              <a:defRPr sz="1600">
                <a:solidFill>
                  <a:schemeClr val="tx1"/>
                </a:solidFill>
                <a:latin typeface="+mn-lt"/>
                <a:cs typeface="+mn-cs"/>
              </a:defRPr>
            </a:lvl2pPr>
            <a:lvl3pPr marL="1143000" indent="-228600" algn="l" rtl="0" eaLnBrk="0" fontAlgn="base" hangingPunct="0">
              <a:spcBef>
                <a:spcPct val="20000"/>
              </a:spcBef>
              <a:spcAft>
                <a:spcPct val="0"/>
              </a:spcAft>
              <a:buClr>
                <a:srgbClr val="A50021"/>
              </a:buClr>
              <a:buChar char="•"/>
              <a:defRPr sz="1600">
                <a:solidFill>
                  <a:schemeClr val="tx1"/>
                </a:solidFill>
                <a:latin typeface="+mn-lt"/>
                <a:cs typeface="+mn-cs"/>
              </a:defRPr>
            </a:lvl3pPr>
            <a:lvl4pPr marL="1600200" indent="-228600" algn="l" rtl="0" eaLnBrk="0" fontAlgn="base" hangingPunct="0">
              <a:spcBef>
                <a:spcPct val="20000"/>
              </a:spcBef>
              <a:spcAft>
                <a:spcPct val="0"/>
              </a:spcAft>
              <a:buClr>
                <a:srgbClr val="A50021"/>
              </a:buClr>
              <a:buChar char="–"/>
              <a:defRPr sz="1600">
                <a:solidFill>
                  <a:schemeClr val="tx1"/>
                </a:solidFill>
                <a:latin typeface="+mn-lt"/>
                <a:cs typeface="+mn-cs"/>
              </a:defRPr>
            </a:lvl4pPr>
            <a:lvl5pPr marL="2057400" indent="-228600" algn="l" rtl="0" eaLnBrk="0" fontAlgn="base" hangingPunct="0">
              <a:spcBef>
                <a:spcPct val="20000"/>
              </a:spcBef>
              <a:spcAft>
                <a:spcPct val="0"/>
              </a:spcAft>
              <a:buClr>
                <a:srgbClr val="A50021"/>
              </a:buClr>
              <a:buChar char="•"/>
              <a:defRPr sz="1600">
                <a:solidFill>
                  <a:schemeClr val="tx1"/>
                </a:solidFill>
                <a:latin typeface="+mn-lt"/>
                <a:cs typeface="+mn-cs"/>
              </a:defRPr>
            </a:lvl5pPr>
            <a:lvl6pPr marL="2514600" indent="-228600" algn="l" rtl="0" eaLnBrk="1" fontAlgn="base" hangingPunct="1">
              <a:spcBef>
                <a:spcPct val="20000"/>
              </a:spcBef>
              <a:spcAft>
                <a:spcPct val="0"/>
              </a:spcAft>
              <a:buClr>
                <a:srgbClr val="A50021"/>
              </a:buClr>
              <a:buChar char="•"/>
              <a:defRPr sz="1600">
                <a:solidFill>
                  <a:schemeClr val="tx1"/>
                </a:solidFill>
                <a:latin typeface="+mn-lt"/>
                <a:cs typeface="+mn-cs"/>
              </a:defRPr>
            </a:lvl6pPr>
            <a:lvl7pPr marL="2971800" indent="-228600" algn="l" rtl="0" eaLnBrk="1" fontAlgn="base" hangingPunct="1">
              <a:spcBef>
                <a:spcPct val="20000"/>
              </a:spcBef>
              <a:spcAft>
                <a:spcPct val="0"/>
              </a:spcAft>
              <a:buClr>
                <a:srgbClr val="A50021"/>
              </a:buClr>
              <a:buChar char="•"/>
              <a:defRPr sz="1600">
                <a:solidFill>
                  <a:schemeClr val="tx1"/>
                </a:solidFill>
                <a:latin typeface="+mn-lt"/>
                <a:cs typeface="+mn-cs"/>
              </a:defRPr>
            </a:lvl7pPr>
            <a:lvl8pPr marL="3429000" indent="-228600" algn="l" rtl="0" eaLnBrk="1" fontAlgn="base" hangingPunct="1">
              <a:spcBef>
                <a:spcPct val="20000"/>
              </a:spcBef>
              <a:spcAft>
                <a:spcPct val="0"/>
              </a:spcAft>
              <a:buClr>
                <a:srgbClr val="A50021"/>
              </a:buClr>
              <a:buChar char="•"/>
              <a:defRPr sz="1600">
                <a:solidFill>
                  <a:schemeClr val="tx1"/>
                </a:solidFill>
                <a:latin typeface="+mn-lt"/>
                <a:cs typeface="+mn-cs"/>
              </a:defRPr>
            </a:lvl8pPr>
            <a:lvl9pPr marL="3886200" indent="-228600" algn="l" rtl="0" eaLnBrk="1" fontAlgn="base" hangingPunct="1">
              <a:spcBef>
                <a:spcPct val="20000"/>
              </a:spcBef>
              <a:spcAft>
                <a:spcPct val="0"/>
              </a:spcAft>
              <a:buClr>
                <a:srgbClr val="A50021"/>
              </a:buClr>
              <a:buChar char="•"/>
              <a:defRPr sz="1600">
                <a:solidFill>
                  <a:schemeClr val="tx1"/>
                </a:solidFill>
                <a:latin typeface="+mn-lt"/>
                <a:cs typeface="+mn-cs"/>
              </a:defRPr>
            </a:lvl9pPr>
          </a:lstStyle>
          <a:p>
            <a:pPr>
              <a:buClr>
                <a:srgbClr val="003399"/>
              </a:buClr>
              <a:buFont typeface="Wingdings" pitchFamily="2" charset="2"/>
              <a:buChar char="§"/>
              <a:defRPr/>
            </a:pPr>
            <a:r>
              <a:rPr lang="fr-FR" sz="2800" b="1" dirty="0">
                <a:solidFill>
                  <a:srgbClr val="003399"/>
                </a:solidFill>
              </a:rPr>
              <a:t>Exercice 5 </a:t>
            </a:r>
            <a:r>
              <a:rPr lang="fr-FR" sz="2800" dirty="0">
                <a:solidFill>
                  <a:srgbClr val="003399"/>
                </a:solidFill>
              </a:rPr>
              <a:t> : 	«c</a:t>
            </a:r>
            <a:r>
              <a:rPr lang="fr-FR" sz="2800" dirty="0">
                <a:solidFill>
                  <a:srgbClr val="003399"/>
                </a:solidFill>
                <a:latin typeface="Arial Narrow" pitchFamily="34" charset="0"/>
              </a:rPr>
              <a:t>as pratique »</a:t>
            </a:r>
            <a:r>
              <a:rPr lang="fr-FR" sz="2600" dirty="0">
                <a:solidFill>
                  <a:srgbClr val="003399"/>
                </a:solidFill>
                <a:latin typeface="Arial Narrow" pitchFamily="34" charset="0"/>
              </a:rPr>
              <a:t> </a:t>
            </a:r>
          </a:p>
          <a:p>
            <a:pPr marL="0" indent="0">
              <a:buClr>
                <a:srgbClr val="003399"/>
              </a:buClr>
              <a:buFont typeface="Wingdings" pitchFamily="2" charset="2"/>
              <a:buNone/>
              <a:defRPr/>
            </a:pPr>
            <a:r>
              <a:rPr lang="fr-FR" sz="2600" dirty="0">
                <a:solidFill>
                  <a:srgbClr val="003399"/>
                </a:solidFill>
              </a:rPr>
              <a:t>							15</a:t>
            </a:r>
            <a:r>
              <a:rPr lang="fr-FR" sz="3200" dirty="0">
                <a:solidFill>
                  <a:srgbClr val="003399"/>
                </a:solidFill>
              </a:rPr>
              <a:t> </a:t>
            </a:r>
            <a:r>
              <a:rPr lang="fr-FR" sz="2600" dirty="0">
                <a:solidFill>
                  <a:srgbClr val="003399"/>
                </a:solidFill>
              </a:rPr>
              <a:t>mn</a:t>
            </a:r>
          </a:p>
          <a:p>
            <a:pPr marL="1771650" lvl="4" indent="-457200" eaLnBrk="1" hangingPunct="1">
              <a:spcBef>
                <a:spcPct val="0"/>
              </a:spcBef>
              <a:buClr>
                <a:srgbClr val="003399"/>
              </a:buClr>
              <a:buFont typeface="Wingdings" panose="05000000000000000000" pitchFamily="2" charset="2"/>
              <a:buChar char="§"/>
              <a:defRPr/>
            </a:pPr>
            <a:endParaRPr lang="fr-FR" sz="3200" dirty="0">
              <a:solidFill>
                <a:srgbClr val="003399"/>
              </a:solidFill>
            </a:endParaRPr>
          </a:p>
          <a:p>
            <a:pPr lvl="1">
              <a:spcBef>
                <a:spcPct val="0"/>
              </a:spcBef>
              <a:buClr>
                <a:srgbClr val="003399"/>
              </a:buClr>
              <a:buFont typeface="Wingdings" panose="05000000000000000000" pitchFamily="2" charset="2"/>
              <a:buChar char="§"/>
              <a:defRPr/>
            </a:pPr>
            <a:r>
              <a:rPr lang="fr-FR" sz="2600" dirty="0">
                <a:solidFill>
                  <a:srgbClr val="003399"/>
                </a:solidFill>
              </a:rPr>
              <a:t>Travail individuel				10 mn</a:t>
            </a:r>
          </a:p>
          <a:p>
            <a:pPr lvl="1">
              <a:spcBef>
                <a:spcPct val="0"/>
              </a:spcBef>
              <a:buClr>
                <a:srgbClr val="003399"/>
              </a:buClr>
              <a:buFont typeface="Wingdings" panose="05000000000000000000" pitchFamily="2" charset="2"/>
              <a:buChar char="§"/>
              <a:defRPr/>
            </a:pPr>
            <a:r>
              <a:rPr lang="fr-FR" sz="2600" dirty="0">
                <a:solidFill>
                  <a:srgbClr val="003399"/>
                </a:solidFill>
              </a:rPr>
              <a:t>Retour-synthèse				  5 mn</a:t>
            </a:r>
          </a:p>
          <a:p>
            <a:pPr lvl="1">
              <a:spcBef>
                <a:spcPct val="0"/>
              </a:spcBef>
              <a:buClr>
                <a:srgbClr val="003399"/>
              </a:buClr>
              <a:buFont typeface="Wingdings" panose="05000000000000000000" pitchFamily="2" charset="2"/>
              <a:buChar char="§"/>
              <a:defRPr/>
            </a:pPr>
            <a:endParaRPr lang="fr-FR" sz="2600" dirty="0">
              <a:solidFill>
                <a:srgbClr val="003399"/>
              </a:solidFill>
            </a:endParaRPr>
          </a:p>
          <a:p>
            <a:pPr>
              <a:spcBef>
                <a:spcPct val="0"/>
              </a:spcBef>
              <a:buClr>
                <a:srgbClr val="003399"/>
              </a:buClr>
              <a:buFont typeface="Wingdings" pitchFamily="2" charset="2"/>
              <a:buChar char="§"/>
              <a:defRPr/>
            </a:pPr>
            <a:r>
              <a:rPr lang="fr-FR" sz="2600" b="1" dirty="0">
                <a:solidFill>
                  <a:srgbClr val="003399"/>
                </a:solidFill>
                <a:latin typeface="Arial Narrow" pitchFamily="34" charset="0"/>
              </a:rPr>
              <a:t>Objectif : </a:t>
            </a:r>
            <a:r>
              <a:rPr lang="fr-FR" sz="2600" dirty="0">
                <a:solidFill>
                  <a:srgbClr val="003399"/>
                </a:solidFill>
                <a:latin typeface="Arial Narrow" pitchFamily="34" charset="0"/>
              </a:rPr>
              <a:t>Assimiler la budgétisation des AE/CP</a:t>
            </a:r>
          </a:p>
          <a:p>
            <a:pPr>
              <a:spcBef>
                <a:spcPct val="0"/>
              </a:spcBef>
              <a:buClr>
                <a:srgbClr val="003399"/>
              </a:buClr>
              <a:buFont typeface="Wingdings" pitchFamily="2" charset="2"/>
              <a:buChar char="§"/>
              <a:defRPr/>
            </a:pPr>
            <a:endParaRPr lang="fr-FR" sz="2600" dirty="0">
              <a:solidFill>
                <a:srgbClr val="003399"/>
              </a:solidFill>
              <a:latin typeface="Arial Narrow" pitchFamily="34" charset="0"/>
            </a:endParaRPr>
          </a:p>
          <a:p>
            <a:pPr>
              <a:spcBef>
                <a:spcPct val="0"/>
              </a:spcBef>
              <a:buClr>
                <a:srgbClr val="003399"/>
              </a:buClr>
              <a:buFont typeface="Wingdings" pitchFamily="2" charset="2"/>
              <a:buChar char="§"/>
              <a:defRPr/>
            </a:pPr>
            <a:r>
              <a:rPr lang="fr-FR" sz="2600" b="1" dirty="0">
                <a:solidFill>
                  <a:srgbClr val="003399"/>
                </a:solidFill>
                <a:latin typeface="Arial Narrow" pitchFamily="34" charset="0"/>
              </a:rPr>
              <a:t>Directives : </a:t>
            </a:r>
            <a:r>
              <a:rPr lang="fr-FR" sz="2600" dirty="0">
                <a:solidFill>
                  <a:srgbClr val="003399"/>
                </a:solidFill>
                <a:latin typeface="Arial Narrow" pitchFamily="34" charset="0"/>
              </a:rPr>
              <a:t>résoudre le cas pratique</a:t>
            </a:r>
            <a:endParaRPr lang="fr-FR" sz="2800" dirty="0">
              <a:solidFill>
                <a:srgbClr val="003399"/>
              </a:solidFill>
              <a:latin typeface="Arial Narrow" pitchFamily="34" charset="0"/>
            </a:endParaRPr>
          </a:p>
        </p:txBody>
      </p:sp>
      <p:sp>
        <p:nvSpPr>
          <p:cNvPr id="3" name="Espace réservé du pied de page 2"/>
          <p:cNvSpPr>
            <a:spLocks noGrp="1"/>
          </p:cNvSpPr>
          <p:nvPr>
            <p:ph type="ftr" sz="quarter" idx="11"/>
          </p:nvPr>
        </p:nvSpPr>
        <p:spPr/>
        <p:txBody>
          <a:bodyPr/>
          <a:lstStyle/>
          <a:p>
            <a:r>
              <a:rPr lang="fr-FR"/>
              <a:t>Exercices</a:t>
            </a:r>
            <a:endParaRPr lang="en-US"/>
          </a:p>
        </p:txBody>
      </p:sp>
      <p:pic>
        <p:nvPicPr>
          <p:cNvPr id="7" name="Image 7" descr="Temps_allou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47800" y="2094313"/>
            <a:ext cx="98425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6" descr="Fiche%20d'exercic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9201" y="5257800"/>
            <a:ext cx="855662"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Espace réservé du numéro de diapositive 3"/>
          <p:cNvSpPr>
            <a:spLocks noGrp="1"/>
          </p:cNvSpPr>
          <p:nvPr>
            <p:ph type="sldNum" sz="quarter" idx="12"/>
          </p:nvPr>
        </p:nvSpPr>
        <p:spPr/>
        <p:txBody>
          <a:bodyPr/>
          <a:lstStyle/>
          <a:p>
            <a:fld id="{8B813F2F-08E6-465A-93D8-230A3B9A44CB}" type="slidenum">
              <a:rPr lang="en-US" smtClean="0"/>
              <a:pPr/>
              <a:t>17</a:t>
            </a:fld>
            <a:endParaRPr lang="en-US"/>
          </a:p>
        </p:txBody>
      </p:sp>
    </p:spTree>
    <p:extLst>
      <p:ext uri="{BB962C8B-B14F-4D97-AF65-F5344CB8AC3E}">
        <p14:creationId xmlns:p14="http://schemas.microsoft.com/office/powerpoint/2010/main" val="27151579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2431" y="381000"/>
            <a:ext cx="7886700" cy="1325563"/>
          </a:xfrm>
        </p:spPr>
        <p:txBody>
          <a:bodyPr>
            <a:normAutofit/>
          </a:bodyPr>
          <a:lstStyle/>
          <a:p>
            <a:r>
              <a:rPr lang="fr-FR" sz="2800" b="1" dirty="0">
                <a:latin typeface="Myriad Pro"/>
              </a:rPr>
              <a:t>EXERCICE 5 - ENONCÉ</a:t>
            </a:r>
            <a:endParaRPr lang="fr-FR" sz="2800" cap="all" dirty="0">
              <a:latin typeface="Myria"/>
            </a:endParaRPr>
          </a:p>
        </p:txBody>
      </p:sp>
      <p:sp>
        <p:nvSpPr>
          <p:cNvPr id="4" name="Espace réservé du numéro de diapositive 3"/>
          <p:cNvSpPr>
            <a:spLocks noGrp="1"/>
          </p:cNvSpPr>
          <p:nvPr>
            <p:ph type="sldNum" sz="quarter" idx="12"/>
          </p:nvPr>
        </p:nvSpPr>
        <p:spPr/>
        <p:txBody>
          <a:bodyPr/>
          <a:lstStyle/>
          <a:p>
            <a:fld id="{8B813F2F-08E6-465A-93D8-230A3B9A44CB}" type="slidenum">
              <a:rPr lang="en-US" smtClean="0"/>
              <a:pPr/>
              <a:t>18</a:t>
            </a:fld>
            <a:endParaRPr lang="en-US"/>
          </a:p>
        </p:txBody>
      </p:sp>
      <p:sp>
        <p:nvSpPr>
          <p:cNvPr id="5" name="Espace réservé du pied de page 4"/>
          <p:cNvSpPr>
            <a:spLocks noGrp="1"/>
          </p:cNvSpPr>
          <p:nvPr>
            <p:ph type="ftr" sz="quarter" idx="11"/>
          </p:nvPr>
        </p:nvSpPr>
        <p:spPr/>
        <p:txBody>
          <a:bodyPr/>
          <a:lstStyle/>
          <a:p>
            <a:r>
              <a:rPr lang="fr-FR"/>
              <a:t>Exercices</a:t>
            </a:r>
            <a:endParaRPr lang="en-US"/>
          </a:p>
        </p:txBody>
      </p:sp>
      <p:sp>
        <p:nvSpPr>
          <p:cNvPr id="6" name="TextBox 7"/>
          <p:cNvSpPr txBox="1">
            <a:spLocks noChangeArrowheads="1"/>
          </p:cNvSpPr>
          <p:nvPr/>
        </p:nvSpPr>
        <p:spPr bwMode="auto">
          <a:xfrm>
            <a:off x="304800" y="1470591"/>
            <a:ext cx="8382000" cy="4616648"/>
          </a:xfrm>
          <a:prstGeom prst="rect">
            <a:avLst/>
          </a:prstGeom>
          <a:noFill/>
          <a:ln w="9525">
            <a:noFill/>
            <a:miter lim="800000"/>
            <a:headEnd/>
            <a:tailEnd/>
          </a:ln>
        </p:spPr>
        <p:txBody>
          <a:bodyPr wrap="square">
            <a:spAutoFit/>
          </a:bodyPr>
          <a:lstStyle/>
          <a:p>
            <a:pPr algn="just">
              <a:lnSpc>
                <a:spcPct val="80000"/>
              </a:lnSpc>
            </a:pPr>
            <a:r>
              <a:rPr lang="fr-FR" sz="2400" dirty="0">
                <a:solidFill>
                  <a:srgbClr val="0070C0"/>
                </a:solidFill>
                <a:latin typeface="Arial Narrow" panose="020B0606020202030204" pitchFamily="34" charset="0"/>
                <a:cs typeface="Arial" pitchFamily="34" charset="0"/>
              </a:rPr>
              <a:t>Le ministère de la santé a prévu construire un nouveau Centre Hospitalier et  Universitaire (CHU)</a:t>
            </a:r>
            <a:r>
              <a:rPr lang="fr-FR" sz="2400" dirty="0">
                <a:solidFill>
                  <a:srgbClr val="0070C0"/>
                </a:solidFill>
                <a:latin typeface="Arial Narrow" panose="020B0606020202030204" pitchFamily="34" charset="0"/>
              </a:rPr>
              <a:t> à Porto-Novo </a:t>
            </a:r>
            <a:r>
              <a:rPr lang="fr-FR" sz="2400" dirty="0">
                <a:solidFill>
                  <a:srgbClr val="0070C0"/>
                </a:solidFill>
                <a:latin typeface="Arial Narrow" pitchFamily="34" charset="0"/>
                <a:cs typeface="Arial" pitchFamily="34" charset="0"/>
              </a:rPr>
              <a:t>doté de six blocs,  chaque bloc étant réalisé dans le cadre d’un marché ferme</a:t>
            </a:r>
            <a:endParaRPr lang="fr-FR" sz="2000" dirty="0">
              <a:solidFill>
                <a:schemeClr val="accent1">
                  <a:lumMod val="75000"/>
                </a:schemeClr>
              </a:solidFill>
              <a:latin typeface="Arial Narrow" pitchFamily="34" charset="0"/>
              <a:cs typeface="Arial" pitchFamily="34" charset="0"/>
            </a:endParaRPr>
          </a:p>
          <a:p>
            <a:pPr algn="just">
              <a:lnSpc>
                <a:spcPct val="80000"/>
              </a:lnSpc>
            </a:pPr>
            <a:r>
              <a:rPr lang="fr-FR" sz="2400" dirty="0">
                <a:solidFill>
                  <a:schemeClr val="accent1">
                    <a:lumMod val="75000"/>
                  </a:schemeClr>
                </a:solidFill>
                <a:latin typeface="Arial Narrow" pitchFamily="34" charset="0"/>
                <a:cs typeface="Arial" pitchFamily="34" charset="0"/>
              </a:rPr>
              <a:t>Le calendrier et les coûts de réalisation estimés (équipements compris) sont les suivants (en FCFA):</a:t>
            </a:r>
          </a:p>
          <a:p>
            <a:pPr lvl="1" algn="just">
              <a:spcBef>
                <a:spcPts val="600"/>
              </a:spcBef>
              <a:buFont typeface="Wingdings" pitchFamily="2" charset="2"/>
              <a:buChar char="§"/>
            </a:pPr>
            <a:r>
              <a:rPr lang="fr-FR" sz="2000" dirty="0">
                <a:solidFill>
                  <a:schemeClr val="accent1">
                    <a:lumMod val="75000"/>
                  </a:schemeClr>
                </a:solidFill>
                <a:latin typeface="Arial Narrow" pitchFamily="34" charset="0"/>
                <a:cs typeface="Arial" pitchFamily="34" charset="0"/>
              </a:rPr>
              <a:t> </a:t>
            </a:r>
            <a:r>
              <a:rPr lang="fr-FR" sz="2000" b="1" dirty="0">
                <a:solidFill>
                  <a:schemeClr val="accent1">
                    <a:lumMod val="75000"/>
                  </a:schemeClr>
                </a:solidFill>
                <a:latin typeface="Arial Narrow" pitchFamily="34" charset="0"/>
                <a:cs typeface="Arial" pitchFamily="34" charset="0"/>
              </a:rPr>
              <a:t>unité de médecine interne = 300 Mds ; durée exécution : 3 ans</a:t>
            </a:r>
          </a:p>
          <a:p>
            <a:pPr lvl="1" algn="just">
              <a:spcBef>
                <a:spcPts val="600"/>
              </a:spcBef>
              <a:buFont typeface="Wingdings" pitchFamily="2" charset="2"/>
              <a:buChar char="§"/>
            </a:pPr>
            <a:r>
              <a:rPr lang="fr-FR" sz="2000" b="1" dirty="0">
                <a:solidFill>
                  <a:schemeClr val="accent1">
                    <a:lumMod val="75000"/>
                  </a:schemeClr>
                </a:solidFill>
                <a:latin typeface="Arial Narrow" pitchFamily="34" charset="0"/>
                <a:cs typeface="Arial" pitchFamily="34" charset="0"/>
              </a:rPr>
              <a:t> unité de chirurgie = 400 Mds; durée exécution : 4 ans</a:t>
            </a:r>
          </a:p>
          <a:p>
            <a:pPr lvl="1" algn="just">
              <a:spcBef>
                <a:spcPts val="600"/>
              </a:spcBef>
              <a:buFont typeface="Wingdings" pitchFamily="2" charset="2"/>
              <a:buChar char="§"/>
            </a:pPr>
            <a:r>
              <a:rPr lang="fr-FR" sz="2000" b="1" dirty="0">
                <a:solidFill>
                  <a:schemeClr val="accent1">
                    <a:lumMod val="75000"/>
                  </a:schemeClr>
                </a:solidFill>
                <a:latin typeface="Arial Narrow" pitchFamily="34" charset="0"/>
                <a:cs typeface="Arial" pitchFamily="34" charset="0"/>
              </a:rPr>
              <a:t> unité de cardiologie = 150 Mds; durée exécution : 2 ans</a:t>
            </a:r>
          </a:p>
          <a:p>
            <a:pPr lvl="1" algn="just">
              <a:spcBef>
                <a:spcPts val="600"/>
              </a:spcBef>
              <a:buFont typeface="Wingdings" pitchFamily="2" charset="2"/>
              <a:buChar char="§"/>
            </a:pPr>
            <a:r>
              <a:rPr lang="fr-FR" sz="2000" b="1" dirty="0">
                <a:solidFill>
                  <a:schemeClr val="accent1">
                    <a:lumMod val="75000"/>
                  </a:schemeClr>
                </a:solidFill>
                <a:latin typeface="Arial Narrow" pitchFamily="34" charset="0"/>
                <a:cs typeface="Arial" pitchFamily="34" charset="0"/>
              </a:rPr>
              <a:t> unité d’urgence et réanimation = 250 Mds; durée exécution : 2 ans</a:t>
            </a:r>
          </a:p>
          <a:p>
            <a:pPr lvl="1" algn="just">
              <a:spcBef>
                <a:spcPts val="600"/>
              </a:spcBef>
              <a:buFont typeface="Wingdings" pitchFamily="2" charset="2"/>
              <a:buChar char="§"/>
            </a:pPr>
            <a:r>
              <a:rPr lang="fr-FR" sz="2000" b="1" dirty="0">
                <a:solidFill>
                  <a:schemeClr val="accent1">
                    <a:lumMod val="75000"/>
                  </a:schemeClr>
                </a:solidFill>
                <a:latin typeface="Arial Narrow" pitchFamily="34" charset="0"/>
                <a:cs typeface="Arial" pitchFamily="34" charset="0"/>
              </a:rPr>
              <a:t> unité de gynécologie = 450 Mds; durée exécution : 3 ans</a:t>
            </a:r>
          </a:p>
          <a:p>
            <a:pPr lvl="1" algn="just">
              <a:spcBef>
                <a:spcPts val="600"/>
              </a:spcBef>
              <a:buFont typeface="Wingdings" pitchFamily="2" charset="2"/>
              <a:buChar char="§"/>
            </a:pPr>
            <a:r>
              <a:rPr lang="fr-FR" sz="2000" b="1" dirty="0">
                <a:solidFill>
                  <a:schemeClr val="accent1">
                    <a:lumMod val="75000"/>
                  </a:schemeClr>
                </a:solidFill>
                <a:latin typeface="Arial Narrow" pitchFamily="34" charset="0"/>
                <a:cs typeface="Arial" pitchFamily="34" charset="0"/>
              </a:rPr>
              <a:t> bloc administratif = 600 Mds. durée exécution : 3 ans</a:t>
            </a:r>
          </a:p>
          <a:p>
            <a:pPr algn="just">
              <a:lnSpc>
                <a:spcPct val="80000"/>
              </a:lnSpc>
            </a:pPr>
            <a:endParaRPr lang="fr-FR" sz="2000" b="1" dirty="0">
              <a:solidFill>
                <a:srgbClr val="C00000"/>
              </a:solidFill>
              <a:latin typeface="Arial Narrow" pitchFamily="34" charset="0"/>
              <a:cs typeface="Arial" pitchFamily="34" charset="0"/>
            </a:endParaRPr>
          </a:p>
          <a:p>
            <a:pPr algn="just">
              <a:lnSpc>
                <a:spcPct val="80000"/>
              </a:lnSpc>
            </a:pPr>
            <a:r>
              <a:rPr lang="fr-FR" sz="2000" b="1" dirty="0">
                <a:solidFill>
                  <a:srgbClr val="C00000"/>
                </a:solidFill>
                <a:latin typeface="Arial Narrow" pitchFamily="34" charset="0"/>
                <a:cs typeface="Arial" pitchFamily="34" charset="0"/>
              </a:rPr>
              <a:t>Comment budgétiser les AE et CP sachant que le responsable du programme dispose de 450 Mds maximum de CP pour chacune des six années.  </a:t>
            </a:r>
          </a:p>
        </p:txBody>
      </p:sp>
    </p:spTree>
    <p:extLst>
      <p:ext uri="{BB962C8B-B14F-4D97-AF65-F5344CB8AC3E}">
        <p14:creationId xmlns:p14="http://schemas.microsoft.com/office/powerpoint/2010/main" val="14575595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2431" y="381000"/>
            <a:ext cx="7886700" cy="1325563"/>
          </a:xfrm>
        </p:spPr>
        <p:txBody>
          <a:bodyPr>
            <a:normAutofit/>
          </a:bodyPr>
          <a:lstStyle/>
          <a:p>
            <a:r>
              <a:rPr lang="fr-FR" sz="2800" b="1" dirty="0">
                <a:latin typeface="Myriad Pro"/>
              </a:rPr>
              <a:t>EXERCICE 5 - CORRIGÉ</a:t>
            </a:r>
            <a:endParaRPr lang="fr-FR" sz="2800" cap="all" dirty="0">
              <a:latin typeface="Myria"/>
            </a:endParaRPr>
          </a:p>
        </p:txBody>
      </p:sp>
      <p:sp>
        <p:nvSpPr>
          <p:cNvPr id="4" name="Espace réservé du numéro de diapositive 3"/>
          <p:cNvSpPr>
            <a:spLocks noGrp="1"/>
          </p:cNvSpPr>
          <p:nvPr>
            <p:ph type="sldNum" sz="quarter" idx="12"/>
          </p:nvPr>
        </p:nvSpPr>
        <p:spPr/>
        <p:txBody>
          <a:bodyPr/>
          <a:lstStyle/>
          <a:p>
            <a:fld id="{8B813F2F-08E6-465A-93D8-230A3B9A44CB}" type="slidenum">
              <a:rPr lang="en-US" smtClean="0"/>
              <a:pPr/>
              <a:t>19</a:t>
            </a:fld>
            <a:endParaRPr lang="en-US"/>
          </a:p>
        </p:txBody>
      </p:sp>
      <p:sp>
        <p:nvSpPr>
          <p:cNvPr id="5" name="Espace réservé du pied de page 4"/>
          <p:cNvSpPr>
            <a:spLocks noGrp="1"/>
          </p:cNvSpPr>
          <p:nvPr>
            <p:ph type="ftr" sz="quarter" idx="11"/>
          </p:nvPr>
        </p:nvSpPr>
        <p:spPr/>
        <p:txBody>
          <a:bodyPr/>
          <a:lstStyle/>
          <a:p>
            <a:r>
              <a:rPr lang="fr-FR"/>
              <a:t>Exercices</a:t>
            </a:r>
            <a:endParaRPr lang="en-US"/>
          </a:p>
        </p:txBody>
      </p:sp>
      <p:graphicFrame>
        <p:nvGraphicFramePr>
          <p:cNvPr id="7" name="Tableau 6">
            <a:extLst>
              <a:ext uri="{FF2B5EF4-FFF2-40B4-BE49-F238E27FC236}">
                <a16:creationId xmlns:a16="http://schemas.microsoft.com/office/drawing/2014/main" id="{E986D4EE-158C-4C97-AB3A-4B6A34396877}"/>
              </a:ext>
            </a:extLst>
          </p:cNvPr>
          <p:cNvGraphicFramePr>
            <a:graphicFrameLocks noGrp="1"/>
          </p:cNvGraphicFramePr>
          <p:nvPr>
            <p:extLst>
              <p:ext uri="{D42A27DB-BD31-4B8C-83A1-F6EECF244321}">
                <p14:modId xmlns:p14="http://schemas.microsoft.com/office/powerpoint/2010/main" val="1092381061"/>
              </p:ext>
            </p:extLst>
          </p:nvPr>
        </p:nvGraphicFramePr>
        <p:xfrm>
          <a:off x="152400" y="1411288"/>
          <a:ext cx="8610600" cy="4837108"/>
        </p:xfrm>
        <a:graphic>
          <a:graphicData uri="http://schemas.openxmlformats.org/drawingml/2006/table">
            <a:tbl>
              <a:tblPr>
                <a:tableStyleId>{5C22544A-7EE6-4342-B048-85BDC9FD1C3A}</a:tableStyleId>
              </a:tblPr>
              <a:tblGrid>
                <a:gridCol w="2268914">
                  <a:extLst>
                    <a:ext uri="{9D8B030D-6E8A-4147-A177-3AD203B41FA5}">
                      <a16:colId xmlns:a16="http://schemas.microsoft.com/office/drawing/2014/main" val="3357419323"/>
                    </a:ext>
                  </a:extLst>
                </a:gridCol>
                <a:gridCol w="422780">
                  <a:extLst>
                    <a:ext uri="{9D8B030D-6E8A-4147-A177-3AD203B41FA5}">
                      <a16:colId xmlns:a16="http://schemas.microsoft.com/office/drawing/2014/main" val="3554689197"/>
                    </a:ext>
                  </a:extLst>
                </a:gridCol>
                <a:gridCol w="845558">
                  <a:extLst>
                    <a:ext uri="{9D8B030D-6E8A-4147-A177-3AD203B41FA5}">
                      <a16:colId xmlns:a16="http://schemas.microsoft.com/office/drawing/2014/main" val="775285613"/>
                    </a:ext>
                  </a:extLst>
                </a:gridCol>
                <a:gridCol w="845558">
                  <a:extLst>
                    <a:ext uri="{9D8B030D-6E8A-4147-A177-3AD203B41FA5}">
                      <a16:colId xmlns:a16="http://schemas.microsoft.com/office/drawing/2014/main" val="881360192"/>
                    </a:ext>
                  </a:extLst>
                </a:gridCol>
                <a:gridCol w="845558">
                  <a:extLst>
                    <a:ext uri="{9D8B030D-6E8A-4147-A177-3AD203B41FA5}">
                      <a16:colId xmlns:a16="http://schemas.microsoft.com/office/drawing/2014/main" val="558643611"/>
                    </a:ext>
                  </a:extLst>
                </a:gridCol>
                <a:gridCol w="845558">
                  <a:extLst>
                    <a:ext uri="{9D8B030D-6E8A-4147-A177-3AD203B41FA5}">
                      <a16:colId xmlns:a16="http://schemas.microsoft.com/office/drawing/2014/main" val="929669189"/>
                    </a:ext>
                  </a:extLst>
                </a:gridCol>
                <a:gridCol w="845558">
                  <a:extLst>
                    <a:ext uri="{9D8B030D-6E8A-4147-A177-3AD203B41FA5}">
                      <a16:colId xmlns:a16="http://schemas.microsoft.com/office/drawing/2014/main" val="3700687562"/>
                    </a:ext>
                  </a:extLst>
                </a:gridCol>
                <a:gridCol w="845558">
                  <a:extLst>
                    <a:ext uri="{9D8B030D-6E8A-4147-A177-3AD203B41FA5}">
                      <a16:colId xmlns:a16="http://schemas.microsoft.com/office/drawing/2014/main" val="414401135"/>
                    </a:ext>
                  </a:extLst>
                </a:gridCol>
                <a:gridCol w="845558">
                  <a:extLst>
                    <a:ext uri="{9D8B030D-6E8A-4147-A177-3AD203B41FA5}">
                      <a16:colId xmlns:a16="http://schemas.microsoft.com/office/drawing/2014/main" val="4197846931"/>
                    </a:ext>
                  </a:extLst>
                </a:gridCol>
              </a:tblGrid>
              <a:tr h="295004">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ctr" fontAlgn="b"/>
                      <a:r>
                        <a:rPr lang="fr-FR" sz="1400" b="1" u="none" strike="noStrike" baseline="0" dirty="0">
                          <a:effectLst/>
                          <a:latin typeface="Times New Roman" panose="02020603050405020304" pitchFamily="18" charset="0"/>
                          <a:cs typeface="Times New Roman" panose="02020603050405020304" pitchFamily="18" charset="0"/>
                        </a:rPr>
                        <a:t>2017</a:t>
                      </a:r>
                      <a:endParaRPr lang="fr-FR" sz="1400" b="1"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ctr" fontAlgn="b"/>
                      <a:r>
                        <a:rPr lang="fr-FR" sz="1400" b="1" u="none" strike="noStrike" baseline="0" dirty="0">
                          <a:effectLst/>
                          <a:latin typeface="Times New Roman" panose="02020603050405020304" pitchFamily="18" charset="0"/>
                          <a:cs typeface="Times New Roman" panose="02020603050405020304" pitchFamily="18" charset="0"/>
                        </a:rPr>
                        <a:t>2018</a:t>
                      </a:r>
                      <a:endParaRPr lang="fr-FR" sz="1400" b="1"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ctr" fontAlgn="b"/>
                      <a:r>
                        <a:rPr lang="fr-FR" sz="1400" b="1" u="none" strike="noStrike" baseline="0" dirty="0">
                          <a:effectLst/>
                          <a:latin typeface="Times New Roman" panose="02020603050405020304" pitchFamily="18" charset="0"/>
                          <a:cs typeface="Times New Roman" panose="02020603050405020304" pitchFamily="18" charset="0"/>
                        </a:rPr>
                        <a:t>2019</a:t>
                      </a:r>
                      <a:endParaRPr lang="fr-FR" sz="1400" b="1"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ctr" fontAlgn="b"/>
                      <a:r>
                        <a:rPr lang="fr-FR" sz="1400" b="1" u="none" strike="noStrike" baseline="0" dirty="0">
                          <a:effectLst/>
                          <a:latin typeface="Times New Roman" panose="02020603050405020304" pitchFamily="18" charset="0"/>
                          <a:cs typeface="Times New Roman" panose="02020603050405020304" pitchFamily="18" charset="0"/>
                        </a:rPr>
                        <a:t>2020</a:t>
                      </a:r>
                      <a:endParaRPr lang="fr-FR" sz="1400" b="1"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ctr" fontAlgn="b"/>
                      <a:r>
                        <a:rPr lang="fr-FR" sz="1400" b="1" u="none" strike="noStrike" baseline="0" dirty="0">
                          <a:effectLst/>
                          <a:latin typeface="Times New Roman" panose="02020603050405020304" pitchFamily="18" charset="0"/>
                          <a:cs typeface="Times New Roman" panose="02020603050405020304" pitchFamily="18" charset="0"/>
                        </a:rPr>
                        <a:t>2021</a:t>
                      </a:r>
                      <a:endParaRPr lang="fr-FR" sz="1400" b="1"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ctr" fontAlgn="b"/>
                      <a:r>
                        <a:rPr lang="fr-FR" sz="1400" b="1" u="none" strike="noStrike" baseline="0" dirty="0">
                          <a:effectLst/>
                          <a:latin typeface="Times New Roman" panose="02020603050405020304" pitchFamily="18" charset="0"/>
                          <a:cs typeface="Times New Roman" panose="02020603050405020304" pitchFamily="18" charset="0"/>
                        </a:rPr>
                        <a:t>2022</a:t>
                      </a:r>
                      <a:endParaRPr lang="fr-FR" sz="1400" b="1"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ctr" fontAlgn="b"/>
                      <a:r>
                        <a:rPr lang="fr-FR" sz="1400" b="1" u="none" strike="noStrike" baseline="0" dirty="0">
                          <a:effectLst/>
                          <a:latin typeface="Times New Roman" panose="02020603050405020304" pitchFamily="18" charset="0"/>
                          <a:cs typeface="Times New Roman" panose="02020603050405020304" pitchFamily="18" charset="0"/>
                        </a:rPr>
                        <a:t>total</a:t>
                      </a:r>
                      <a:endParaRPr lang="fr-FR" sz="1400" b="1"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extLst>
                  <a:ext uri="{0D108BD9-81ED-4DB2-BD59-A6C34878D82A}">
                    <a16:rowId xmlns:a16="http://schemas.microsoft.com/office/drawing/2014/main" val="4003159808"/>
                  </a:ext>
                </a:extLst>
              </a:tr>
              <a:tr h="326700">
                <a:tc>
                  <a:txBody>
                    <a:bodyPr/>
                    <a:lstStyle/>
                    <a:p>
                      <a:pPr algn="l" fontAlgn="b"/>
                      <a:r>
                        <a:rPr lang="fr-FR" sz="1400" u="none" strike="noStrike" baseline="0" dirty="0">
                          <a:effectLst/>
                          <a:latin typeface="Times New Roman" panose="02020603050405020304" pitchFamily="18" charset="0"/>
                          <a:cs typeface="Times New Roman" panose="02020603050405020304" pitchFamily="18" charset="0"/>
                        </a:rPr>
                        <a:t>Unité de médecine interne</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r>
                        <a:rPr lang="fr-FR" sz="1400" u="none" strike="noStrike" baseline="0" dirty="0">
                          <a:effectLst/>
                          <a:latin typeface="Times New Roman" panose="02020603050405020304" pitchFamily="18" charset="0"/>
                          <a:cs typeface="Times New Roman" panose="02020603050405020304" pitchFamily="18" charset="0"/>
                        </a:rPr>
                        <a:t>AE</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dirty="0">
                          <a:effectLst/>
                          <a:latin typeface="Times New Roman" panose="02020603050405020304" pitchFamily="18" charset="0"/>
                          <a:cs typeface="Times New Roman" panose="02020603050405020304" pitchFamily="18" charset="0"/>
                        </a:rPr>
                        <a:t>300</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dirty="0">
                          <a:effectLst/>
                          <a:latin typeface="Times New Roman" panose="02020603050405020304" pitchFamily="18" charset="0"/>
                          <a:cs typeface="Times New Roman" panose="02020603050405020304" pitchFamily="18" charset="0"/>
                        </a:rPr>
                        <a:t>300</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extLst>
                  <a:ext uri="{0D108BD9-81ED-4DB2-BD59-A6C34878D82A}">
                    <a16:rowId xmlns:a16="http://schemas.microsoft.com/office/drawing/2014/main" val="666138243"/>
                  </a:ext>
                </a:extLst>
              </a:tr>
              <a:tr h="326700">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r>
                        <a:rPr lang="fr-FR" sz="1400" u="none" strike="noStrike" baseline="0" dirty="0">
                          <a:effectLst/>
                          <a:latin typeface="Times New Roman" panose="02020603050405020304" pitchFamily="18" charset="0"/>
                          <a:cs typeface="Times New Roman" panose="02020603050405020304" pitchFamily="18" charset="0"/>
                        </a:rPr>
                        <a:t>CP</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dirty="0">
                          <a:effectLst/>
                          <a:latin typeface="Times New Roman" panose="02020603050405020304" pitchFamily="18" charset="0"/>
                          <a:cs typeface="Times New Roman" panose="02020603050405020304" pitchFamily="18" charset="0"/>
                        </a:rPr>
                        <a:t>100</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dirty="0">
                          <a:effectLst/>
                          <a:latin typeface="Times New Roman" panose="02020603050405020304" pitchFamily="18" charset="0"/>
                          <a:cs typeface="Times New Roman" panose="02020603050405020304" pitchFamily="18" charset="0"/>
                        </a:rPr>
                        <a:t>100</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a:effectLst/>
                          <a:latin typeface="Times New Roman" panose="02020603050405020304" pitchFamily="18" charset="0"/>
                          <a:cs typeface="Times New Roman" panose="02020603050405020304" pitchFamily="18" charset="0"/>
                        </a:rPr>
                        <a:t>100</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dirty="0">
                          <a:effectLst/>
                          <a:latin typeface="Times New Roman" panose="02020603050405020304" pitchFamily="18" charset="0"/>
                          <a:cs typeface="Times New Roman" panose="02020603050405020304" pitchFamily="18" charset="0"/>
                        </a:rPr>
                        <a:t>300</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extLst>
                  <a:ext uri="{0D108BD9-81ED-4DB2-BD59-A6C34878D82A}">
                    <a16:rowId xmlns:a16="http://schemas.microsoft.com/office/drawing/2014/main" val="2036156558"/>
                  </a:ext>
                </a:extLst>
              </a:tr>
              <a:tr h="326700">
                <a:tc>
                  <a:txBody>
                    <a:bodyPr/>
                    <a:lstStyle/>
                    <a:p>
                      <a:pPr algn="l" fontAlgn="b"/>
                      <a:r>
                        <a:rPr lang="fr-FR" sz="1400" u="none" strike="noStrike" baseline="0" dirty="0">
                          <a:effectLst/>
                          <a:latin typeface="Times New Roman" panose="02020603050405020304" pitchFamily="18" charset="0"/>
                          <a:cs typeface="Times New Roman" panose="02020603050405020304" pitchFamily="18" charset="0"/>
                        </a:rPr>
                        <a:t>unité de chirurgie</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r>
                        <a:rPr lang="fr-FR" sz="1400" u="none" strike="noStrike" baseline="0">
                          <a:effectLst/>
                          <a:latin typeface="Times New Roman" panose="02020603050405020304" pitchFamily="18" charset="0"/>
                          <a:cs typeface="Times New Roman" panose="02020603050405020304" pitchFamily="18" charset="0"/>
                        </a:rPr>
                        <a:t>AE</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dirty="0">
                          <a:effectLst/>
                          <a:latin typeface="Times New Roman" panose="02020603050405020304" pitchFamily="18" charset="0"/>
                          <a:cs typeface="Times New Roman" panose="02020603050405020304" pitchFamily="18" charset="0"/>
                        </a:rPr>
                        <a:t>400</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dirty="0">
                          <a:effectLst/>
                          <a:latin typeface="Times New Roman" panose="02020603050405020304" pitchFamily="18" charset="0"/>
                          <a:cs typeface="Times New Roman" panose="02020603050405020304" pitchFamily="18" charset="0"/>
                        </a:rPr>
                        <a:t>400</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extLst>
                  <a:ext uri="{0D108BD9-81ED-4DB2-BD59-A6C34878D82A}">
                    <a16:rowId xmlns:a16="http://schemas.microsoft.com/office/drawing/2014/main" val="1741571814"/>
                  </a:ext>
                </a:extLst>
              </a:tr>
              <a:tr h="326700">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r>
                        <a:rPr lang="fr-FR" sz="1400" u="none" strike="noStrike" baseline="0" dirty="0">
                          <a:effectLst/>
                          <a:latin typeface="Times New Roman" panose="02020603050405020304" pitchFamily="18" charset="0"/>
                          <a:cs typeface="Times New Roman" panose="02020603050405020304" pitchFamily="18" charset="0"/>
                        </a:rPr>
                        <a:t>CP</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dirty="0">
                          <a:effectLst/>
                          <a:latin typeface="Times New Roman" panose="02020603050405020304" pitchFamily="18" charset="0"/>
                          <a:cs typeface="Times New Roman" panose="02020603050405020304" pitchFamily="18" charset="0"/>
                        </a:rPr>
                        <a:t>100</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dirty="0">
                          <a:effectLst/>
                          <a:latin typeface="Times New Roman" panose="02020603050405020304" pitchFamily="18" charset="0"/>
                          <a:cs typeface="Times New Roman" panose="02020603050405020304" pitchFamily="18" charset="0"/>
                        </a:rPr>
                        <a:t>100</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a:effectLst/>
                          <a:latin typeface="Times New Roman" panose="02020603050405020304" pitchFamily="18" charset="0"/>
                          <a:cs typeface="Times New Roman" panose="02020603050405020304" pitchFamily="18" charset="0"/>
                        </a:rPr>
                        <a:t>100</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a:effectLst/>
                          <a:latin typeface="Times New Roman" panose="02020603050405020304" pitchFamily="18" charset="0"/>
                          <a:cs typeface="Times New Roman" panose="02020603050405020304" pitchFamily="18" charset="0"/>
                        </a:rPr>
                        <a:t>100</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a:effectLst/>
                          <a:latin typeface="Times New Roman" panose="02020603050405020304" pitchFamily="18" charset="0"/>
                          <a:cs typeface="Times New Roman" panose="02020603050405020304" pitchFamily="18" charset="0"/>
                        </a:rPr>
                        <a:t>400</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extLst>
                  <a:ext uri="{0D108BD9-81ED-4DB2-BD59-A6C34878D82A}">
                    <a16:rowId xmlns:a16="http://schemas.microsoft.com/office/drawing/2014/main" val="2255278700"/>
                  </a:ext>
                </a:extLst>
              </a:tr>
              <a:tr h="326700">
                <a:tc>
                  <a:txBody>
                    <a:bodyPr/>
                    <a:lstStyle/>
                    <a:p>
                      <a:pPr algn="l" fontAlgn="b"/>
                      <a:r>
                        <a:rPr lang="fr-FR" sz="1400" u="none" strike="noStrike" baseline="0">
                          <a:effectLst/>
                          <a:latin typeface="Times New Roman" panose="02020603050405020304" pitchFamily="18" charset="0"/>
                          <a:cs typeface="Times New Roman" panose="02020603050405020304" pitchFamily="18" charset="0"/>
                        </a:rPr>
                        <a:t>cardiologie</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r>
                        <a:rPr lang="fr-FR" sz="1400" u="none" strike="noStrike" baseline="0" dirty="0">
                          <a:effectLst/>
                          <a:latin typeface="Times New Roman" panose="02020603050405020304" pitchFamily="18" charset="0"/>
                          <a:cs typeface="Times New Roman" panose="02020603050405020304" pitchFamily="18" charset="0"/>
                        </a:rPr>
                        <a:t>AE</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a:effectLst/>
                          <a:latin typeface="Times New Roman" panose="02020603050405020304" pitchFamily="18" charset="0"/>
                          <a:cs typeface="Times New Roman" panose="02020603050405020304" pitchFamily="18" charset="0"/>
                        </a:rPr>
                        <a:t>150</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a:effectLst/>
                          <a:latin typeface="Times New Roman" panose="02020603050405020304" pitchFamily="18" charset="0"/>
                          <a:cs typeface="Times New Roman" panose="02020603050405020304" pitchFamily="18" charset="0"/>
                        </a:rPr>
                        <a:t>150</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extLst>
                  <a:ext uri="{0D108BD9-81ED-4DB2-BD59-A6C34878D82A}">
                    <a16:rowId xmlns:a16="http://schemas.microsoft.com/office/drawing/2014/main" val="257689856"/>
                  </a:ext>
                </a:extLst>
              </a:tr>
              <a:tr h="326700">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r>
                        <a:rPr lang="fr-FR" sz="1400" u="none" strike="noStrike" baseline="0" dirty="0">
                          <a:effectLst/>
                          <a:latin typeface="Times New Roman" panose="02020603050405020304" pitchFamily="18" charset="0"/>
                          <a:cs typeface="Times New Roman" panose="02020603050405020304" pitchFamily="18" charset="0"/>
                        </a:rPr>
                        <a:t>CP</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dirty="0">
                          <a:effectLst/>
                          <a:latin typeface="Times New Roman" panose="02020603050405020304" pitchFamily="18" charset="0"/>
                          <a:cs typeface="Times New Roman" panose="02020603050405020304" pitchFamily="18" charset="0"/>
                        </a:rPr>
                        <a:t>75</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a:effectLst/>
                          <a:latin typeface="Times New Roman" panose="02020603050405020304" pitchFamily="18" charset="0"/>
                          <a:cs typeface="Times New Roman" panose="02020603050405020304" pitchFamily="18" charset="0"/>
                        </a:rPr>
                        <a:t>75</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a:effectLst/>
                          <a:latin typeface="Times New Roman" panose="02020603050405020304" pitchFamily="18" charset="0"/>
                          <a:cs typeface="Times New Roman" panose="02020603050405020304" pitchFamily="18" charset="0"/>
                        </a:rPr>
                        <a:t>150</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extLst>
                  <a:ext uri="{0D108BD9-81ED-4DB2-BD59-A6C34878D82A}">
                    <a16:rowId xmlns:a16="http://schemas.microsoft.com/office/drawing/2014/main" val="4038979940"/>
                  </a:ext>
                </a:extLst>
              </a:tr>
              <a:tr h="326700">
                <a:tc>
                  <a:txBody>
                    <a:bodyPr/>
                    <a:lstStyle/>
                    <a:p>
                      <a:pPr algn="l" fontAlgn="b"/>
                      <a:r>
                        <a:rPr lang="fr-FR" sz="1400" u="none" strike="noStrike" baseline="0">
                          <a:effectLst/>
                          <a:latin typeface="Times New Roman" panose="02020603050405020304" pitchFamily="18" charset="0"/>
                          <a:cs typeface="Times New Roman" panose="02020603050405020304" pitchFamily="18" charset="0"/>
                        </a:rPr>
                        <a:t>urgence</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r>
                        <a:rPr lang="fr-FR" sz="1400" u="none" strike="noStrike" baseline="0">
                          <a:effectLst/>
                          <a:latin typeface="Times New Roman" panose="02020603050405020304" pitchFamily="18" charset="0"/>
                          <a:cs typeface="Times New Roman" panose="02020603050405020304" pitchFamily="18" charset="0"/>
                        </a:rPr>
                        <a:t>AE</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dirty="0">
                          <a:effectLst/>
                          <a:latin typeface="Times New Roman" panose="02020603050405020304" pitchFamily="18" charset="0"/>
                          <a:cs typeface="Times New Roman" panose="02020603050405020304" pitchFamily="18" charset="0"/>
                        </a:rPr>
                        <a:t>250</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a:effectLst/>
                          <a:latin typeface="Times New Roman" panose="02020603050405020304" pitchFamily="18" charset="0"/>
                          <a:cs typeface="Times New Roman" panose="02020603050405020304" pitchFamily="18" charset="0"/>
                        </a:rPr>
                        <a:t>250</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extLst>
                  <a:ext uri="{0D108BD9-81ED-4DB2-BD59-A6C34878D82A}">
                    <a16:rowId xmlns:a16="http://schemas.microsoft.com/office/drawing/2014/main" val="1358450766"/>
                  </a:ext>
                </a:extLst>
              </a:tr>
              <a:tr h="326700">
                <a:tc>
                  <a:txBody>
                    <a:bodyPr/>
                    <a:lstStyle/>
                    <a:p>
                      <a:pPr algn="l" fontAlgn="b"/>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r>
                        <a:rPr lang="fr-FR" sz="1400" u="none" strike="noStrike" baseline="0">
                          <a:effectLst/>
                          <a:latin typeface="Times New Roman" panose="02020603050405020304" pitchFamily="18" charset="0"/>
                          <a:cs typeface="Times New Roman" panose="02020603050405020304" pitchFamily="18" charset="0"/>
                        </a:rPr>
                        <a:t>CP</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dirty="0">
                          <a:effectLst/>
                          <a:latin typeface="Times New Roman" panose="02020603050405020304" pitchFamily="18" charset="0"/>
                          <a:cs typeface="Times New Roman" panose="02020603050405020304" pitchFamily="18" charset="0"/>
                        </a:rPr>
                        <a:t>125</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a:effectLst/>
                          <a:latin typeface="Times New Roman" panose="02020603050405020304" pitchFamily="18" charset="0"/>
                          <a:cs typeface="Times New Roman" panose="02020603050405020304" pitchFamily="18" charset="0"/>
                        </a:rPr>
                        <a:t>125</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a:effectLst/>
                          <a:latin typeface="Times New Roman" panose="02020603050405020304" pitchFamily="18" charset="0"/>
                          <a:cs typeface="Times New Roman" panose="02020603050405020304" pitchFamily="18" charset="0"/>
                        </a:rPr>
                        <a:t>250</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extLst>
                  <a:ext uri="{0D108BD9-81ED-4DB2-BD59-A6C34878D82A}">
                    <a16:rowId xmlns:a16="http://schemas.microsoft.com/office/drawing/2014/main" val="3562043608"/>
                  </a:ext>
                </a:extLst>
              </a:tr>
              <a:tr h="326700">
                <a:tc>
                  <a:txBody>
                    <a:bodyPr/>
                    <a:lstStyle/>
                    <a:p>
                      <a:pPr algn="l" fontAlgn="b"/>
                      <a:r>
                        <a:rPr lang="fr-FR" sz="1400" u="none" strike="noStrike" baseline="0">
                          <a:effectLst/>
                          <a:latin typeface="Times New Roman" panose="02020603050405020304" pitchFamily="18" charset="0"/>
                          <a:cs typeface="Times New Roman" panose="02020603050405020304" pitchFamily="18" charset="0"/>
                        </a:rPr>
                        <a:t>gynécologie</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r>
                        <a:rPr lang="fr-FR" sz="1400" u="none" strike="noStrike" baseline="0">
                          <a:effectLst/>
                          <a:latin typeface="Times New Roman" panose="02020603050405020304" pitchFamily="18" charset="0"/>
                          <a:cs typeface="Times New Roman" panose="02020603050405020304" pitchFamily="18" charset="0"/>
                        </a:rPr>
                        <a:t>AE</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dirty="0">
                          <a:effectLst/>
                          <a:latin typeface="Times New Roman" panose="02020603050405020304" pitchFamily="18" charset="0"/>
                          <a:cs typeface="Times New Roman" panose="02020603050405020304" pitchFamily="18" charset="0"/>
                        </a:rPr>
                        <a:t>450</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a:effectLst/>
                          <a:latin typeface="Times New Roman" panose="02020603050405020304" pitchFamily="18" charset="0"/>
                          <a:cs typeface="Times New Roman" panose="02020603050405020304" pitchFamily="18" charset="0"/>
                        </a:rPr>
                        <a:t>450</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extLst>
                  <a:ext uri="{0D108BD9-81ED-4DB2-BD59-A6C34878D82A}">
                    <a16:rowId xmlns:a16="http://schemas.microsoft.com/office/drawing/2014/main" val="3237733059"/>
                  </a:ext>
                </a:extLst>
              </a:tr>
              <a:tr h="326700">
                <a:tc>
                  <a:txBody>
                    <a:bodyPr/>
                    <a:lstStyle/>
                    <a:p>
                      <a:pPr algn="l" fontAlgn="b"/>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r>
                        <a:rPr lang="fr-FR" sz="1400" u="none" strike="noStrike" baseline="0" dirty="0">
                          <a:effectLst/>
                          <a:latin typeface="Times New Roman" panose="02020603050405020304" pitchFamily="18" charset="0"/>
                          <a:cs typeface="Times New Roman" panose="02020603050405020304" pitchFamily="18" charset="0"/>
                        </a:rPr>
                        <a:t>CP</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dirty="0">
                          <a:effectLst/>
                          <a:latin typeface="Times New Roman" panose="02020603050405020304" pitchFamily="18" charset="0"/>
                          <a:cs typeface="Times New Roman" panose="02020603050405020304" pitchFamily="18" charset="0"/>
                        </a:rPr>
                        <a:t>150</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dirty="0">
                          <a:effectLst/>
                          <a:latin typeface="Times New Roman" panose="02020603050405020304" pitchFamily="18" charset="0"/>
                          <a:cs typeface="Times New Roman" panose="02020603050405020304" pitchFamily="18" charset="0"/>
                        </a:rPr>
                        <a:t>150</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dirty="0">
                          <a:effectLst/>
                          <a:latin typeface="Times New Roman" panose="02020603050405020304" pitchFamily="18" charset="0"/>
                          <a:cs typeface="Times New Roman" panose="02020603050405020304" pitchFamily="18" charset="0"/>
                        </a:rPr>
                        <a:t>150</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dirty="0">
                          <a:effectLst/>
                          <a:latin typeface="Times New Roman" panose="02020603050405020304" pitchFamily="18" charset="0"/>
                          <a:cs typeface="Times New Roman" panose="02020603050405020304" pitchFamily="18" charset="0"/>
                        </a:rPr>
                        <a:t>450</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extLst>
                  <a:ext uri="{0D108BD9-81ED-4DB2-BD59-A6C34878D82A}">
                    <a16:rowId xmlns:a16="http://schemas.microsoft.com/office/drawing/2014/main" val="3495086098"/>
                  </a:ext>
                </a:extLst>
              </a:tr>
              <a:tr h="326700">
                <a:tc>
                  <a:txBody>
                    <a:bodyPr/>
                    <a:lstStyle/>
                    <a:p>
                      <a:pPr algn="l" fontAlgn="b"/>
                      <a:r>
                        <a:rPr lang="fr-FR" sz="1400" u="none" strike="noStrike" baseline="0">
                          <a:effectLst/>
                          <a:latin typeface="Times New Roman" panose="02020603050405020304" pitchFamily="18" charset="0"/>
                          <a:cs typeface="Times New Roman" panose="02020603050405020304" pitchFamily="18" charset="0"/>
                        </a:rPr>
                        <a:t>bloc administratif</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r>
                        <a:rPr lang="fr-FR" sz="1400" u="none" strike="noStrike" baseline="0">
                          <a:effectLst/>
                          <a:latin typeface="Times New Roman" panose="02020603050405020304" pitchFamily="18" charset="0"/>
                          <a:cs typeface="Times New Roman" panose="02020603050405020304" pitchFamily="18" charset="0"/>
                        </a:rPr>
                        <a:t>AE</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dirty="0">
                          <a:effectLst/>
                          <a:latin typeface="Times New Roman" panose="02020603050405020304" pitchFamily="18" charset="0"/>
                          <a:cs typeface="Times New Roman" panose="02020603050405020304" pitchFamily="18" charset="0"/>
                        </a:rPr>
                        <a:t>600</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dirty="0">
                          <a:effectLst/>
                          <a:latin typeface="Times New Roman" panose="02020603050405020304" pitchFamily="18" charset="0"/>
                          <a:cs typeface="Times New Roman" panose="02020603050405020304" pitchFamily="18" charset="0"/>
                        </a:rPr>
                        <a:t>600</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extLst>
                  <a:ext uri="{0D108BD9-81ED-4DB2-BD59-A6C34878D82A}">
                    <a16:rowId xmlns:a16="http://schemas.microsoft.com/office/drawing/2014/main" val="2222455752"/>
                  </a:ext>
                </a:extLst>
              </a:tr>
              <a:tr h="326700">
                <a:tc>
                  <a:txBody>
                    <a:bodyPr/>
                    <a:lstStyle/>
                    <a:p>
                      <a:pPr algn="l" fontAlgn="b"/>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r>
                        <a:rPr lang="fr-FR" sz="1400" u="none" strike="noStrike" baseline="0">
                          <a:effectLst/>
                          <a:latin typeface="Times New Roman" panose="02020603050405020304" pitchFamily="18" charset="0"/>
                          <a:cs typeface="Times New Roman" panose="02020603050405020304" pitchFamily="18" charset="0"/>
                        </a:rPr>
                        <a:t>CP</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a:effectLst/>
                          <a:latin typeface="Times New Roman" panose="02020603050405020304" pitchFamily="18" charset="0"/>
                          <a:cs typeface="Times New Roman" panose="02020603050405020304" pitchFamily="18" charset="0"/>
                        </a:rPr>
                        <a:t>200</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a:effectLst/>
                          <a:latin typeface="Times New Roman" panose="02020603050405020304" pitchFamily="18" charset="0"/>
                          <a:cs typeface="Times New Roman" panose="02020603050405020304" pitchFamily="18" charset="0"/>
                        </a:rPr>
                        <a:t>200</a:t>
                      </a:r>
                      <a:endParaRPr lang="fr-FR" sz="1400" b="0"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dirty="0">
                          <a:effectLst/>
                          <a:latin typeface="Times New Roman" panose="02020603050405020304" pitchFamily="18" charset="0"/>
                          <a:cs typeface="Times New Roman" panose="02020603050405020304" pitchFamily="18" charset="0"/>
                        </a:rPr>
                        <a:t>200</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u="none" strike="noStrike" baseline="0" dirty="0">
                          <a:effectLst/>
                          <a:latin typeface="Times New Roman" panose="02020603050405020304" pitchFamily="18" charset="0"/>
                          <a:cs typeface="Times New Roman" panose="02020603050405020304" pitchFamily="18" charset="0"/>
                        </a:rPr>
                        <a:t>600</a:t>
                      </a:r>
                      <a:endParaRPr lang="fr-FR" sz="1400" b="0"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extLst>
                  <a:ext uri="{0D108BD9-81ED-4DB2-BD59-A6C34878D82A}">
                    <a16:rowId xmlns:a16="http://schemas.microsoft.com/office/drawing/2014/main" val="4249115838"/>
                  </a:ext>
                </a:extLst>
              </a:tr>
              <a:tr h="326700">
                <a:tc>
                  <a:txBody>
                    <a:bodyPr/>
                    <a:lstStyle/>
                    <a:p>
                      <a:pPr algn="l" fontAlgn="b"/>
                      <a:r>
                        <a:rPr lang="fr-FR" sz="1400" b="1" u="none" strike="noStrike" baseline="0" dirty="0">
                          <a:effectLst/>
                          <a:latin typeface="Times New Roman" panose="02020603050405020304" pitchFamily="18" charset="0"/>
                          <a:cs typeface="Times New Roman" panose="02020603050405020304" pitchFamily="18" charset="0"/>
                        </a:rPr>
                        <a:t>total</a:t>
                      </a:r>
                      <a:endParaRPr lang="fr-FR" sz="1400" b="1"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r>
                        <a:rPr lang="fr-FR" sz="1400" b="1" u="none" strike="noStrike" baseline="0">
                          <a:effectLst/>
                          <a:latin typeface="Times New Roman" panose="02020603050405020304" pitchFamily="18" charset="0"/>
                          <a:cs typeface="Times New Roman" panose="02020603050405020304" pitchFamily="18" charset="0"/>
                        </a:rPr>
                        <a:t>AE</a:t>
                      </a:r>
                      <a:endParaRPr lang="fr-FR" sz="1400" b="1"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b="1" u="none" strike="noStrike" baseline="0" dirty="0">
                          <a:effectLst/>
                          <a:latin typeface="Times New Roman" panose="02020603050405020304" pitchFamily="18" charset="0"/>
                          <a:cs typeface="Times New Roman" panose="02020603050405020304" pitchFamily="18" charset="0"/>
                        </a:rPr>
                        <a:t>900</a:t>
                      </a:r>
                      <a:endParaRPr lang="fr-FR" sz="1400" b="1"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b="1" u="none" strike="noStrike" baseline="0">
                          <a:effectLst/>
                          <a:latin typeface="Times New Roman" panose="02020603050405020304" pitchFamily="18" charset="0"/>
                          <a:cs typeface="Times New Roman" panose="02020603050405020304" pitchFamily="18" charset="0"/>
                        </a:rPr>
                        <a:t>400</a:t>
                      </a:r>
                      <a:endParaRPr lang="fr-FR" sz="1400" b="1"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b="1" u="none" strike="noStrike" baseline="0">
                          <a:effectLst/>
                          <a:latin typeface="Times New Roman" panose="02020603050405020304" pitchFamily="18" charset="0"/>
                          <a:cs typeface="Times New Roman" panose="02020603050405020304" pitchFamily="18" charset="0"/>
                        </a:rPr>
                        <a:t>0</a:t>
                      </a:r>
                      <a:endParaRPr lang="fr-FR" sz="1400" b="1"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b="1" u="none" strike="noStrike" baseline="0">
                          <a:effectLst/>
                          <a:latin typeface="Times New Roman" panose="02020603050405020304" pitchFamily="18" charset="0"/>
                          <a:cs typeface="Times New Roman" panose="02020603050405020304" pitchFamily="18" charset="0"/>
                        </a:rPr>
                        <a:t>450</a:t>
                      </a:r>
                      <a:endParaRPr lang="fr-FR" sz="1400" b="1"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b="1" u="none" strike="noStrike" baseline="0" dirty="0">
                          <a:effectLst/>
                          <a:latin typeface="Times New Roman" panose="02020603050405020304" pitchFamily="18" charset="0"/>
                          <a:cs typeface="Times New Roman" panose="02020603050405020304" pitchFamily="18" charset="0"/>
                        </a:rPr>
                        <a:t>400</a:t>
                      </a:r>
                      <a:endParaRPr lang="fr-FR" sz="1400" b="1"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b="1" u="none" strike="noStrike" baseline="0" dirty="0">
                          <a:effectLst/>
                          <a:latin typeface="Times New Roman" panose="02020603050405020304" pitchFamily="18" charset="0"/>
                          <a:cs typeface="Times New Roman" panose="02020603050405020304" pitchFamily="18" charset="0"/>
                        </a:rPr>
                        <a:t>0</a:t>
                      </a:r>
                      <a:endParaRPr lang="fr-FR" sz="1400" b="1"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b="1" u="none" strike="noStrike" baseline="0" dirty="0">
                          <a:effectLst/>
                          <a:latin typeface="Times New Roman" panose="02020603050405020304" pitchFamily="18" charset="0"/>
                          <a:cs typeface="Times New Roman" panose="02020603050405020304" pitchFamily="18" charset="0"/>
                        </a:rPr>
                        <a:t>2150</a:t>
                      </a:r>
                      <a:endParaRPr lang="fr-FR" sz="1400" b="1"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extLst>
                  <a:ext uri="{0D108BD9-81ED-4DB2-BD59-A6C34878D82A}">
                    <a16:rowId xmlns:a16="http://schemas.microsoft.com/office/drawing/2014/main" val="3711160742"/>
                  </a:ext>
                </a:extLst>
              </a:tr>
              <a:tr h="295004">
                <a:tc>
                  <a:txBody>
                    <a:bodyPr/>
                    <a:lstStyle/>
                    <a:p>
                      <a:pPr algn="l" fontAlgn="b"/>
                      <a:endParaRPr lang="fr-FR" sz="1400" b="1"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l" fontAlgn="b"/>
                      <a:r>
                        <a:rPr lang="fr-FR" sz="1400" b="1" u="none" strike="noStrike" baseline="0">
                          <a:effectLst/>
                          <a:latin typeface="Times New Roman" panose="02020603050405020304" pitchFamily="18" charset="0"/>
                          <a:cs typeface="Times New Roman" panose="02020603050405020304" pitchFamily="18" charset="0"/>
                        </a:rPr>
                        <a:t>CP</a:t>
                      </a:r>
                      <a:endParaRPr lang="fr-FR" sz="1400" b="1" i="0" u="none" strike="noStrike" baseline="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b="1" u="none" strike="noStrike" baseline="0" dirty="0">
                          <a:effectLst/>
                          <a:latin typeface="Times New Roman" panose="02020603050405020304" pitchFamily="18" charset="0"/>
                          <a:cs typeface="Times New Roman" panose="02020603050405020304" pitchFamily="18" charset="0"/>
                        </a:rPr>
                        <a:t>300</a:t>
                      </a:r>
                      <a:endParaRPr lang="fr-FR" sz="1400" b="1"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b="1" u="none" strike="noStrike" baseline="0" dirty="0">
                          <a:effectLst/>
                          <a:latin typeface="Times New Roman" panose="02020603050405020304" pitchFamily="18" charset="0"/>
                          <a:cs typeface="Times New Roman" panose="02020603050405020304" pitchFamily="18" charset="0"/>
                        </a:rPr>
                        <a:t>400</a:t>
                      </a:r>
                      <a:endParaRPr lang="fr-FR" sz="1400" b="1"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b="1" u="none" strike="noStrike" baseline="0" dirty="0">
                          <a:effectLst/>
                          <a:latin typeface="Times New Roman" panose="02020603050405020304" pitchFamily="18" charset="0"/>
                          <a:cs typeface="Times New Roman" panose="02020603050405020304" pitchFamily="18" charset="0"/>
                        </a:rPr>
                        <a:t>400</a:t>
                      </a:r>
                      <a:endParaRPr lang="fr-FR" sz="1400" b="1"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b="1" u="none" strike="noStrike" baseline="0" dirty="0">
                          <a:effectLst/>
                          <a:latin typeface="Times New Roman" panose="02020603050405020304" pitchFamily="18" charset="0"/>
                          <a:cs typeface="Times New Roman" panose="02020603050405020304" pitchFamily="18" charset="0"/>
                        </a:rPr>
                        <a:t>250</a:t>
                      </a:r>
                      <a:endParaRPr lang="fr-FR" sz="1400" b="1"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b="1" u="none" strike="noStrike" baseline="0" dirty="0">
                          <a:effectLst/>
                          <a:latin typeface="Times New Roman" panose="02020603050405020304" pitchFamily="18" charset="0"/>
                          <a:cs typeface="Times New Roman" panose="02020603050405020304" pitchFamily="18" charset="0"/>
                        </a:rPr>
                        <a:t>450</a:t>
                      </a:r>
                      <a:endParaRPr lang="fr-FR" sz="1400" b="1"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b="1" u="none" strike="noStrike" baseline="0" dirty="0">
                          <a:effectLst/>
                          <a:latin typeface="Times New Roman" panose="02020603050405020304" pitchFamily="18" charset="0"/>
                          <a:cs typeface="Times New Roman" panose="02020603050405020304" pitchFamily="18" charset="0"/>
                        </a:rPr>
                        <a:t>350</a:t>
                      </a:r>
                      <a:endParaRPr lang="fr-FR" sz="1400" b="1"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tc>
                  <a:txBody>
                    <a:bodyPr/>
                    <a:lstStyle/>
                    <a:p>
                      <a:pPr algn="r" fontAlgn="b"/>
                      <a:r>
                        <a:rPr lang="fr-FR" sz="1400" b="1" u="none" strike="noStrike" baseline="0" dirty="0">
                          <a:effectLst/>
                          <a:latin typeface="Times New Roman" panose="02020603050405020304" pitchFamily="18" charset="0"/>
                          <a:cs typeface="Times New Roman" panose="02020603050405020304" pitchFamily="18" charset="0"/>
                        </a:rPr>
                        <a:t>2150</a:t>
                      </a:r>
                      <a:endParaRPr lang="fr-FR" sz="1400" b="1" i="0" u="none" strike="noStrike" baseline="0" dirty="0">
                        <a:solidFill>
                          <a:srgbClr val="000000"/>
                        </a:solidFill>
                        <a:effectLst/>
                        <a:latin typeface="Times New Roman" panose="02020603050405020304" pitchFamily="18" charset="0"/>
                        <a:cs typeface="Times New Roman" panose="02020603050405020304" pitchFamily="18" charset="0"/>
                      </a:endParaRPr>
                    </a:p>
                  </a:txBody>
                  <a:tcPr marL="9525" marR="9525" marT="9525" anchor="b">
                    <a:solidFill>
                      <a:schemeClr val="accent6">
                        <a:lumMod val="60000"/>
                        <a:lumOff val="40000"/>
                      </a:schemeClr>
                    </a:solidFill>
                  </a:tcPr>
                </a:tc>
                <a:extLst>
                  <a:ext uri="{0D108BD9-81ED-4DB2-BD59-A6C34878D82A}">
                    <a16:rowId xmlns:a16="http://schemas.microsoft.com/office/drawing/2014/main" val="239917534"/>
                  </a:ext>
                </a:extLst>
              </a:tr>
            </a:tbl>
          </a:graphicData>
        </a:graphic>
      </p:graphicFrame>
    </p:spTree>
    <p:extLst>
      <p:ext uri="{BB962C8B-B14F-4D97-AF65-F5344CB8AC3E}">
        <p14:creationId xmlns:p14="http://schemas.microsoft.com/office/powerpoint/2010/main" val="14590331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b="1" dirty="0">
                <a:solidFill>
                  <a:schemeClr val="accent6"/>
                </a:solidFill>
                <a:latin typeface="Edwardian Script ITC" panose="030303020407070D0804" pitchFamily="66" charset="0"/>
                <a:ea typeface="Myanmar Text" pitchFamily="34" charset="0"/>
                <a:cs typeface="Myanmar Text" pitchFamily="34" charset="0"/>
              </a:rPr>
              <a:t>                A  vous  maintenant !</a:t>
            </a:r>
            <a:endParaRPr lang="fr-FR" dirty="0"/>
          </a:p>
        </p:txBody>
      </p:sp>
      <p:pic>
        <p:nvPicPr>
          <p:cNvPr id="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6148" y="710235"/>
            <a:ext cx="1004887" cy="75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Espace réservé du contenu 2"/>
          <p:cNvSpPr>
            <a:spLocks noGrp="1"/>
          </p:cNvSpPr>
          <p:nvPr/>
        </p:nvSpPr>
        <p:spPr bwMode="auto">
          <a:xfrm>
            <a:off x="398840" y="1600200"/>
            <a:ext cx="8404225" cy="4929187"/>
          </a:xfrm>
          <a:prstGeom prst="rect">
            <a:avLst/>
          </a:prstGeom>
          <a:noFill/>
          <a:ln w="9525" algn="ctr">
            <a:noFill/>
            <a:miter lim="800000"/>
            <a:headEnd/>
            <a:tailEnd/>
          </a:ln>
        </p:spPr>
        <p:txBody>
          <a:bodyPr/>
          <a:lstStyle>
            <a:lvl1pPr marL="342900" indent="-342900" algn="l" rtl="0" eaLnBrk="0" fontAlgn="base" hangingPunct="0">
              <a:spcBef>
                <a:spcPct val="20000"/>
              </a:spcBef>
              <a:spcAft>
                <a:spcPct val="0"/>
              </a:spcAft>
              <a:buClr>
                <a:srgbClr val="A50021"/>
              </a:buClr>
              <a:buFont typeface="Wingdings" pitchFamily="2" charset="2"/>
              <a:buChar char="n"/>
              <a:defRPr sz="1600">
                <a:solidFill>
                  <a:schemeClr val="tx1"/>
                </a:solidFill>
                <a:latin typeface="+mn-lt"/>
                <a:ea typeface="+mn-ea"/>
                <a:cs typeface="+mn-cs"/>
              </a:defRPr>
            </a:lvl1pPr>
            <a:lvl2pPr marL="742950" indent="-285750" algn="l" rtl="0" eaLnBrk="0" fontAlgn="base" hangingPunct="0">
              <a:spcBef>
                <a:spcPct val="20000"/>
              </a:spcBef>
              <a:spcAft>
                <a:spcPct val="0"/>
              </a:spcAft>
              <a:buClr>
                <a:srgbClr val="A50021"/>
              </a:buClr>
              <a:buChar char="–"/>
              <a:defRPr sz="1600">
                <a:solidFill>
                  <a:schemeClr val="tx1"/>
                </a:solidFill>
                <a:latin typeface="+mn-lt"/>
                <a:cs typeface="+mn-cs"/>
              </a:defRPr>
            </a:lvl2pPr>
            <a:lvl3pPr marL="1143000" indent="-228600" algn="l" rtl="0" eaLnBrk="0" fontAlgn="base" hangingPunct="0">
              <a:spcBef>
                <a:spcPct val="20000"/>
              </a:spcBef>
              <a:spcAft>
                <a:spcPct val="0"/>
              </a:spcAft>
              <a:buClr>
                <a:srgbClr val="A50021"/>
              </a:buClr>
              <a:buChar char="•"/>
              <a:defRPr sz="1600">
                <a:solidFill>
                  <a:schemeClr val="tx1"/>
                </a:solidFill>
                <a:latin typeface="+mn-lt"/>
                <a:cs typeface="+mn-cs"/>
              </a:defRPr>
            </a:lvl3pPr>
            <a:lvl4pPr marL="1600200" indent="-228600" algn="l" rtl="0" eaLnBrk="0" fontAlgn="base" hangingPunct="0">
              <a:spcBef>
                <a:spcPct val="20000"/>
              </a:spcBef>
              <a:spcAft>
                <a:spcPct val="0"/>
              </a:spcAft>
              <a:buClr>
                <a:srgbClr val="A50021"/>
              </a:buClr>
              <a:buChar char="–"/>
              <a:defRPr sz="1600">
                <a:solidFill>
                  <a:schemeClr val="tx1"/>
                </a:solidFill>
                <a:latin typeface="+mn-lt"/>
                <a:cs typeface="+mn-cs"/>
              </a:defRPr>
            </a:lvl4pPr>
            <a:lvl5pPr marL="2057400" indent="-228600" algn="l" rtl="0" eaLnBrk="0" fontAlgn="base" hangingPunct="0">
              <a:spcBef>
                <a:spcPct val="20000"/>
              </a:spcBef>
              <a:spcAft>
                <a:spcPct val="0"/>
              </a:spcAft>
              <a:buClr>
                <a:srgbClr val="A50021"/>
              </a:buClr>
              <a:buChar char="•"/>
              <a:defRPr sz="1600">
                <a:solidFill>
                  <a:schemeClr val="tx1"/>
                </a:solidFill>
                <a:latin typeface="+mn-lt"/>
                <a:cs typeface="+mn-cs"/>
              </a:defRPr>
            </a:lvl5pPr>
            <a:lvl6pPr marL="2514600" indent="-228600" algn="l" rtl="0" eaLnBrk="1" fontAlgn="base" hangingPunct="1">
              <a:spcBef>
                <a:spcPct val="20000"/>
              </a:spcBef>
              <a:spcAft>
                <a:spcPct val="0"/>
              </a:spcAft>
              <a:buClr>
                <a:srgbClr val="A50021"/>
              </a:buClr>
              <a:buChar char="•"/>
              <a:defRPr sz="1600">
                <a:solidFill>
                  <a:schemeClr val="tx1"/>
                </a:solidFill>
                <a:latin typeface="+mn-lt"/>
                <a:cs typeface="+mn-cs"/>
              </a:defRPr>
            </a:lvl6pPr>
            <a:lvl7pPr marL="2971800" indent="-228600" algn="l" rtl="0" eaLnBrk="1" fontAlgn="base" hangingPunct="1">
              <a:spcBef>
                <a:spcPct val="20000"/>
              </a:spcBef>
              <a:spcAft>
                <a:spcPct val="0"/>
              </a:spcAft>
              <a:buClr>
                <a:srgbClr val="A50021"/>
              </a:buClr>
              <a:buChar char="•"/>
              <a:defRPr sz="1600">
                <a:solidFill>
                  <a:schemeClr val="tx1"/>
                </a:solidFill>
                <a:latin typeface="+mn-lt"/>
                <a:cs typeface="+mn-cs"/>
              </a:defRPr>
            </a:lvl7pPr>
            <a:lvl8pPr marL="3429000" indent="-228600" algn="l" rtl="0" eaLnBrk="1" fontAlgn="base" hangingPunct="1">
              <a:spcBef>
                <a:spcPct val="20000"/>
              </a:spcBef>
              <a:spcAft>
                <a:spcPct val="0"/>
              </a:spcAft>
              <a:buClr>
                <a:srgbClr val="A50021"/>
              </a:buClr>
              <a:buChar char="•"/>
              <a:defRPr sz="1600">
                <a:solidFill>
                  <a:schemeClr val="tx1"/>
                </a:solidFill>
                <a:latin typeface="+mn-lt"/>
                <a:cs typeface="+mn-cs"/>
              </a:defRPr>
            </a:lvl8pPr>
            <a:lvl9pPr marL="3886200" indent="-228600" algn="l" rtl="0" eaLnBrk="1" fontAlgn="base" hangingPunct="1">
              <a:spcBef>
                <a:spcPct val="20000"/>
              </a:spcBef>
              <a:spcAft>
                <a:spcPct val="0"/>
              </a:spcAft>
              <a:buClr>
                <a:srgbClr val="A50021"/>
              </a:buClr>
              <a:buChar char="•"/>
              <a:defRPr sz="1600">
                <a:solidFill>
                  <a:schemeClr val="tx1"/>
                </a:solidFill>
                <a:latin typeface="+mn-lt"/>
                <a:cs typeface="+mn-cs"/>
              </a:defRPr>
            </a:lvl9pPr>
          </a:lstStyle>
          <a:p>
            <a:pPr>
              <a:buClr>
                <a:srgbClr val="003399"/>
              </a:buClr>
              <a:buFont typeface="Wingdings" pitchFamily="2" charset="2"/>
              <a:buChar char="§"/>
              <a:defRPr/>
            </a:pPr>
            <a:r>
              <a:rPr lang="fr-FR" sz="2800" b="1" dirty="0">
                <a:solidFill>
                  <a:srgbClr val="003399"/>
                </a:solidFill>
              </a:rPr>
              <a:t>Exercice 1</a:t>
            </a:r>
            <a:r>
              <a:rPr lang="fr-FR" sz="2800" dirty="0">
                <a:solidFill>
                  <a:srgbClr val="003399"/>
                </a:solidFill>
              </a:rPr>
              <a:t> : 	«c</a:t>
            </a:r>
            <a:r>
              <a:rPr lang="fr-FR" sz="2800" dirty="0">
                <a:solidFill>
                  <a:srgbClr val="003399"/>
                </a:solidFill>
                <a:latin typeface="Arial Narrow" pitchFamily="34" charset="0"/>
              </a:rPr>
              <a:t>as pratique »</a:t>
            </a:r>
            <a:r>
              <a:rPr lang="fr-FR" sz="2600" dirty="0">
                <a:solidFill>
                  <a:srgbClr val="003399"/>
                </a:solidFill>
                <a:latin typeface="Arial Narrow" pitchFamily="34" charset="0"/>
              </a:rPr>
              <a:t> </a:t>
            </a:r>
          </a:p>
          <a:p>
            <a:pPr marL="0" indent="0">
              <a:buClr>
                <a:srgbClr val="003399"/>
              </a:buClr>
              <a:buFont typeface="Wingdings" pitchFamily="2" charset="2"/>
              <a:buNone/>
              <a:defRPr/>
            </a:pPr>
            <a:r>
              <a:rPr lang="fr-FR" sz="2600" dirty="0">
                <a:solidFill>
                  <a:srgbClr val="003399"/>
                </a:solidFill>
              </a:rPr>
              <a:t>							15</a:t>
            </a:r>
            <a:r>
              <a:rPr lang="fr-FR" sz="3200" dirty="0">
                <a:solidFill>
                  <a:srgbClr val="003399"/>
                </a:solidFill>
              </a:rPr>
              <a:t> </a:t>
            </a:r>
            <a:r>
              <a:rPr lang="fr-FR" sz="2600" dirty="0">
                <a:solidFill>
                  <a:srgbClr val="003399"/>
                </a:solidFill>
              </a:rPr>
              <a:t>mn</a:t>
            </a:r>
          </a:p>
          <a:p>
            <a:pPr marL="1771650" lvl="4" indent="-457200" eaLnBrk="1" hangingPunct="1">
              <a:spcBef>
                <a:spcPct val="0"/>
              </a:spcBef>
              <a:buClr>
                <a:srgbClr val="003399"/>
              </a:buClr>
              <a:buFont typeface="Wingdings" panose="05000000000000000000" pitchFamily="2" charset="2"/>
              <a:buChar char="§"/>
              <a:defRPr/>
            </a:pPr>
            <a:endParaRPr lang="fr-FR" sz="3200" dirty="0">
              <a:solidFill>
                <a:srgbClr val="003399"/>
              </a:solidFill>
            </a:endParaRPr>
          </a:p>
          <a:p>
            <a:pPr lvl="1">
              <a:spcBef>
                <a:spcPct val="0"/>
              </a:spcBef>
              <a:buClr>
                <a:srgbClr val="003399"/>
              </a:buClr>
              <a:buFont typeface="Wingdings" panose="05000000000000000000" pitchFamily="2" charset="2"/>
              <a:buChar char="§"/>
              <a:defRPr/>
            </a:pPr>
            <a:r>
              <a:rPr lang="fr-FR" sz="2600" dirty="0">
                <a:solidFill>
                  <a:srgbClr val="003399"/>
                </a:solidFill>
              </a:rPr>
              <a:t>Travail individuel				10 mn</a:t>
            </a:r>
          </a:p>
          <a:p>
            <a:pPr lvl="1">
              <a:spcBef>
                <a:spcPct val="0"/>
              </a:spcBef>
              <a:buClr>
                <a:srgbClr val="003399"/>
              </a:buClr>
              <a:buFont typeface="Wingdings" panose="05000000000000000000" pitchFamily="2" charset="2"/>
              <a:buChar char="§"/>
              <a:defRPr/>
            </a:pPr>
            <a:r>
              <a:rPr lang="fr-FR" sz="2600" dirty="0">
                <a:solidFill>
                  <a:srgbClr val="003399"/>
                </a:solidFill>
              </a:rPr>
              <a:t>Retour-synthèse				  5 mn</a:t>
            </a:r>
          </a:p>
          <a:p>
            <a:pPr lvl="1">
              <a:spcBef>
                <a:spcPct val="0"/>
              </a:spcBef>
              <a:buClr>
                <a:srgbClr val="003399"/>
              </a:buClr>
              <a:buFont typeface="Wingdings" panose="05000000000000000000" pitchFamily="2" charset="2"/>
              <a:buChar char="§"/>
              <a:defRPr/>
            </a:pPr>
            <a:endParaRPr lang="fr-FR" sz="2600" dirty="0">
              <a:solidFill>
                <a:srgbClr val="003399"/>
              </a:solidFill>
            </a:endParaRPr>
          </a:p>
          <a:p>
            <a:pPr>
              <a:spcBef>
                <a:spcPct val="0"/>
              </a:spcBef>
              <a:buClr>
                <a:srgbClr val="003399"/>
              </a:buClr>
              <a:buFont typeface="Wingdings" pitchFamily="2" charset="2"/>
              <a:buChar char="§"/>
              <a:defRPr/>
            </a:pPr>
            <a:r>
              <a:rPr lang="fr-FR" sz="2600" b="1" dirty="0">
                <a:solidFill>
                  <a:srgbClr val="003399"/>
                </a:solidFill>
                <a:latin typeface="Arial Narrow" pitchFamily="34" charset="0"/>
              </a:rPr>
              <a:t>Objectif : </a:t>
            </a:r>
            <a:r>
              <a:rPr lang="fr-FR" sz="2600" dirty="0">
                <a:solidFill>
                  <a:srgbClr val="003399"/>
                </a:solidFill>
                <a:latin typeface="Arial Narrow" pitchFamily="34" charset="0"/>
              </a:rPr>
              <a:t>Assimiler la budgétisation des AE/CP</a:t>
            </a:r>
          </a:p>
          <a:p>
            <a:pPr>
              <a:spcBef>
                <a:spcPct val="0"/>
              </a:spcBef>
              <a:buClr>
                <a:srgbClr val="003399"/>
              </a:buClr>
              <a:buFont typeface="Wingdings" pitchFamily="2" charset="2"/>
              <a:buChar char="§"/>
              <a:defRPr/>
            </a:pPr>
            <a:endParaRPr lang="fr-FR" sz="2600" dirty="0">
              <a:solidFill>
                <a:srgbClr val="003399"/>
              </a:solidFill>
              <a:latin typeface="Arial Narrow" pitchFamily="34" charset="0"/>
            </a:endParaRPr>
          </a:p>
          <a:p>
            <a:pPr>
              <a:spcBef>
                <a:spcPct val="0"/>
              </a:spcBef>
              <a:buClr>
                <a:srgbClr val="003399"/>
              </a:buClr>
              <a:buFont typeface="Wingdings" pitchFamily="2" charset="2"/>
              <a:buChar char="§"/>
              <a:defRPr/>
            </a:pPr>
            <a:r>
              <a:rPr lang="fr-FR" sz="2600" b="1" dirty="0">
                <a:solidFill>
                  <a:srgbClr val="003399"/>
                </a:solidFill>
                <a:latin typeface="Arial Narrow" pitchFamily="34" charset="0"/>
              </a:rPr>
              <a:t>Directives : </a:t>
            </a:r>
            <a:r>
              <a:rPr lang="fr-FR" sz="2600" dirty="0">
                <a:solidFill>
                  <a:srgbClr val="003399"/>
                </a:solidFill>
                <a:latin typeface="Arial Narrow" pitchFamily="34" charset="0"/>
              </a:rPr>
              <a:t>résoudre le cas pratique</a:t>
            </a:r>
            <a:endParaRPr lang="fr-FR" sz="2800" dirty="0">
              <a:solidFill>
                <a:srgbClr val="003399"/>
              </a:solidFill>
              <a:latin typeface="Arial Narrow" pitchFamily="34" charset="0"/>
            </a:endParaRPr>
          </a:p>
        </p:txBody>
      </p:sp>
      <p:sp>
        <p:nvSpPr>
          <p:cNvPr id="3" name="Espace réservé du pied de page 2"/>
          <p:cNvSpPr>
            <a:spLocks noGrp="1"/>
          </p:cNvSpPr>
          <p:nvPr>
            <p:ph type="ftr" sz="quarter" idx="11"/>
          </p:nvPr>
        </p:nvSpPr>
        <p:spPr/>
        <p:txBody>
          <a:bodyPr/>
          <a:lstStyle/>
          <a:p>
            <a:r>
              <a:rPr lang="fr-FR"/>
              <a:t>Exercices</a:t>
            </a:r>
            <a:endParaRPr lang="en-US"/>
          </a:p>
        </p:txBody>
      </p:sp>
      <p:pic>
        <p:nvPicPr>
          <p:cNvPr id="7" name="Image 7" descr="Temps_allou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47800" y="2094313"/>
            <a:ext cx="98425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6" descr="Fiche%20d'exercic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9201" y="5257800"/>
            <a:ext cx="855662"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Espace réservé du numéro de diapositive 3"/>
          <p:cNvSpPr>
            <a:spLocks noGrp="1"/>
          </p:cNvSpPr>
          <p:nvPr>
            <p:ph type="sldNum" sz="quarter" idx="12"/>
          </p:nvPr>
        </p:nvSpPr>
        <p:spPr/>
        <p:txBody>
          <a:bodyPr/>
          <a:lstStyle/>
          <a:p>
            <a:fld id="{8B813F2F-08E6-465A-93D8-230A3B9A44CB}" type="slidenum">
              <a:rPr lang="en-US" smtClean="0"/>
              <a:pPr/>
              <a:t>2</a:t>
            </a:fld>
            <a:endParaRPr lang="en-US"/>
          </a:p>
        </p:txBody>
      </p:sp>
    </p:spTree>
    <p:extLst>
      <p:ext uri="{BB962C8B-B14F-4D97-AF65-F5344CB8AC3E}">
        <p14:creationId xmlns:p14="http://schemas.microsoft.com/office/powerpoint/2010/main" val="6082585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14406" y="2590800"/>
            <a:ext cx="7417223" cy="1754326"/>
          </a:xfrm>
          <a:prstGeom prst="rect">
            <a:avLst/>
          </a:prstGeom>
          <a:solidFill>
            <a:schemeClr val="tx2">
              <a:lumMod val="75000"/>
            </a:schemeClr>
          </a:solidFill>
        </p:spPr>
        <p:txBody>
          <a:bodyPr wrap="none" lIns="91440" tIns="45720" rIns="91440" bIns="45720">
            <a:spAutoFit/>
          </a:bodyPr>
          <a:lstStyle/>
          <a:p>
            <a:pPr algn="ctr"/>
            <a:r>
              <a:rPr lang="fr-FR"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MERCI DE VOTRE </a:t>
            </a:r>
          </a:p>
          <a:p>
            <a:pPr algn="ctr"/>
            <a:r>
              <a:rPr lang="fr-FR"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AIMABLE ATTENTION</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8053384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2400" y="365126"/>
            <a:ext cx="8362950" cy="1325563"/>
          </a:xfrm>
        </p:spPr>
        <p:txBody>
          <a:bodyPr>
            <a:normAutofit/>
          </a:bodyPr>
          <a:lstStyle/>
          <a:p>
            <a:r>
              <a:rPr lang="fr-FR" sz="2800" b="1" dirty="0">
                <a:latin typeface="Myria"/>
              </a:rPr>
              <a:t>EXERCICE 1 - ENONCÉ</a:t>
            </a:r>
          </a:p>
        </p:txBody>
      </p:sp>
      <p:sp>
        <p:nvSpPr>
          <p:cNvPr id="5" name="Espace réservé du pied de page 4"/>
          <p:cNvSpPr>
            <a:spLocks noGrp="1"/>
          </p:cNvSpPr>
          <p:nvPr>
            <p:ph type="ftr" sz="quarter" idx="11"/>
          </p:nvPr>
        </p:nvSpPr>
        <p:spPr/>
        <p:txBody>
          <a:bodyPr/>
          <a:lstStyle/>
          <a:p>
            <a:r>
              <a:rPr lang="fr-FR"/>
              <a:t>Exercices</a:t>
            </a:r>
            <a:endParaRPr lang="en-US"/>
          </a:p>
        </p:txBody>
      </p:sp>
      <p:sp>
        <p:nvSpPr>
          <p:cNvPr id="6" name="Espace réservé du numéro de diapositive 5"/>
          <p:cNvSpPr>
            <a:spLocks noGrp="1"/>
          </p:cNvSpPr>
          <p:nvPr>
            <p:ph type="sldNum" sz="quarter" idx="12"/>
          </p:nvPr>
        </p:nvSpPr>
        <p:spPr/>
        <p:txBody>
          <a:bodyPr/>
          <a:lstStyle/>
          <a:p>
            <a:fld id="{8B813F2F-08E6-465A-93D8-230A3B9A44CB}" type="slidenum">
              <a:rPr lang="en-US" smtClean="0"/>
              <a:pPr/>
              <a:t>3</a:t>
            </a:fld>
            <a:endParaRPr lang="en-US"/>
          </a:p>
        </p:txBody>
      </p:sp>
      <p:sp>
        <p:nvSpPr>
          <p:cNvPr id="8" name="Rectangle 7"/>
          <p:cNvSpPr/>
          <p:nvPr/>
        </p:nvSpPr>
        <p:spPr>
          <a:xfrm>
            <a:off x="152400" y="1524000"/>
            <a:ext cx="8559694" cy="4524315"/>
          </a:xfrm>
          <a:prstGeom prst="rect">
            <a:avLst/>
          </a:prstGeom>
        </p:spPr>
        <p:txBody>
          <a:bodyPr wrap="square">
            <a:spAutoFit/>
          </a:bodyPr>
          <a:lstStyle/>
          <a:p>
            <a:pPr>
              <a:spcAft>
                <a:spcPts val="300"/>
              </a:spcAft>
            </a:pPr>
            <a:r>
              <a:rPr lang="fr-FR" sz="1600" dirty="0"/>
              <a:t>Pour 2017, le </a:t>
            </a:r>
            <a:r>
              <a:rPr lang="fr-FR" sz="1600" b="1" dirty="0"/>
              <a:t>ministère des sports veut construire de nouveaux locaux </a:t>
            </a:r>
            <a:r>
              <a:rPr lang="fr-FR" sz="1600" dirty="0"/>
              <a:t>pour la direction nationale des sports et à cet effet passe un marché à bons de commande qui comporte :</a:t>
            </a:r>
            <a:endParaRPr lang="en-US" sz="1600" dirty="0"/>
          </a:p>
          <a:p>
            <a:pPr lvl="1">
              <a:spcAft>
                <a:spcPts val="300"/>
              </a:spcAft>
            </a:pPr>
            <a:r>
              <a:rPr lang="fr-FR" sz="1600" dirty="0"/>
              <a:t>Une tranche ferme de  800 millions de FCFA </a:t>
            </a:r>
            <a:endParaRPr lang="en-US" sz="1600" dirty="0"/>
          </a:p>
          <a:p>
            <a:pPr lvl="1">
              <a:spcAft>
                <a:spcPts val="300"/>
              </a:spcAft>
            </a:pPr>
            <a:r>
              <a:rPr lang="fr-FR" sz="1600" dirty="0"/>
              <a:t>Trois tranches conditionnelles des montants respectifs suivants :</a:t>
            </a:r>
            <a:endParaRPr lang="en-US" sz="1600" dirty="0"/>
          </a:p>
          <a:p>
            <a:pPr lvl="2">
              <a:spcAft>
                <a:spcPts val="300"/>
              </a:spcAft>
            </a:pPr>
            <a:r>
              <a:rPr lang="fr-FR" sz="1600" dirty="0"/>
              <a:t>260 millions de FCFA pour la tranche conditionnelle n° 1 (affermissement en 2018)</a:t>
            </a:r>
            <a:endParaRPr lang="en-US" sz="1600" dirty="0"/>
          </a:p>
          <a:p>
            <a:pPr lvl="2">
              <a:spcAft>
                <a:spcPts val="300"/>
              </a:spcAft>
            </a:pPr>
            <a:r>
              <a:rPr lang="fr-FR" sz="1600" dirty="0"/>
              <a:t>100 millions de FCFA pour la tranche conditionnelle n° 2 (affermissement en 2019)</a:t>
            </a:r>
            <a:endParaRPr lang="en-US" sz="1600" dirty="0"/>
          </a:p>
          <a:p>
            <a:pPr lvl="2">
              <a:spcAft>
                <a:spcPts val="300"/>
              </a:spcAft>
            </a:pPr>
            <a:r>
              <a:rPr lang="fr-FR" sz="1600" dirty="0"/>
              <a:t>200 millions de FCFA pour la tranche conditionnelle n° 3 (affermissement en 2019)</a:t>
            </a:r>
            <a:endParaRPr lang="en-US" sz="1600" dirty="0"/>
          </a:p>
          <a:p>
            <a:pPr>
              <a:spcAft>
                <a:spcPts val="300"/>
              </a:spcAft>
              <a:buFont typeface="Wingdings" pitchFamily="2" charset="2"/>
              <a:buChar char="Ø"/>
            </a:pPr>
            <a:r>
              <a:rPr lang="fr-FR" sz="1600" dirty="0"/>
              <a:t>La tranche ferme sera intégralement payée sur l’année 2017.</a:t>
            </a:r>
            <a:endParaRPr lang="en-US" sz="1600" dirty="0"/>
          </a:p>
          <a:p>
            <a:pPr>
              <a:spcAft>
                <a:spcPts val="300"/>
              </a:spcAft>
              <a:buFont typeface="Wingdings" pitchFamily="2" charset="2"/>
              <a:buChar char="Ø"/>
            </a:pPr>
            <a:r>
              <a:rPr lang="fr-FR" sz="1600" dirty="0"/>
              <a:t>Il est également prévu que chacune des  tranches conditionnelles soit intégralement payée l’année au cours de laquelle elle est affermie.</a:t>
            </a:r>
            <a:endParaRPr lang="en-US" sz="1600" dirty="0"/>
          </a:p>
          <a:p>
            <a:pPr>
              <a:spcAft>
                <a:spcPts val="300"/>
              </a:spcAft>
              <a:buFont typeface="Wingdings" pitchFamily="2" charset="2"/>
              <a:buChar char="Ø"/>
            </a:pPr>
            <a:r>
              <a:rPr lang="fr-FR" sz="1600" dirty="0"/>
              <a:t>Les tranches conditionnelles comprennent chacune une clause de dédit à hauteur des montants respectifs suivants :</a:t>
            </a:r>
            <a:endParaRPr lang="en-US" sz="1600" dirty="0"/>
          </a:p>
          <a:p>
            <a:pPr lvl="2">
              <a:spcAft>
                <a:spcPts val="300"/>
              </a:spcAft>
            </a:pPr>
            <a:r>
              <a:rPr lang="fr-FR" sz="1600" dirty="0"/>
              <a:t>26 millions de FCFA pour la tranche conditionnelle n° 1</a:t>
            </a:r>
            <a:endParaRPr lang="en-US" sz="1600" dirty="0"/>
          </a:p>
          <a:p>
            <a:pPr lvl="2">
              <a:spcAft>
                <a:spcPts val="300"/>
              </a:spcAft>
            </a:pPr>
            <a:r>
              <a:rPr lang="fr-FR" sz="1600" dirty="0"/>
              <a:t>10 millions de FCFA pour la tranche conditionnelle n° 2</a:t>
            </a:r>
            <a:endParaRPr lang="en-US" sz="1600" dirty="0"/>
          </a:p>
          <a:p>
            <a:pPr lvl="2">
              <a:spcAft>
                <a:spcPts val="300"/>
              </a:spcAft>
            </a:pPr>
            <a:r>
              <a:rPr lang="fr-FR" sz="1600" dirty="0"/>
              <a:t>20 millions de FCFA pour la tranche conditionnelle n° 3</a:t>
            </a:r>
            <a:endParaRPr lang="en-US" sz="1600" dirty="0"/>
          </a:p>
          <a:p>
            <a:endParaRPr lang="en-US" dirty="0"/>
          </a:p>
        </p:txBody>
      </p:sp>
      <p:sp>
        <p:nvSpPr>
          <p:cNvPr id="9" name="Rectangle 17"/>
          <p:cNvSpPr>
            <a:spLocks noChangeArrowheads="1"/>
          </p:cNvSpPr>
          <p:nvPr/>
        </p:nvSpPr>
        <p:spPr bwMode="auto">
          <a:xfrm>
            <a:off x="143142" y="5881889"/>
            <a:ext cx="8568952" cy="504056"/>
          </a:xfrm>
          <a:prstGeom prst="rect">
            <a:avLst/>
          </a:prstGeom>
          <a:solidFill>
            <a:schemeClr val="accent6">
              <a:lumMod val="60000"/>
              <a:lumOff val="40000"/>
            </a:schemeClr>
          </a:solidFill>
          <a:ln>
            <a:headEnd/>
            <a:tailEnd/>
          </a:ln>
        </p:spPr>
        <p:style>
          <a:lnRef idx="1">
            <a:schemeClr val="accent5"/>
          </a:lnRef>
          <a:fillRef idx="2">
            <a:schemeClr val="accent5"/>
          </a:fillRef>
          <a:effectRef idx="1">
            <a:schemeClr val="accent5"/>
          </a:effectRef>
          <a:fontRef idx="minor">
            <a:schemeClr val="dk1"/>
          </a:fontRef>
        </p:style>
        <p:txBody>
          <a:bodyPr lIns="36000" rIns="36000" anchor="ctr"/>
          <a:lstStyle/>
          <a:p>
            <a:pPr algn="just"/>
            <a:r>
              <a:rPr lang="fr-FR" b="1" dirty="0">
                <a:solidFill>
                  <a:srgbClr val="003399"/>
                </a:solidFill>
                <a:latin typeface="Arial" charset="0"/>
                <a:ea typeface="ＭＳ Ｐゴシック" pitchFamily="34" charset="-128"/>
              </a:rPr>
              <a:t>Question : </a:t>
            </a:r>
            <a:r>
              <a:rPr lang="fr-FR" b="1" dirty="0">
                <a:solidFill>
                  <a:srgbClr val="003399"/>
                </a:solidFill>
                <a:latin typeface="Arial" pitchFamily="34" charset="0"/>
              </a:rPr>
              <a:t>Comment ce projet doit-il être budgétisé en AE et CP ?</a:t>
            </a:r>
          </a:p>
        </p:txBody>
      </p:sp>
    </p:spTree>
    <p:extLst>
      <p:ext uri="{BB962C8B-B14F-4D97-AF65-F5344CB8AC3E}">
        <p14:creationId xmlns:p14="http://schemas.microsoft.com/office/powerpoint/2010/main" val="16117742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6200" y="365126"/>
            <a:ext cx="8439150" cy="1325563"/>
          </a:xfrm>
        </p:spPr>
        <p:txBody>
          <a:bodyPr>
            <a:normAutofit/>
          </a:bodyPr>
          <a:lstStyle/>
          <a:p>
            <a:r>
              <a:rPr lang="fr-FR" sz="2800" b="1" dirty="0">
                <a:latin typeface="Myria"/>
              </a:rPr>
              <a:t>EXERCICE 1 - CORRIGÉ</a:t>
            </a:r>
          </a:p>
        </p:txBody>
      </p:sp>
      <p:sp>
        <p:nvSpPr>
          <p:cNvPr id="5" name="Espace réservé du pied de page 4"/>
          <p:cNvSpPr>
            <a:spLocks noGrp="1"/>
          </p:cNvSpPr>
          <p:nvPr>
            <p:ph type="ftr" sz="quarter" idx="11"/>
          </p:nvPr>
        </p:nvSpPr>
        <p:spPr/>
        <p:txBody>
          <a:bodyPr/>
          <a:lstStyle/>
          <a:p>
            <a:r>
              <a:rPr lang="fr-FR"/>
              <a:t>Exercices</a:t>
            </a:r>
            <a:endParaRPr lang="en-US"/>
          </a:p>
        </p:txBody>
      </p:sp>
      <p:sp>
        <p:nvSpPr>
          <p:cNvPr id="6" name="Espace réservé du numéro de diapositive 5"/>
          <p:cNvSpPr>
            <a:spLocks noGrp="1"/>
          </p:cNvSpPr>
          <p:nvPr>
            <p:ph type="sldNum" sz="quarter" idx="12"/>
          </p:nvPr>
        </p:nvSpPr>
        <p:spPr/>
        <p:txBody>
          <a:bodyPr/>
          <a:lstStyle/>
          <a:p>
            <a:fld id="{8B813F2F-08E6-465A-93D8-230A3B9A44CB}" type="slidenum">
              <a:rPr lang="en-US" smtClean="0"/>
              <a:pPr/>
              <a:t>4</a:t>
            </a:fld>
            <a:endParaRPr lang="en-US"/>
          </a:p>
        </p:txBody>
      </p:sp>
      <p:graphicFrame>
        <p:nvGraphicFramePr>
          <p:cNvPr id="7" name="Content Placeholder 10"/>
          <p:cNvGraphicFramePr>
            <a:graphicFrameLocks noGrp="1"/>
          </p:cNvGraphicFramePr>
          <p:nvPr>
            <p:ph idx="1"/>
            <p:extLst>
              <p:ext uri="{D42A27DB-BD31-4B8C-83A1-F6EECF244321}">
                <p14:modId xmlns:p14="http://schemas.microsoft.com/office/powerpoint/2010/main" val="380980841"/>
              </p:ext>
            </p:extLst>
          </p:nvPr>
        </p:nvGraphicFramePr>
        <p:xfrm>
          <a:off x="228600" y="1295400"/>
          <a:ext cx="8546190" cy="51125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47445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6200" y="365126"/>
            <a:ext cx="8439150" cy="1325563"/>
          </a:xfrm>
        </p:spPr>
        <p:txBody>
          <a:bodyPr>
            <a:normAutofit/>
          </a:bodyPr>
          <a:lstStyle/>
          <a:p>
            <a:r>
              <a:rPr lang="fr-FR" sz="2800" b="1" dirty="0">
                <a:latin typeface="Myria"/>
              </a:rPr>
              <a:t>EXERCICE 1 - CORRIGÉ</a:t>
            </a:r>
          </a:p>
        </p:txBody>
      </p:sp>
      <p:sp>
        <p:nvSpPr>
          <p:cNvPr id="5" name="Espace réservé du pied de page 4"/>
          <p:cNvSpPr>
            <a:spLocks noGrp="1"/>
          </p:cNvSpPr>
          <p:nvPr>
            <p:ph type="ftr" sz="quarter" idx="11"/>
          </p:nvPr>
        </p:nvSpPr>
        <p:spPr/>
        <p:txBody>
          <a:bodyPr/>
          <a:lstStyle/>
          <a:p>
            <a:r>
              <a:rPr lang="fr-FR"/>
              <a:t>Exercices</a:t>
            </a:r>
            <a:endParaRPr lang="en-US"/>
          </a:p>
        </p:txBody>
      </p:sp>
      <p:sp>
        <p:nvSpPr>
          <p:cNvPr id="6" name="Espace réservé du numéro de diapositive 5"/>
          <p:cNvSpPr>
            <a:spLocks noGrp="1"/>
          </p:cNvSpPr>
          <p:nvPr>
            <p:ph type="sldNum" sz="quarter" idx="12"/>
          </p:nvPr>
        </p:nvSpPr>
        <p:spPr/>
        <p:txBody>
          <a:bodyPr/>
          <a:lstStyle/>
          <a:p>
            <a:fld id="{8B813F2F-08E6-465A-93D8-230A3B9A44CB}" type="slidenum">
              <a:rPr lang="en-US" smtClean="0"/>
              <a:pPr/>
              <a:t>5</a:t>
            </a:fld>
            <a:endParaRPr lang="en-US"/>
          </a:p>
        </p:txBody>
      </p:sp>
      <p:graphicFrame>
        <p:nvGraphicFramePr>
          <p:cNvPr id="3" name="Objet 2"/>
          <p:cNvGraphicFramePr>
            <a:graphicFrameLocks noGrp="1" noChangeAspect="1"/>
          </p:cNvGraphicFramePr>
          <p:nvPr>
            <p:extLst>
              <p:ext uri="{D42A27DB-BD31-4B8C-83A1-F6EECF244321}">
                <p14:modId xmlns:p14="http://schemas.microsoft.com/office/powerpoint/2010/main" val="356638204"/>
              </p:ext>
            </p:extLst>
          </p:nvPr>
        </p:nvGraphicFramePr>
        <p:xfrm>
          <a:off x="228600" y="1524000"/>
          <a:ext cx="8675688" cy="2959100"/>
        </p:xfrm>
        <a:graphic>
          <a:graphicData uri="http://schemas.openxmlformats.org/presentationml/2006/ole">
            <mc:AlternateContent xmlns:mc="http://schemas.openxmlformats.org/markup-compatibility/2006">
              <mc:Choice xmlns:v="urn:schemas-microsoft-com:vml" Requires="v">
                <p:oleObj spid="_x0000_s3084" name="Worksheet" r:id="rId3" imgW="6981908" imgH="2381275" progId="Excel.Sheet.12">
                  <p:embed/>
                </p:oleObj>
              </mc:Choice>
              <mc:Fallback>
                <p:oleObj name="Worksheet" r:id="rId3" imgW="6981908" imgH="2381275" progId="Excel.Sheet.12">
                  <p:embed/>
                  <p:pic>
                    <p:nvPicPr>
                      <p:cNvPr id="0" name="Object 2"/>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1524000"/>
                        <a:ext cx="8675688" cy="295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412824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b="1" dirty="0">
                <a:solidFill>
                  <a:schemeClr val="accent6"/>
                </a:solidFill>
                <a:latin typeface="Edwardian Script ITC" panose="030303020407070D0804" pitchFamily="66" charset="0"/>
                <a:ea typeface="Myanmar Text" pitchFamily="34" charset="0"/>
                <a:cs typeface="Myanmar Text" pitchFamily="34" charset="0"/>
              </a:rPr>
              <a:t>                A  vous  maintenant !</a:t>
            </a:r>
            <a:endParaRPr lang="fr-FR" dirty="0"/>
          </a:p>
        </p:txBody>
      </p:sp>
      <p:pic>
        <p:nvPicPr>
          <p:cNvPr id="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6148" y="710235"/>
            <a:ext cx="1004887" cy="75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Espace réservé du contenu 2"/>
          <p:cNvSpPr>
            <a:spLocks noGrp="1"/>
          </p:cNvSpPr>
          <p:nvPr/>
        </p:nvSpPr>
        <p:spPr bwMode="auto">
          <a:xfrm>
            <a:off x="398840" y="1600200"/>
            <a:ext cx="8404225" cy="4929187"/>
          </a:xfrm>
          <a:prstGeom prst="rect">
            <a:avLst/>
          </a:prstGeom>
          <a:noFill/>
          <a:ln w="9525" algn="ctr">
            <a:noFill/>
            <a:miter lim="800000"/>
            <a:headEnd/>
            <a:tailEnd/>
          </a:ln>
        </p:spPr>
        <p:txBody>
          <a:bodyPr/>
          <a:lstStyle>
            <a:lvl1pPr marL="342900" indent="-342900" algn="l" rtl="0" eaLnBrk="0" fontAlgn="base" hangingPunct="0">
              <a:spcBef>
                <a:spcPct val="20000"/>
              </a:spcBef>
              <a:spcAft>
                <a:spcPct val="0"/>
              </a:spcAft>
              <a:buClr>
                <a:srgbClr val="A50021"/>
              </a:buClr>
              <a:buFont typeface="Wingdings" pitchFamily="2" charset="2"/>
              <a:buChar char="n"/>
              <a:defRPr sz="1600">
                <a:solidFill>
                  <a:schemeClr val="tx1"/>
                </a:solidFill>
                <a:latin typeface="+mn-lt"/>
                <a:ea typeface="+mn-ea"/>
                <a:cs typeface="+mn-cs"/>
              </a:defRPr>
            </a:lvl1pPr>
            <a:lvl2pPr marL="742950" indent="-285750" algn="l" rtl="0" eaLnBrk="0" fontAlgn="base" hangingPunct="0">
              <a:spcBef>
                <a:spcPct val="20000"/>
              </a:spcBef>
              <a:spcAft>
                <a:spcPct val="0"/>
              </a:spcAft>
              <a:buClr>
                <a:srgbClr val="A50021"/>
              </a:buClr>
              <a:buChar char="–"/>
              <a:defRPr sz="1600">
                <a:solidFill>
                  <a:schemeClr val="tx1"/>
                </a:solidFill>
                <a:latin typeface="+mn-lt"/>
                <a:cs typeface="+mn-cs"/>
              </a:defRPr>
            </a:lvl2pPr>
            <a:lvl3pPr marL="1143000" indent="-228600" algn="l" rtl="0" eaLnBrk="0" fontAlgn="base" hangingPunct="0">
              <a:spcBef>
                <a:spcPct val="20000"/>
              </a:spcBef>
              <a:spcAft>
                <a:spcPct val="0"/>
              </a:spcAft>
              <a:buClr>
                <a:srgbClr val="A50021"/>
              </a:buClr>
              <a:buChar char="•"/>
              <a:defRPr sz="1600">
                <a:solidFill>
                  <a:schemeClr val="tx1"/>
                </a:solidFill>
                <a:latin typeface="+mn-lt"/>
                <a:cs typeface="+mn-cs"/>
              </a:defRPr>
            </a:lvl3pPr>
            <a:lvl4pPr marL="1600200" indent="-228600" algn="l" rtl="0" eaLnBrk="0" fontAlgn="base" hangingPunct="0">
              <a:spcBef>
                <a:spcPct val="20000"/>
              </a:spcBef>
              <a:spcAft>
                <a:spcPct val="0"/>
              </a:spcAft>
              <a:buClr>
                <a:srgbClr val="A50021"/>
              </a:buClr>
              <a:buChar char="–"/>
              <a:defRPr sz="1600">
                <a:solidFill>
                  <a:schemeClr val="tx1"/>
                </a:solidFill>
                <a:latin typeface="+mn-lt"/>
                <a:cs typeface="+mn-cs"/>
              </a:defRPr>
            </a:lvl4pPr>
            <a:lvl5pPr marL="2057400" indent="-228600" algn="l" rtl="0" eaLnBrk="0" fontAlgn="base" hangingPunct="0">
              <a:spcBef>
                <a:spcPct val="20000"/>
              </a:spcBef>
              <a:spcAft>
                <a:spcPct val="0"/>
              </a:spcAft>
              <a:buClr>
                <a:srgbClr val="A50021"/>
              </a:buClr>
              <a:buChar char="•"/>
              <a:defRPr sz="1600">
                <a:solidFill>
                  <a:schemeClr val="tx1"/>
                </a:solidFill>
                <a:latin typeface="+mn-lt"/>
                <a:cs typeface="+mn-cs"/>
              </a:defRPr>
            </a:lvl5pPr>
            <a:lvl6pPr marL="2514600" indent="-228600" algn="l" rtl="0" eaLnBrk="1" fontAlgn="base" hangingPunct="1">
              <a:spcBef>
                <a:spcPct val="20000"/>
              </a:spcBef>
              <a:spcAft>
                <a:spcPct val="0"/>
              </a:spcAft>
              <a:buClr>
                <a:srgbClr val="A50021"/>
              </a:buClr>
              <a:buChar char="•"/>
              <a:defRPr sz="1600">
                <a:solidFill>
                  <a:schemeClr val="tx1"/>
                </a:solidFill>
                <a:latin typeface="+mn-lt"/>
                <a:cs typeface="+mn-cs"/>
              </a:defRPr>
            </a:lvl6pPr>
            <a:lvl7pPr marL="2971800" indent="-228600" algn="l" rtl="0" eaLnBrk="1" fontAlgn="base" hangingPunct="1">
              <a:spcBef>
                <a:spcPct val="20000"/>
              </a:spcBef>
              <a:spcAft>
                <a:spcPct val="0"/>
              </a:spcAft>
              <a:buClr>
                <a:srgbClr val="A50021"/>
              </a:buClr>
              <a:buChar char="•"/>
              <a:defRPr sz="1600">
                <a:solidFill>
                  <a:schemeClr val="tx1"/>
                </a:solidFill>
                <a:latin typeface="+mn-lt"/>
                <a:cs typeface="+mn-cs"/>
              </a:defRPr>
            </a:lvl7pPr>
            <a:lvl8pPr marL="3429000" indent="-228600" algn="l" rtl="0" eaLnBrk="1" fontAlgn="base" hangingPunct="1">
              <a:spcBef>
                <a:spcPct val="20000"/>
              </a:spcBef>
              <a:spcAft>
                <a:spcPct val="0"/>
              </a:spcAft>
              <a:buClr>
                <a:srgbClr val="A50021"/>
              </a:buClr>
              <a:buChar char="•"/>
              <a:defRPr sz="1600">
                <a:solidFill>
                  <a:schemeClr val="tx1"/>
                </a:solidFill>
                <a:latin typeface="+mn-lt"/>
                <a:cs typeface="+mn-cs"/>
              </a:defRPr>
            </a:lvl8pPr>
            <a:lvl9pPr marL="3886200" indent="-228600" algn="l" rtl="0" eaLnBrk="1" fontAlgn="base" hangingPunct="1">
              <a:spcBef>
                <a:spcPct val="20000"/>
              </a:spcBef>
              <a:spcAft>
                <a:spcPct val="0"/>
              </a:spcAft>
              <a:buClr>
                <a:srgbClr val="A50021"/>
              </a:buClr>
              <a:buChar char="•"/>
              <a:defRPr sz="1600">
                <a:solidFill>
                  <a:schemeClr val="tx1"/>
                </a:solidFill>
                <a:latin typeface="+mn-lt"/>
                <a:cs typeface="+mn-cs"/>
              </a:defRPr>
            </a:lvl9pPr>
          </a:lstStyle>
          <a:p>
            <a:pPr>
              <a:buClr>
                <a:srgbClr val="003399"/>
              </a:buClr>
              <a:buFont typeface="Wingdings" pitchFamily="2" charset="2"/>
              <a:buChar char="§"/>
              <a:defRPr/>
            </a:pPr>
            <a:r>
              <a:rPr lang="fr-FR" sz="2800" b="1" dirty="0">
                <a:solidFill>
                  <a:srgbClr val="003399"/>
                </a:solidFill>
              </a:rPr>
              <a:t>Exercice 2</a:t>
            </a:r>
            <a:r>
              <a:rPr lang="fr-FR" sz="2800" dirty="0">
                <a:solidFill>
                  <a:srgbClr val="003399"/>
                </a:solidFill>
              </a:rPr>
              <a:t> : 	«c</a:t>
            </a:r>
            <a:r>
              <a:rPr lang="fr-FR" sz="2800" dirty="0">
                <a:solidFill>
                  <a:srgbClr val="003399"/>
                </a:solidFill>
                <a:latin typeface="Arial Narrow" pitchFamily="34" charset="0"/>
              </a:rPr>
              <a:t>as pratique »</a:t>
            </a:r>
            <a:r>
              <a:rPr lang="fr-FR" sz="2600" dirty="0">
                <a:solidFill>
                  <a:srgbClr val="003399"/>
                </a:solidFill>
                <a:latin typeface="Arial Narrow" pitchFamily="34" charset="0"/>
              </a:rPr>
              <a:t> </a:t>
            </a:r>
          </a:p>
          <a:p>
            <a:pPr marL="0" indent="0">
              <a:buClr>
                <a:srgbClr val="003399"/>
              </a:buClr>
              <a:buFont typeface="Wingdings" pitchFamily="2" charset="2"/>
              <a:buNone/>
              <a:defRPr/>
            </a:pPr>
            <a:r>
              <a:rPr lang="fr-FR" sz="2600" dirty="0">
                <a:solidFill>
                  <a:srgbClr val="003399"/>
                </a:solidFill>
              </a:rPr>
              <a:t>							15</a:t>
            </a:r>
            <a:r>
              <a:rPr lang="fr-FR" sz="3200" dirty="0">
                <a:solidFill>
                  <a:srgbClr val="003399"/>
                </a:solidFill>
              </a:rPr>
              <a:t> </a:t>
            </a:r>
            <a:r>
              <a:rPr lang="fr-FR" sz="2600" dirty="0">
                <a:solidFill>
                  <a:srgbClr val="003399"/>
                </a:solidFill>
              </a:rPr>
              <a:t>mn</a:t>
            </a:r>
          </a:p>
          <a:p>
            <a:pPr marL="1771650" lvl="4" indent="-457200" eaLnBrk="1" hangingPunct="1">
              <a:spcBef>
                <a:spcPct val="0"/>
              </a:spcBef>
              <a:buClr>
                <a:srgbClr val="003399"/>
              </a:buClr>
              <a:buFont typeface="Wingdings" panose="05000000000000000000" pitchFamily="2" charset="2"/>
              <a:buChar char="§"/>
              <a:defRPr/>
            </a:pPr>
            <a:endParaRPr lang="fr-FR" sz="3200" dirty="0">
              <a:solidFill>
                <a:srgbClr val="003399"/>
              </a:solidFill>
            </a:endParaRPr>
          </a:p>
          <a:p>
            <a:pPr lvl="1">
              <a:spcBef>
                <a:spcPct val="0"/>
              </a:spcBef>
              <a:buClr>
                <a:srgbClr val="003399"/>
              </a:buClr>
              <a:buFont typeface="Wingdings" panose="05000000000000000000" pitchFamily="2" charset="2"/>
              <a:buChar char="§"/>
              <a:defRPr/>
            </a:pPr>
            <a:r>
              <a:rPr lang="fr-FR" sz="2600" dirty="0">
                <a:solidFill>
                  <a:srgbClr val="003399"/>
                </a:solidFill>
              </a:rPr>
              <a:t>Travail individuel				10 mn</a:t>
            </a:r>
          </a:p>
          <a:p>
            <a:pPr lvl="1">
              <a:spcBef>
                <a:spcPct val="0"/>
              </a:spcBef>
              <a:buClr>
                <a:srgbClr val="003399"/>
              </a:buClr>
              <a:buFont typeface="Wingdings" panose="05000000000000000000" pitchFamily="2" charset="2"/>
              <a:buChar char="§"/>
              <a:defRPr/>
            </a:pPr>
            <a:r>
              <a:rPr lang="fr-FR" sz="2600" dirty="0">
                <a:solidFill>
                  <a:srgbClr val="003399"/>
                </a:solidFill>
              </a:rPr>
              <a:t>Retour-synthèse				5 mn</a:t>
            </a:r>
          </a:p>
          <a:p>
            <a:pPr lvl="1">
              <a:spcBef>
                <a:spcPct val="0"/>
              </a:spcBef>
              <a:buClr>
                <a:srgbClr val="003399"/>
              </a:buClr>
              <a:buFont typeface="Wingdings" panose="05000000000000000000" pitchFamily="2" charset="2"/>
              <a:buChar char="§"/>
              <a:defRPr/>
            </a:pPr>
            <a:endParaRPr lang="fr-FR" sz="2600" dirty="0">
              <a:solidFill>
                <a:srgbClr val="003399"/>
              </a:solidFill>
            </a:endParaRPr>
          </a:p>
          <a:p>
            <a:pPr>
              <a:spcBef>
                <a:spcPct val="0"/>
              </a:spcBef>
              <a:buClr>
                <a:srgbClr val="003399"/>
              </a:buClr>
              <a:buFont typeface="Wingdings" pitchFamily="2" charset="2"/>
              <a:buChar char="§"/>
              <a:defRPr/>
            </a:pPr>
            <a:r>
              <a:rPr lang="fr-FR" sz="2600" b="1" dirty="0">
                <a:solidFill>
                  <a:srgbClr val="003399"/>
                </a:solidFill>
                <a:latin typeface="Arial Narrow" pitchFamily="34" charset="0"/>
              </a:rPr>
              <a:t>Objectif : </a:t>
            </a:r>
            <a:r>
              <a:rPr lang="fr-FR" sz="2600" dirty="0">
                <a:solidFill>
                  <a:srgbClr val="003399"/>
                </a:solidFill>
                <a:latin typeface="Arial Narrow" pitchFamily="34" charset="0"/>
              </a:rPr>
              <a:t>Assimiler la budgétisation des AE/CP</a:t>
            </a:r>
          </a:p>
          <a:p>
            <a:pPr>
              <a:spcBef>
                <a:spcPct val="0"/>
              </a:spcBef>
              <a:buClr>
                <a:srgbClr val="003399"/>
              </a:buClr>
              <a:buFont typeface="Wingdings" pitchFamily="2" charset="2"/>
              <a:buChar char="§"/>
              <a:defRPr/>
            </a:pPr>
            <a:endParaRPr lang="fr-FR" sz="2600" dirty="0">
              <a:solidFill>
                <a:srgbClr val="003399"/>
              </a:solidFill>
              <a:latin typeface="Arial Narrow" pitchFamily="34" charset="0"/>
            </a:endParaRPr>
          </a:p>
          <a:p>
            <a:pPr>
              <a:spcBef>
                <a:spcPct val="0"/>
              </a:spcBef>
              <a:buClr>
                <a:srgbClr val="003399"/>
              </a:buClr>
              <a:buFont typeface="Wingdings" pitchFamily="2" charset="2"/>
              <a:buChar char="§"/>
              <a:defRPr/>
            </a:pPr>
            <a:r>
              <a:rPr lang="fr-FR" sz="2600" b="1" dirty="0">
                <a:solidFill>
                  <a:srgbClr val="003399"/>
                </a:solidFill>
                <a:latin typeface="Arial Narrow" pitchFamily="34" charset="0"/>
              </a:rPr>
              <a:t>Directives : </a:t>
            </a:r>
            <a:r>
              <a:rPr lang="fr-FR" sz="2600" dirty="0">
                <a:solidFill>
                  <a:srgbClr val="003399"/>
                </a:solidFill>
                <a:latin typeface="Arial Narrow" pitchFamily="34" charset="0"/>
              </a:rPr>
              <a:t>résoudre le cas pratique</a:t>
            </a:r>
            <a:endParaRPr lang="fr-FR" sz="2800" dirty="0">
              <a:solidFill>
                <a:srgbClr val="003399"/>
              </a:solidFill>
              <a:latin typeface="Arial Narrow" pitchFamily="34" charset="0"/>
            </a:endParaRPr>
          </a:p>
        </p:txBody>
      </p:sp>
      <p:sp>
        <p:nvSpPr>
          <p:cNvPr id="3" name="Espace réservé du pied de page 2"/>
          <p:cNvSpPr>
            <a:spLocks noGrp="1"/>
          </p:cNvSpPr>
          <p:nvPr>
            <p:ph type="ftr" sz="quarter" idx="11"/>
          </p:nvPr>
        </p:nvSpPr>
        <p:spPr/>
        <p:txBody>
          <a:bodyPr/>
          <a:lstStyle/>
          <a:p>
            <a:r>
              <a:rPr lang="fr-FR"/>
              <a:t>Exercices</a:t>
            </a:r>
            <a:endParaRPr lang="en-US"/>
          </a:p>
        </p:txBody>
      </p:sp>
      <p:pic>
        <p:nvPicPr>
          <p:cNvPr id="7" name="Image 7" descr="Temps_allou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47800" y="2094313"/>
            <a:ext cx="98425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6" descr="Fiche%20d'exercic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9201" y="5257800"/>
            <a:ext cx="855662"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Espace réservé du numéro de diapositive 3"/>
          <p:cNvSpPr>
            <a:spLocks noGrp="1"/>
          </p:cNvSpPr>
          <p:nvPr>
            <p:ph type="sldNum" sz="quarter" idx="12"/>
          </p:nvPr>
        </p:nvSpPr>
        <p:spPr/>
        <p:txBody>
          <a:bodyPr/>
          <a:lstStyle/>
          <a:p>
            <a:fld id="{8B813F2F-08E6-465A-93D8-230A3B9A44CB}" type="slidenum">
              <a:rPr lang="en-US" smtClean="0"/>
              <a:pPr/>
              <a:t>6</a:t>
            </a:fld>
            <a:endParaRPr lang="en-US"/>
          </a:p>
        </p:txBody>
      </p:sp>
    </p:spTree>
    <p:extLst>
      <p:ext uri="{BB962C8B-B14F-4D97-AF65-F5344CB8AC3E}">
        <p14:creationId xmlns:p14="http://schemas.microsoft.com/office/powerpoint/2010/main" val="34523047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2400" y="365126"/>
            <a:ext cx="8362950" cy="1325563"/>
          </a:xfrm>
        </p:spPr>
        <p:txBody>
          <a:bodyPr>
            <a:normAutofit/>
          </a:bodyPr>
          <a:lstStyle/>
          <a:p>
            <a:r>
              <a:rPr lang="fr-FR" sz="2800" b="1" dirty="0">
                <a:latin typeface="Myria"/>
              </a:rPr>
              <a:t>EXERCICE 2 - ENONCÉ</a:t>
            </a:r>
          </a:p>
        </p:txBody>
      </p:sp>
      <p:sp>
        <p:nvSpPr>
          <p:cNvPr id="5" name="Espace réservé du pied de page 4"/>
          <p:cNvSpPr>
            <a:spLocks noGrp="1"/>
          </p:cNvSpPr>
          <p:nvPr>
            <p:ph type="ftr" sz="quarter" idx="11"/>
          </p:nvPr>
        </p:nvSpPr>
        <p:spPr/>
        <p:txBody>
          <a:bodyPr/>
          <a:lstStyle/>
          <a:p>
            <a:r>
              <a:rPr lang="fr-FR"/>
              <a:t>Exercices</a:t>
            </a:r>
            <a:endParaRPr lang="en-US"/>
          </a:p>
        </p:txBody>
      </p:sp>
      <p:sp>
        <p:nvSpPr>
          <p:cNvPr id="6" name="Espace réservé du numéro de diapositive 5"/>
          <p:cNvSpPr>
            <a:spLocks noGrp="1"/>
          </p:cNvSpPr>
          <p:nvPr>
            <p:ph type="sldNum" sz="quarter" idx="12"/>
          </p:nvPr>
        </p:nvSpPr>
        <p:spPr/>
        <p:txBody>
          <a:bodyPr/>
          <a:lstStyle/>
          <a:p>
            <a:fld id="{8B813F2F-08E6-465A-93D8-230A3B9A44CB}" type="slidenum">
              <a:rPr lang="en-US" smtClean="0"/>
              <a:pPr/>
              <a:t>7</a:t>
            </a:fld>
            <a:endParaRPr lang="en-US"/>
          </a:p>
        </p:txBody>
      </p:sp>
      <p:sp>
        <p:nvSpPr>
          <p:cNvPr id="7" name="Content Placeholder 2"/>
          <p:cNvSpPr>
            <a:spLocks noGrp="1"/>
          </p:cNvSpPr>
          <p:nvPr>
            <p:ph idx="1"/>
          </p:nvPr>
        </p:nvSpPr>
        <p:spPr>
          <a:xfrm>
            <a:off x="304801" y="1295400"/>
            <a:ext cx="8686800" cy="4896545"/>
          </a:xfrm>
        </p:spPr>
        <p:txBody>
          <a:bodyPr>
            <a:normAutofit/>
          </a:bodyPr>
          <a:lstStyle/>
          <a:p>
            <a:pPr marL="0" indent="0" algn="just">
              <a:buNone/>
            </a:pPr>
            <a:r>
              <a:rPr lang="fr-FR" dirty="0"/>
              <a:t>Le </a:t>
            </a:r>
            <a:r>
              <a:rPr lang="fr-FR" b="1" dirty="0"/>
              <a:t>ministère  de la santé </a:t>
            </a:r>
            <a:r>
              <a:rPr lang="fr-FR" dirty="0"/>
              <a:t>envisage un </a:t>
            </a:r>
            <a:r>
              <a:rPr lang="fr-FR" b="1" dirty="0"/>
              <a:t>projet nouveau</a:t>
            </a:r>
            <a:r>
              <a:rPr lang="fr-FR" dirty="0"/>
              <a:t> la construction d’une école formation de ses agents pour un montant de 1600 millions de FCFA en ayant recours à un </a:t>
            </a:r>
            <a:r>
              <a:rPr lang="fr-FR" b="1" dirty="0">
                <a:solidFill>
                  <a:schemeClr val="accent6">
                    <a:lumMod val="75000"/>
                  </a:schemeClr>
                </a:solidFill>
              </a:rPr>
              <a:t>contrat de partenariat public-privé </a:t>
            </a:r>
            <a:r>
              <a:rPr lang="fr-FR" dirty="0"/>
              <a:t>avec la société « construction école de formation » :  </a:t>
            </a:r>
            <a:endParaRPr lang="en-US" dirty="0"/>
          </a:p>
          <a:p>
            <a:pPr lvl="1" algn="just"/>
            <a:r>
              <a:rPr lang="fr-FR" dirty="0"/>
              <a:t>La signature du contrat de partenariat public privé est réalisée en mars 2017. </a:t>
            </a:r>
            <a:endParaRPr lang="en-US" dirty="0"/>
          </a:p>
          <a:p>
            <a:pPr lvl="1" algn="just"/>
            <a:r>
              <a:rPr lang="fr-FR" dirty="0"/>
              <a:t>Le ministère a prévu quatre paiements de montants identiques à la société à compter de l’année de signature du contrat, avant que l’ouvrage public lui soit remis par la société.</a:t>
            </a:r>
          </a:p>
          <a:p>
            <a:pPr marL="0" indent="0" algn="just">
              <a:buNone/>
            </a:pPr>
            <a:r>
              <a:rPr lang="fr-FR" dirty="0"/>
              <a:t>Un  </a:t>
            </a:r>
            <a:r>
              <a:rPr lang="fr-FR" b="1" dirty="0"/>
              <a:t>projet en cours</a:t>
            </a:r>
            <a:r>
              <a:rPr lang="fr-FR" dirty="0"/>
              <a:t> d’investissement relatif à la construction d’un centre de soins budgétisé en 2015 (tranche ferme) pour un montant de 400 millions en AE couvert en 2015 et 2016 à hauteur respectivement de 120 millions puis 100 millions de CP.</a:t>
            </a:r>
            <a:endParaRPr lang="en-US" dirty="0"/>
          </a:p>
          <a:p>
            <a:pPr algn="just"/>
            <a:r>
              <a:rPr lang="fr-FR" dirty="0"/>
              <a:t>Il est prévu des décaissements à hauteur de 100 millions en 2017 et 80 millions en 2018 à la livraison de l’ouvrage.</a:t>
            </a:r>
          </a:p>
          <a:p>
            <a:pPr>
              <a:buNone/>
            </a:pPr>
            <a:endParaRPr lang="en-US" dirty="0"/>
          </a:p>
          <a:p>
            <a:pPr>
              <a:buNone/>
            </a:pPr>
            <a:endParaRPr lang="en-US" dirty="0"/>
          </a:p>
        </p:txBody>
      </p:sp>
      <p:sp>
        <p:nvSpPr>
          <p:cNvPr id="8" name="Rectangle 17"/>
          <p:cNvSpPr>
            <a:spLocks noChangeArrowheads="1"/>
          </p:cNvSpPr>
          <p:nvPr/>
        </p:nvSpPr>
        <p:spPr bwMode="auto">
          <a:xfrm>
            <a:off x="228600" y="5638800"/>
            <a:ext cx="8568952" cy="792088"/>
          </a:xfrm>
          <a:prstGeom prst="rect">
            <a:avLst/>
          </a:prstGeom>
          <a:solidFill>
            <a:schemeClr val="accent6">
              <a:lumMod val="60000"/>
              <a:lumOff val="40000"/>
            </a:schemeClr>
          </a:solidFill>
          <a:ln>
            <a:headEnd/>
            <a:tailEnd/>
          </a:ln>
        </p:spPr>
        <p:style>
          <a:lnRef idx="1">
            <a:schemeClr val="accent5"/>
          </a:lnRef>
          <a:fillRef idx="2">
            <a:schemeClr val="accent5"/>
          </a:fillRef>
          <a:effectRef idx="1">
            <a:schemeClr val="accent5"/>
          </a:effectRef>
          <a:fontRef idx="minor">
            <a:schemeClr val="dk1"/>
          </a:fontRef>
        </p:style>
        <p:txBody>
          <a:bodyPr lIns="36000" rIns="36000" anchor="t"/>
          <a:lstStyle/>
          <a:p>
            <a:pPr marL="347472" indent="-347472" eaLnBrk="0" hangingPunct="0">
              <a:spcBef>
                <a:spcPts val="480"/>
              </a:spcBef>
              <a:spcAft>
                <a:spcPts val="0"/>
              </a:spcAft>
            </a:pPr>
            <a:r>
              <a:rPr lang="fr-FR" sz="1600" b="1" dirty="0">
                <a:solidFill>
                  <a:srgbClr val="003399"/>
                </a:solidFill>
                <a:latin typeface="Myriad Pro"/>
              </a:rPr>
              <a:t>	Question   : </a:t>
            </a:r>
            <a:r>
              <a:rPr lang="fr-FR" sz="1600" b="1" dirty="0">
                <a:solidFill>
                  <a:srgbClr val="003399"/>
                </a:solidFill>
              </a:rPr>
              <a:t>Comment le projet de partenariat public-privé en AE et CP ainsi que le projet en cours de construction du centre de santé doivent-ils être budgétisés pour les années 2017, 2018 et 2019 ?</a:t>
            </a:r>
            <a:endParaRPr lang="fr-FR" sz="1600" b="1" dirty="0">
              <a:solidFill>
                <a:srgbClr val="003399"/>
              </a:solidFill>
              <a:latin typeface="Arial" pitchFamily="34" charset="0"/>
            </a:endParaRPr>
          </a:p>
        </p:txBody>
      </p:sp>
    </p:spTree>
    <p:extLst>
      <p:ext uri="{BB962C8B-B14F-4D97-AF65-F5344CB8AC3E}">
        <p14:creationId xmlns:p14="http://schemas.microsoft.com/office/powerpoint/2010/main" val="1367884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 calcmode="lin" valueType="num">
                                      <p:cBhvr additive="base">
                                        <p:cTn id="1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 calcmode="lin" valueType="num">
                                      <p:cBhvr additive="base">
                                        <p:cTn id="1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anim calcmode="lin" valueType="num">
                                      <p:cBhvr additive="base">
                                        <p:cTn id="21"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 calcmode="lin" valueType="num">
                                      <p:cBhvr additive="base">
                                        <p:cTn id="27"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2400" y="365126"/>
            <a:ext cx="8362950" cy="1325563"/>
          </a:xfrm>
        </p:spPr>
        <p:txBody>
          <a:bodyPr>
            <a:normAutofit/>
          </a:bodyPr>
          <a:lstStyle/>
          <a:p>
            <a:r>
              <a:rPr lang="fr-FR" sz="2800" b="1" dirty="0">
                <a:latin typeface="Myria"/>
              </a:rPr>
              <a:t>EXERCICE 2 - CORRIGÉ</a:t>
            </a:r>
          </a:p>
        </p:txBody>
      </p:sp>
      <p:sp>
        <p:nvSpPr>
          <p:cNvPr id="5" name="Espace réservé du pied de page 4"/>
          <p:cNvSpPr>
            <a:spLocks noGrp="1"/>
          </p:cNvSpPr>
          <p:nvPr>
            <p:ph type="ftr" sz="quarter" idx="11"/>
          </p:nvPr>
        </p:nvSpPr>
        <p:spPr/>
        <p:txBody>
          <a:bodyPr/>
          <a:lstStyle/>
          <a:p>
            <a:r>
              <a:rPr lang="fr-FR"/>
              <a:t>Exercices</a:t>
            </a:r>
            <a:endParaRPr lang="en-US"/>
          </a:p>
        </p:txBody>
      </p:sp>
      <p:sp>
        <p:nvSpPr>
          <p:cNvPr id="6" name="Espace réservé du numéro de diapositive 5"/>
          <p:cNvSpPr>
            <a:spLocks noGrp="1"/>
          </p:cNvSpPr>
          <p:nvPr>
            <p:ph type="sldNum" sz="quarter" idx="12"/>
          </p:nvPr>
        </p:nvSpPr>
        <p:spPr/>
        <p:txBody>
          <a:bodyPr/>
          <a:lstStyle/>
          <a:p>
            <a:fld id="{8B813F2F-08E6-465A-93D8-230A3B9A44CB}" type="slidenum">
              <a:rPr lang="en-US" smtClean="0"/>
              <a:pPr/>
              <a:t>8</a:t>
            </a:fld>
            <a:endParaRPr lang="en-US"/>
          </a:p>
        </p:txBody>
      </p:sp>
      <p:sp>
        <p:nvSpPr>
          <p:cNvPr id="9" name="Rectangle 8"/>
          <p:cNvSpPr/>
          <p:nvPr/>
        </p:nvSpPr>
        <p:spPr>
          <a:xfrm>
            <a:off x="152400" y="1295400"/>
            <a:ext cx="8496944" cy="646331"/>
          </a:xfrm>
          <a:prstGeom prst="rect">
            <a:avLst/>
          </a:prstGeom>
        </p:spPr>
        <p:txBody>
          <a:bodyPr wrap="square">
            <a:spAutoFit/>
          </a:bodyPr>
          <a:lstStyle/>
          <a:p>
            <a:pPr lvl="0"/>
            <a:r>
              <a:rPr lang="fr-FR" dirty="0">
                <a:solidFill>
                  <a:srgbClr val="FF0000"/>
                </a:solidFill>
                <a:latin typeface="Calibri" pitchFamily="34" charset="0"/>
                <a:ea typeface="Calibri" pitchFamily="34" charset="0"/>
                <a:cs typeface="Times New Roman" pitchFamily="18" charset="0"/>
              </a:rPr>
              <a:t>1 - Concernant le projet nouveau</a:t>
            </a:r>
            <a:r>
              <a:rPr lang="fr-FR" dirty="0">
                <a:latin typeface="Calibri" pitchFamily="34" charset="0"/>
                <a:ea typeface="Calibri" pitchFamily="34" charset="0"/>
                <a:cs typeface="Times New Roman" pitchFamily="18" charset="0"/>
              </a:rPr>
              <a:t> : il s’agit d’un partenariat public privé. La règle de  budgétisation est donc la suivante  :</a:t>
            </a:r>
            <a:endParaRPr lang="fr-FR" sz="3200" dirty="0"/>
          </a:p>
        </p:txBody>
      </p:sp>
      <p:pic>
        <p:nvPicPr>
          <p:cNvPr id="10" name="Picture 2"/>
          <p:cNvPicPr>
            <a:picLocks noGrp="1" noChangeAspect="1" noChangeArrowheads="1"/>
          </p:cNvPicPr>
          <p:nvPr>
            <p:ph idx="1"/>
          </p:nvPr>
        </p:nvPicPr>
        <p:blipFill>
          <a:blip r:embed="rId2" cstate="print"/>
          <a:srcRect/>
          <a:stretch>
            <a:fillRect/>
          </a:stretch>
        </p:blipFill>
        <p:spPr>
          <a:xfrm>
            <a:off x="152400" y="1941731"/>
            <a:ext cx="8639966" cy="4392612"/>
          </a:xfrm>
          <a:solidFill>
            <a:schemeClr val="accent6">
              <a:lumMod val="60000"/>
              <a:lumOff val="40000"/>
            </a:schemeClr>
          </a:solidFill>
        </p:spPr>
      </p:pic>
    </p:spTree>
    <p:extLst>
      <p:ext uri="{BB962C8B-B14F-4D97-AF65-F5344CB8AC3E}">
        <p14:creationId xmlns:p14="http://schemas.microsoft.com/office/powerpoint/2010/main" val="37734577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2400" y="365126"/>
            <a:ext cx="8362950" cy="1325563"/>
          </a:xfrm>
        </p:spPr>
        <p:txBody>
          <a:bodyPr>
            <a:normAutofit/>
          </a:bodyPr>
          <a:lstStyle/>
          <a:p>
            <a:r>
              <a:rPr lang="fr-FR" sz="2800" b="1" dirty="0">
                <a:latin typeface="Myria"/>
              </a:rPr>
              <a:t>EXERCICE 2 - CORRIGÉ</a:t>
            </a:r>
          </a:p>
        </p:txBody>
      </p:sp>
      <p:sp>
        <p:nvSpPr>
          <p:cNvPr id="5" name="Espace réservé du pied de page 4"/>
          <p:cNvSpPr>
            <a:spLocks noGrp="1"/>
          </p:cNvSpPr>
          <p:nvPr>
            <p:ph type="ftr" sz="quarter" idx="11"/>
          </p:nvPr>
        </p:nvSpPr>
        <p:spPr/>
        <p:txBody>
          <a:bodyPr/>
          <a:lstStyle/>
          <a:p>
            <a:r>
              <a:rPr lang="fr-FR"/>
              <a:t>Exercices</a:t>
            </a:r>
            <a:endParaRPr lang="en-US"/>
          </a:p>
        </p:txBody>
      </p:sp>
      <p:sp>
        <p:nvSpPr>
          <p:cNvPr id="6" name="Espace réservé du numéro de diapositive 5"/>
          <p:cNvSpPr>
            <a:spLocks noGrp="1"/>
          </p:cNvSpPr>
          <p:nvPr>
            <p:ph type="sldNum" sz="quarter" idx="12"/>
          </p:nvPr>
        </p:nvSpPr>
        <p:spPr/>
        <p:txBody>
          <a:bodyPr/>
          <a:lstStyle/>
          <a:p>
            <a:fld id="{8B813F2F-08E6-465A-93D8-230A3B9A44CB}" type="slidenum">
              <a:rPr lang="en-US" smtClean="0"/>
              <a:pPr/>
              <a:t>9</a:t>
            </a:fld>
            <a:endParaRPr lang="en-US"/>
          </a:p>
        </p:txBody>
      </p:sp>
      <p:sp>
        <p:nvSpPr>
          <p:cNvPr id="7" name="Rectangle 6"/>
          <p:cNvSpPr/>
          <p:nvPr/>
        </p:nvSpPr>
        <p:spPr>
          <a:xfrm>
            <a:off x="228600" y="1295400"/>
            <a:ext cx="6408712" cy="369332"/>
          </a:xfrm>
          <a:prstGeom prst="rect">
            <a:avLst/>
          </a:prstGeom>
        </p:spPr>
        <p:txBody>
          <a:bodyPr wrap="square">
            <a:spAutoFit/>
          </a:bodyPr>
          <a:lstStyle/>
          <a:p>
            <a:r>
              <a:rPr lang="fr-FR" b="1" u="sng" dirty="0">
                <a:solidFill>
                  <a:schemeClr val="accent6">
                    <a:lumMod val="75000"/>
                  </a:schemeClr>
                </a:solidFill>
              </a:rPr>
              <a:t>2 - Pour le projet en cours :</a:t>
            </a:r>
          </a:p>
        </p:txBody>
      </p:sp>
      <p:graphicFrame>
        <p:nvGraphicFramePr>
          <p:cNvPr id="11" name="Content Placeholder 7"/>
          <p:cNvGraphicFramePr>
            <a:graphicFrameLocks noGrp="1"/>
          </p:cNvGraphicFramePr>
          <p:nvPr>
            <p:ph idx="1"/>
            <p:extLst>
              <p:ext uri="{D42A27DB-BD31-4B8C-83A1-F6EECF244321}">
                <p14:modId xmlns:p14="http://schemas.microsoft.com/office/powerpoint/2010/main" val="1751500262"/>
              </p:ext>
            </p:extLst>
          </p:nvPr>
        </p:nvGraphicFramePr>
        <p:xfrm>
          <a:off x="609600" y="1817132"/>
          <a:ext cx="8077200" cy="44644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992116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8&quot; unique_id=&quot;14477&quot;&gt;&lt;/object&gt;&lt;object type=&quot;2&quot; unique_id=&quot;14478&quot;&gt;&lt;object type=&quot;3&quot; unique_id=&quot;14479&quot;&gt;&lt;property id=&quot;20148&quot; value=&quot;5&quot;/&gt;&lt;property id=&quot;20300&quot; value=&quot;Slide 1&quot;/&gt;&lt;property id=&quot;20307&quot; value=&quot;256&quot;/&gt;&lt;/object&gt;&lt;object type=&quot;3&quot; unique_id=&quot;14480&quot;&gt;&lt;property id=&quot;20148&quot; value=&quot;5&quot;/&gt;&lt;property id=&quot;20300&quot; value=&quot;Slide 3 - &amp;quot;Le choc: une décennie faste…&amp;amp;#x09;&amp;quot;&quot;/&gt;&lt;property id=&quot;20307&quot; value=&quot;258&quot;/&gt;&lt;/object&gt;&lt;object type=&quot;3&quot; unique_id=&quot;14483&quot;&gt;&lt;property id=&quot;20148&quot; value=&quot;5&quot;/&gt;&lt;property id=&quot;20300&quot; value=&quot;Slide 6&quot;/&gt;&lt;property id=&quot;20307&quot; value=&quot;286&quot;/&gt;&lt;/object&gt;&lt;object type=&quot;3&quot; unique_id=&quot;14484&quot;&gt;&lt;property id=&quot;20148&quot; value=&quot;5&quot;/&gt;&lt;property id=&quot;20300&quot; value=&quot;Slide 8&quot;/&gt;&lt;property id=&quot;20307&quot; value=&quot;285&quot;/&gt;&lt;/object&gt;&lt;object type=&quot;3&quot; unique_id=&quot;14485&quot;&gt;&lt;property id=&quot;20148&quot; value=&quot;5&quot;/&gt;&lt;property id=&quot;20300&quot; value=&quot;Slide 10 - &amp;quot;CEMAC et le pétrole: une forte dépendance&amp;quot;&quot;/&gt;&lt;property id=&quot;20307&quot; value=&quot;288&quot;/&gt;&lt;/object&gt;&lt;object type=&quot;3&quot; unique_id=&quot;14486&quot;&gt;&lt;property id=&quot;20148&quot; value=&quot;5&quot;/&gt;&lt;property id=&quot;20300&quot; value=&quot;Slide 11&quot;/&gt;&lt;property id=&quot;20307&quot; value=&quot;289&quot;/&gt;&lt;/object&gt;&lt;object type=&quot;3&quot; unique_id=&quot;14487&quot;&gt;&lt;property id=&quot;20148&quot; value=&quot;5&quot;/&gt;&lt;property id=&quot;20300&quot; value=&quot;Slide 12&quot;/&gt;&lt;property id=&quot;20307&quot; value=&quot;260&quot;/&gt;&lt;/object&gt;&lt;object type=&quot;3&quot; unique_id=&quot;14488&quot;&gt;&lt;property id=&quot;20148&quot; value=&quot;5&quot;/&gt;&lt;property id=&quot;20300&quot; value=&quot;Slide 13&quot;/&gt;&lt;property id=&quot;20307&quot; value=&quot;261&quot;/&gt;&lt;/object&gt;&lt;object type=&quot;3&quot; unique_id=&quot;14489&quot;&gt;&lt;property id=&quot;20148&quot; value=&quot;5&quot;/&gt;&lt;property id=&quot;20300&quot; value=&quot;Slide 14&quot;/&gt;&lt;property id=&quot;20307&quot; value=&quot;262&quot;/&gt;&lt;/object&gt;&lt;object type=&quot;3&quot; unique_id=&quot;14490&quot;&gt;&lt;property id=&quot;20148&quot; value=&quot;5&quot;/&gt;&lt;property id=&quot;20300&quot; value=&quot;Slide 16 - &amp;quot;CEMAC: impact et projections&amp;quot;&quot;/&gt;&lt;property id=&quot;20307&quot; value=&quot;263&quot;/&gt;&lt;/object&gt;&lt;object type=&quot;3&quot; unique_id=&quot;14491&quot;&gt;&lt;property id=&quot;20148&quot; value=&quot;5&quot;/&gt;&lt;property id=&quot;20300&quot; value=&quot;Slide 17&quot;/&gt;&lt;property id=&quot;20307&quot; value=&quot;264&quot;/&gt;&lt;/object&gt;&lt;object type=&quot;3&quot; unique_id=&quot;14492&quot;&gt;&lt;property id=&quot;20148&quot; value=&quot;5&quot;/&gt;&lt;property id=&quot;20300&quot; value=&quot;Slide 18&quot;/&gt;&lt;property id=&quot;20307&quot; value=&quot;265&quot;/&gt;&lt;/object&gt;&lt;object type=&quot;3&quot; unique_id=&quot;14666&quot;&gt;&lt;property id=&quot;20148&quot; value=&quot;5&quot;/&gt;&lt;property id=&quot;20300&quot; value=&quot;Slide 4 - &amp;quot;Le choc: … suivie d’une chute brutale&amp;quot;&quot;/&gt;&lt;property id=&quot;20307&quot; value=&quot;292&quot;/&gt;&lt;/object&gt;&lt;object type=&quot;3&quot; unique_id=&quot;14749&quot;&gt;&lt;property id=&quot;20148&quot; value=&quot;5&quot;/&gt;&lt;property id=&quot;20300&quot; value=&quot;Slide 5 - &amp;quot;Le choc: un scénario déjà vu&amp;amp;#x09;&amp;quot;&quot;/&gt;&lt;property id=&quot;20307&quot; value=&quot;293&quot;/&gt;&lt;/object&gt;&lt;object type=&quot;3&quot; unique_id=&quot;14777&quot;&gt;&lt;property id=&quot;20148&quot; value=&quot;5&quot;/&gt;&lt;property id=&quot;20300&quot; value=&quot;Slide 2&quot;/&gt;&lt;property id=&quot;20307&quot; value=&quot;294&quot;/&gt;&lt;/object&gt;&lt;object type=&quot;3&quot; unique_id=&quot;15422&quot;&gt;&lt;property id=&quot;20148&quot; value=&quot;5&quot;/&gt;&lt;property id=&quot;20300&quot; value=&quot;Slide 9&quot;/&gt;&lt;property id=&quot;20307&quot; value=&quot;295&quot;/&gt;&lt;/object&gt;&lt;object type=&quot;3&quot; unique_id=&quot;15568&quot;&gt;&lt;property id=&quot;20148&quot; value=&quot;5&quot;/&gt;&lt;property id=&quot;20300&quot; value=&quot;Slide 15&quot;/&gt;&lt;property id=&quot;20307&quot; value=&quot;296&quot;/&gt;&lt;/object&gt;&lt;object type=&quot;3&quot; unique_id=&quot;16169&quot;&gt;&lt;property id=&quot;20148&quot; value=&quot;5&quot;/&gt;&lt;property id=&quot;20300&quot; value=&quot;Slide 20&quot;/&gt;&lt;property id=&quot;20307&quot; value=&quot;297&quot;/&gt;&lt;/object&gt;&lt;object type=&quot;3&quot; unique_id=&quot;16263&quot;&gt;&lt;property id=&quot;20148&quot; value=&quot;5&quot;/&gt;&lt;property id=&quot;20300&quot; value=&quot;Slide 21 - &amp;quot;CEMAC: les vulnérabilités en présence&amp;quot;&quot;/&gt;&lt;property id=&quot;20307&quot; value=&quot;298&quot;/&gt;&lt;/object&gt;&lt;object type=&quot;3&quot; unique_id=&quot;16746&quot;&gt;&lt;property id=&quot;20148&quot; value=&quot;5&quot;/&gt;&lt;property id=&quot;20300&quot; value=&quot;Slide 22 - &amp;quot;CEMAC: les vulnérabilités en présence&amp;quot;&quot;/&gt;&lt;property id=&quot;20307&quot; value=&quot;299&quot;/&gt;&lt;/object&gt;&lt;object type=&quot;3&quot; unique_id=&quot;18307&quot;&gt;&lt;property id=&quot;20148&quot; value=&quot;5&quot;/&gt;&lt;property id=&quot;20300&quot; value=&quot;Slide 19&quot;/&gt;&lt;property id=&quot;20307&quot; value=&quot;309&quot;/&gt;&lt;/object&gt;&lt;object type=&quot;3&quot; unique_id=&quot;18692&quot;&gt;&lt;property id=&quot;20148&quot; value=&quot;5&quot;/&gt;&lt;property id=&quot;20300&quot; value=&quot;Slide 23&quot;/&gt;&lt;property id=&quot;20307&quot; value=&quot;319&quot;/&gt;&lt;/object&gt;&lt;object type=&quot;3&quot; unique_id=&quot;18701&quot;&gt;&lt;property id=&quot;20148&quot; value=&quot;5&quot;/&gt;&lt;property id=&quot;20300&quot; value=&quot;Slide 32 - &amp;quot;Merci&amp;quot;&quot;/&gt;&lt;property id=&quot;20307&quot; value=&quot;318&quot;/&gt;&lt;/object&gt;&lt;object type=&quot;3&quot; unique_id=&quot;18942&quot;&gt;&lt;property id=&quot;20148&quot; value=&quot;5&quot;/&gt;&lt;property id=&quot;20300&quot; value=&quot;Slide 24 - &amp;quot;Une nécessaire réponse sur plusieurs volets&amp;quot;&quot;/&gt;&lt;property id=&quot;20307&quot; value=&quot;320&quot;/&gt;&lt;/object&gt;&lt;object type=&quot;3&quot; unique_id=&quot;19043&quot;&gt;&lt;property id=&quot;20148&quot; value=&quot;5&quot;/&gt;&lt;property id=&quot;20300&quot; value=&quot;Slide 25 - &amp;quot;Une nécessaire réponse sur plusieurs volets&amp;quot;&quot;/&gt;&lt;property id=&quot;20307&quot; value=&quot;321&quot;/&gt;&lt;/object&gt;&lt;object type=&quot;3&quot; unique_id=&quot;19146&quot;&gt;&lt;property id=&quot;20148&quot; value=&quot;5&quot;/&gt;&lt;property id=&quot;20300&quot; value=&quot;Slide 28 - &amp;quot;Recommandations: politique des réserves&amp;quot;&quot;/&gt;&lt;property id=&quot;20307&quot; value=&quot;322&quot;/&gt;&lt;/object&gt;&lt;object type=&quot;3&quot; unique_id=&quot;19318&quot;&gt;&lt;property id=&quot;20148&quot; value=&quot;5&quot;/&gt;&lt;property id=&quot;20300&quot; value=&quot;Slide 29 - &amp;quot;Recommandations: politique monétaire&amp;quot;&quot;/&gt;&lt;property id=&quot;20307&quot; value=&quot;323&quot;/&gt;&lt;/object&gt;&lt;object type=&quot;3&quot; unique_id=&quot;19821&quot;&gt;&lt;property id=&quot;20148&quot; value=&quot;5&quot;/&gt;&lt;property id=&quot;20300&quot; value=&quot;Slide 26 - &amp;quot;Recommandations: politique budgétaire&amp;quot;&quot;/&gt;&lt;property id=&quot;20307&quot; value=&quot;327&quot;/&gt;&lt;/object&gt;&lt;object type=&quot;3&quot; unique_id=&quot;19988&quot;&gt;&lt;property id=&quot;20148&quot; value=&quot;5&quot;/&gt;&lt;property id=&quot;20300&quot; value=&quot;Slide 31 - &amp;quot;Recommandations: politique monétaire&amp;quot;&quot;/&gt;&lt;property id=&quot;20307&quot; value=&quot;328&quot;/&gt;&lt;/object&gt;&lt;object type=&quot;3&quot; unique_id=&quot;20089&quot;&gt;&lt;property id=&quot;20148&quot; value=&quot;5&quot;/&gt;&lt;property id=&quot;20300&quot; value=&quot;Slide 30 - &amp;quot;Recommandations: politique monétaire&amp;quot;&quot;/&gt;&lt;property id=&quot;20307&quot; value=&quot;329&quot;/&gt;&lt;/object&gt;&lt;object type=&quot;3&quot; unique_id=&quot;20256&quot;&gt;&lt;property id=&quot;20148&quot; value=&quot;5&quot;/&gt;&lt;property id=&quot;20300&quot; value=&quot;Slide 27 - &amp;quot;Recommandations: politique budgétaire&amp;quot;&quot;/&gt;&lt;property id=&quot;20307&quot; value=&quot;330&quot;/&gt;&lt;/object&gt;&lt;object type=&quot;3&quot; unique_id=&quot;20793&quot;&gt;&lt;property id=&quot;20148&quot; value=&quot;5&quot;/&gt;&lt;property id=&quot;20300&quot; value=&quot;Slide 7&quot;/&gt;&lt;property id=&quot;20307&quot; value=&quot;332&quot;/&gt;&lt;/objec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6873</TotalTime>
  <Words>963</Words>
  <Application>Microsoft Office PowerPoint</Application>
  <PresentationFormat>On-screen Show (4:3)</PresentationFormat>
  <Paragraphs>326</Paragraphs>
  <Slides>20</Slides>
  <Notes>5</Notes>
  <HiddenSlides>0</HiddenSlides>
  <MMClips>0</MMClips>
  <ScaleCrop>false</ScaleCrop>
  <HeadingPairs>
    <vt:vector size="8" baseType="variant">
      <vt:variant>
        <vt:lpstr>Fonts Used</vt:lpstr>
      </vt:variant>
      <vt:variant>
        <vt:i4>13</vt:i4>
      </vt: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35" baseType="lpstr">
      <vt:lpstr>Edwardian Script ITC</vt:lpstr>
      <vt:lpstr>ＭＳ Ｐゴシック</vt:lpstr>
      <vt:lpstr>Myanmar Text</vt:lpstr>
      <vt:lpstr>Myria</vt:lpstr>
      <vt:lpstr>Myriad Pro</vt:lpstr>
      <vt:lpstr>Perpetua Titling MT</vt:lpstr>
      <vt:lpstr>Rockwell Extra Bold</vt:lpstr>
      <vt:lpstr>Arial</vt:lpstr>
      <vt:lpstr>Arial Narrow</vt:lpstr>
      <vt:lpstr>Calibri</vt:lpstr>
      <vt:lpstr>Calibri Light</vt:lpstr>
      <vt:lpstr>Times New Roman</vt:lpstr>
      <vt:lpstr>Wingdings</vt:lpstr>
      <vt:lpstr>Office Theme</vt:lpstr>
      <vt:lpstr>Worksheet</vt:lpstr>
      <vt:lpstr>MISE EN OEUVRE DES AUTORISATIONS D’ENGAGEMENT (AE)  ET DES CRÉDITS DE PAIEMENT (CP)   Cotonou, 2 – 13 octobre  2017 -----------------------------------  Module 3 :   «Exercice et Cas pratiques  sur la consommation en AE/CP »  </vt:lpstr>
      <vt:lpstr>                A  vous  maintenant !</vt:lpstr>
      <vt:lpstr>EXERCICE 1 - ENONCÉ</vt:lpstr>
      <vt:lpstr>EXERCICE 1 - CORRIGÉ</vt:lpstr>
      <vt:lpstr>EXERCICE 1 - CORRIGÉ</vt:lpstr>
      <vt:lpstr>                A  vous  maintenant !</vt:lpstr>
      <vt:lpstr>EXERCICE 2 - ENONCÉ</vt:lpstr>
      <vt:lpstr>EXERCICE 2 - CORRIGÉ</vt:lpstr>
      <vt:lpstr>EXERCICE 2 - CORRIGÉ</vt:lpstr>
      <vt:lpstr>EXERCICE 2 - CORRIGÉ</vt:lpstr>
      <vt:lpstr>                A  vous  maintenant !</vt:lpstr>
      <vt:lpstr>EXERCICE 3 - ENONCÉ</vt:lpstr>
      <vt:lpstr>EXERCICE 3 - CORRIGÉ</vt:lpstr>
      <vt:lpstr>                A  vous  maintenant !</vt:lpstr>
      <vt:lpstr>EXERCICE 4 - ENONCÉ</vt:lpstr>
      <vt:lpstr>EXERCICE 4 - CORRIGÉ</vt:lpstr>
      <vt:lpstr>                A  vous  maintenant !</vt:lpstr>
      <vt:lpstr>EXERCICE 5 - ENONCÉ</vt:lpstr>
      <vt:lpstr>EXERCICE 5 - CORRIGÉ</vt:lpstr>
      <vt:lpstr>PowerPoint Presentation</vt:lpstr>
    </vt:vector>
  </TitlesOfParts>
  <Company>International Monetary Fund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zdernaoui</dc:creator>
  <cp:lastModifiedBy>Kone, Bacari</cp:lastModifiedBy>
  <cp:revision>489</cp:revision>
  <dcterms:created xsi:type="dcterms:W3CDTF">2015-04-06T15:17:51Z</dcterms:created>
  <dcterms:modified xsi:type="dcterms:W3CDTF">2017-10-01T18:37:04Z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