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5"/>
  </p:notesMasterIdLst>
  <p:handoutMasterIdLst>
    <p:handoutMasterId r:id="rId26"/>
  </p:handoutMasterIdLst>
  <p:sldIdLst>
    <p:sldId id="262" r:id="rId2"/>
    <p:sldId id="335" r:id="rId3"/>
    <p:sldId id="336" r:id="rId4"/>
    <p:sldId id="337" r:id="rId5"/>
    <p:sldId id="284" r:id="rId6"/>
    <p:sldId id="349" r:id="rId7"/>
    <p:sldId id="338" r:id="rId8"/>
    <p:sldId id="339" r:id="rId9"/>
    <p:sldId id="340" r:id="rId10"/>
    <p:sldId id="341" r:id="rId11"/>
    <p:sldId id="342" r:id="rId12"/>
    <p:sldId id="343" r:id="rId13"/>
    <p:sldId id="344" r:id="rId14"/>
    <p:sldId id="345" r:id="rId15"/>
    <p:sldId id="347" r:id="rId16"/>
    <p:sldId id="346" r:id="rId17"/>
    <p:sldId id="354" r:id="rId18"/>
    <p:sldId id="355" r:id="rId19"/>
    <p:sldId id="348" r:id="rId20"/>
    <p:sldId id="350" r:id="rId21"/>
    <p:sldId id="331" r:id="rId22"/>
    <p:sldId id="351" r:id="rId23"/>
    <p:sldId id="318" r:id="rId24"/>
  </p:sldIdLst>
  <p:sldSz cx="9144000" cy="6858000" type="screen4x3"/>
  <p:notesSz cx="6946900" cy="9283700"/>
  <p:defaultTextStyle>
    <a:defPPr>
      <a:defRPr lang="en-GB"/>
    </a:defPPr>
    <a:lvl1pPr algn="l" rtl="0" eaLnBrk="0" fontAlgn="base" hangingPunct="0">
      <a:spcBef>
        <a:spcPct val="0"/>
      </a:spcBef>
      <a:spcAft>
        <a:spcPct val="0"/>
      </a:spcAft>
      <a:defRPr kumimoji="1" sz="2400" kern="1200">
        <a:solidFill>
          <a:schemeClr val="tx1"/>
        </a:solidFill>
        <a:latin typeface="Tahoma" pitchFamily="34" charset="0"/>
        <a:ea typeface="+mn-ea"/>
        <a:cs typeface="+mn-cs"/>
      </a:defRPr>
    </a:lvl1pPr>
    <a:lvl2pPr marL="457200" algn="l" rtl="0" eaLnBrk="0" fontAlgn="base" hangingPunct="0">
      <a:spcBef>
        <a:spcPct val="0"/>
      </a:spcBef>
      <a:spcAft>
        <a:spcPct val="0"/>
      </a:spcAft>
      <a:defRPr kumimoji="1" sz="2400" kern="1200">
        <a:solidFill>
          <a:schemeClr val="tx1"/>
        </a:solidFill>
        <a:latin typeface="Tahoma" pitchFamily="34" charset="0"/>
        <a:ea typeface="+mn-ea"/>
        <a:cs typeface="+mn-cs"/>
      </a:defRPr>
    </a:lvl2pPr>
    <a:lvl3pPr marL="914400" algn="l" rtl="0" eaLnBrk="0" fontAlgn="base" hangingPunct="0">
      <a:spcBef>
        <a:spcPct val="0"/>
      </a:spcBef>
      <a:spcAft>
        <a:spcPct val="0"/>
      </a:spcAft>
      <a:defRPr kumimoji="1" sz="2400" kern="1200">
        <a:solidFill>
          <a:schemeClr val="tx1"/>
        </a:solidFill>
        <a:latin typeface="Tahoma" pitchFamily="34" charset="0"/>
        <a:ea typeface="+mn-ea"/>
        <a:cs typeface="+mn-cs"/>
      </a:defRPr>
    </a:lvl3pPr>
    <a:lvl4pPr marL="1371600" algn="l" rtl="0" eaLnBrk="0" fontAlgn="base" hangingPunct="0">
      <a:spcBef>
        <a:spcPct val="0"/>
      </a:spcBef>
      <a:spcAft>
        <a:spcPct val="0"/>
      </a:spcAft>
      <a:defRPr kumimoji="1" sz="2400" kern="1200">
        <a:solidFill>
          <a:schemeClr val="tx1"/>
        </a:solidFill>
        <a:latin typeface="Tahoma" pitchFamily="34" charset="0"/>
        <a:ea typeface="+mn-ea"/>
        <a:cs typeface="+mn-cs"/>
      </a:defRPr>
    </a:lvl4pPr>
    <a:lvl5pPr marL="1828800" algn="l" rtl="0" eaLnBrk="0" fontAlgn="base" hangingPunct="0">
      <a:spcBef>
        <a:spcPct val="0"/>
      </a:spcBef>
      <a:spcAft>
        <a:spcPct val="0"/>
      </a:spcAft>
      <a:defRPr kumimoji="1" sz="2400" kern="1200">
        <a:solidFill>
          <a:schemeClr val="tx1"/>
        </a:solidFill>
        <a:latin typeface="Tahoma" pitchFamily="34" charset="0"/>
        <a:ea typeface="+mn-ea"/>
        <a:cs typeface="+mn-cs"/>
      </a:defRPr>
    </a:lvl5pPr>
    <a:lvl6pPr marL="2286000" algn="l" defTabSz="914400" rtl="0" eaLnBrk="1" latinLnBrk="0" hangingPunct="1">
      <a:defRPr kumimoji="1" sz="2400" kern="1200">
        <a:solidFill>
          <a:schemeClr val="tx1"/>
        </a:solidFill>
        <a:latin typeface="Tahoma" pitchFamily="34" charset="0"/>
        <a:ea typeface="+mn-ea"/>
        <a:cs typeface="+mn-cs"/>
      </a:defRPr>
    </a:lvl6pPr>
    <a:lvl7pPr marL="2743200" algn="l" defTabSz="914400" rtl="0" eaLnBrk="1" latinLnBrk="0" hangingPunct="1">
      <a:defRPr kumimoji="1" sz="2400" kern="1200">
        <a:solidFill>
          <a:schemeClr val="tx1"/>
        </a:solidFill>
        <a:latin typeface="Tahoma" pitchFamily="34" charset="0"/>
        <a:ea typeface="+mn-ea"/>
        <a:cs typeface="+mn-cs"/>
      </a:defRPr>
    </a:lvl7pPr>
    <a:lvl8pPr marL="3200400" algn="l" defTabSz="914400" rtl="0" eaLnBrk="1" latinLnBrk="0" hangingPunct="1">
      <a:defRPr kumimoji="1" sz="2400" kern="1200">
        <a:solidFill>
          <a:schemeClr val="tx1"/>
        </a:solidFill>
        <a:latin typeface="Tahoma" pitchFamily="34" charset="0"/>
        <a:ea typeface="+mn-ea"/>
        <a:cs typeface="+mn-cs"/>
      </a:defRPr>
    </a:lvl8pPr>
    <a:lvl9pPr marL="3657600" algn="l" defTabSz="914400" rtl="0" eaLnBrk="1" latinLnBrk="0" hangingPunct="1">
      <a:defRPr kumimoji="1" sz="2400"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99CCFF"/>
    <a:srgbClr val="0033CC"/>
    <a:srgbClr val="0066FF"/>
    <a:srgbClr val="0099FF"/>
    <a:srgbClr val="3366CC"/>
    <a:srgbClr val="CCECFF"/>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00" autoAdjust="0"/>
    <p:restoredTop sz="74576" autoAdjust="0"/>
  </p:normalViewPr>
  <p:slideViewPr>
    <p:cSldViewPr>
      <p:cViewPr varScale="1">
        <p:scale>
          <a:sx n="46" d="100"/>
          <a:sy n="46" d="100"/>
        </p:scale>
        <p:origin x="120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09900" cy="46355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935413" y="0"/>
            <a:ext cx="3009900" cy="463550"/>
          </a:xfrm>
          <a:prstGeom prst="rect">
            <a:avLst/>
          </a:prstGeom>
        </p:spPr>
        <p:txBody>
          <a:bodyPr vert="horz" lIns="91440" tIns="45720" rIns="91440" bIns="45720" rtlCol="0"/>
          <a:lstStyle>
            <a:lvl1pPr algn="r">
              <a:defRPr sz="1200"/>
            </a:lvl1pPr>
          </a:lstStyle>
          <a:p>
            <a:fld id="{9E43537A-C164-4183-B464-6071C267C921}" type="datetimeFigureOut">
              <a:rPr lang="fr-FR" smtClean="0"/>
              <a:pPr/>
              <a:t>20/03/2017</a:t>
            </a:fld>
            <a:endParaRPr lang="fr-FR"/>
          </a:p>
        </p:txBody>
      </p:sp>
      <p:sp>
        <p:nvSpPr>
          <p:cNvPr id="4" name="Espace réservé du pied de page 3"/>
          <p:cNvSpPr>
            <a:spLocks noGrp="1"/>
          </p:cNvSpPr>
          <p:nvPr>
            <p:ph type="ftr" sz="quarter" idx="2"/>
          </p:nvPr>
        </p:nvSpPr>
        <p:spPr>
          <a:xfrm>
            <a:off x="0" y="8818563"/>
            <a:ext cx="3009900" cy="463550"/>
          </a:xfrm>
          <a:prstGeom prst="rect">
            <a:avLst/>
          </a:prstGeom>
        </p:spPr>
        <p:txBody>
          <a:bodyPr vert="horz" lIns="91440" tIns="45720" rIns="91440" bIns="45720" rtlCol="0" anchor="b"/>
          <a:lstStyle>
            <a:lvl1pPr algn="l">
              <a:defRPr sz="1200"/>
            </a:lvl1pPr>
          </a:lstStyle>
          <a:p>
            <a:r>
              <a:rPr lang="fr-FR" smtClean="0"/>
              <a:t>ehevic@yahoo.fr</a:t>
            </a:r>
            <a:endParaRPr lang="fr-FR"/>
          </a:p>
        </p:txBody>
      </p:sp>
      <p:sp>
        <p:nvSpPr>
          <p:cNvPr id="5" name="Espace réservé du numéro de diapositive 4"/>
          <p:cNvSpPr>
            <a:spLocks noGrp="1"/>
          </p:cNvSpPr>
          <p:nvPr>
            <p:ph type="sldNum" sz="quarter" idx="3"/>
          </p:nvPr>
        </p:nvSpPr>
        <p:spPr>
          <a:xfrm>
            <a:off x="3935413" y="8818563"/>
            <a:ext cx="3009900" cy="463550"/>
          </a:xfrm>
          <a:prstGeom prst="rect">
            <a:avLst/>
          </a:prstGeom>
        </p:spPr>
        <p:txBody>
          <a:bodyPr vert="horz" lIns="91440" tIns="45720" rIns="91440" bIns="45720" rtlCol="0" anchor="b"/>
          <a:lstStyle>
            <a:lvl1pPr algn="r">
              <a:defRPr sz="1200"/>
            </a:lvl1pPr>
          </a:lstStyle>
          <a:p>
            <a:fld id="{A4E7270D-564B-4F25-9D85-859D2225844D}" type="slidenum">
              <a:rPr lang="fr-FR" smtClean="0"/>
              <a:pPr/>
              <a:t>‹N°›</a:t>
            </a:fld>
            <a:endParaRPr lang="fr-FR"/>
          </a:p>
        </p:txBody>
      </p:sp>
    </p:spTree>
    <p:extLst>
      <p:ext uri="{BB962C8B-B14F-4D97-AF65-F5344CB8AC3E}">
        <p14:creationId xmlns:p14="http://schemas.microsoft.com/office/powerpoint/2010/main" val="214539836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3009900" cy="463550"/>
          </a:xfrm>
          <a:prstGeom prst="rect">
            <a:avLst/>
          </a:prstGeom>
          <a:noFill/>
          <a:ln w="12700" cap="sq">
            <a:noFill/>
            <a:miter lim="800000"/>
            <a:headEnd type="none" w="sm" len="sm"/>
            <a:tailEnd type="none" w="sm" len="sm"/>
          </a:ln>
          <a:effectLst/>
        </p:spPr>
        <p:txBody>
          <a:bodyPr vert="horz" wrap="square" lIns="92738" tIns="46368" rIns="92738" bIns="46368" numCol="1" anchor="t" anchorCtr="0" compatLnSpc="1">
            <a:prstTxWarp prst="textNoShape">
              <a:avLst/>
            </a:prstTxWarp>
          </a:bodyPr>
          <a:lstStyle>
            <a:lvl1pPr defTabSz="925513">
              <a:defRPr kumimoji="0" sz="1200">
                <a:latin typeface="Times New Roman" pitchFamily="18" charset="0"/>
              </a:defRPr>
            </a:lvl1pPr>
          </a:lstStyle>
          <a:p>
            <a:endParaRPr lang="en-GB"/>
          </a:p>
        </p:txBody>
      </p:sp>
      <p:sp>
        <p:nvSpPr>
          <p:cNvPr id="23555" name="Rectangle 3"/>
          <p:cNvSpPr>
            <a:spLocks noGrp="1" noChangeArrowheads="1"/>
          </p:cNvSpPr>
          <p:nvPr>
            <p:ph type="dt" idx="1"/>
          </p:nvPr>
        </p:nvSpPr>
        <p:spPr bwMode="auto">
          <a:xfrm>
            <a:off x="3937000" y="0"/>
            <a:ext cx="3009900" cy="463550"/>
          </a:xfrm>
          <a:prstGeom prst="rect">
            <a:avLst/>
          </a:prstGeom>
          <a:noFill/>
          <a:ln w="12700" cap="sq">
            <a:noFill/>
            <a:miter lim="800000"/>
            <a:headEnd type="none" w="sm" len="sm"/>
            <a:tailEnd type="none" w="sm" len="sm"/>
          </a:ln>
          <a:effectLst/>
        </p:spPr>
        <p:txBody>
          <a:bodyPr vert="horz" wrap="square" lIns="92738" tIns="46368" rIns="92738" bIns="46368" numCol="1" anchor="t" anchorCtr="0" compatLnSpc="1">
            <a:prstTxWarp prst="textNoShape">
              <a:avLst/>
            </a:prstTxWarp>
          </a:bodyPr>
          <a:lstStyle>
            <a:lvl1pPr algn="r" defTabSz="925513">
              <a:defRPr kumimoji="0" sz="1200">
                <a:latin typeface="Times New Roman" pitchFamily="18" charset="0"/>
              </a:defRPr>
            </a:lvl1pPr>
          </a:lstStyle>
          <a:p>
            <a:endParaRPr lang="en-GB"/>
          </a:p>
        </p:txBody>
      </p:sp>
      <p:sp>
        <p:nvSpPr>
          <p:cNvPr id="23556" name="Rectangle 4"/>
          <p:cNvSpPr>
            <a:spLocks noGrp="1" noRot="1" noChangeAspect="1" noChangeArrowheads="1" noTextEdit="1"/>
          </p:cNvSpPr>
          <p:nvPr>
            <p:ph type="sldImg" idx="2"/>
          </p:nvPr>
        </p:nvSpPr>
        <p:spPr bwMode="auto">
          <a:xfrm>
            <a:off x="1152525" y="696913"/>
            <a:ext cx="4641850" cy="3481387"/>
          </a:xfrm>
          <a:prstGeom prst="rect">
            <a:avLst/>
          </a:prstGeom>
          <a:noFill/>
          <a:ln w="9525">
            <a:solidFill>
              <a:srgbClr val="000000"/>
            </a:solidFill>
            <a:miter lim="800000"/>
            <a:headEnd/>
            <a:tailEnd/>
          </a:ln>
          <a:effectLst/>
        </p:spPr>
      </p:sp>
      <p:sp>
        <p:nvSpPr>
          <p:cNvPr id="23557" name="Rectangle 5"/>
          <p:cNvSpPr>
            <a:spLocks noGrp="1" noChangeArrowheads="1"/>
          </p:cNvSpPr>
          <p:nvPr>
            <p:ph type="body" sz="quarter" idx="3"/>
          </p:nvPr>
        </p:nvSpPr>
        <p:spPr bwMode="auto">
          <a:xfrm>
            <a:off x="925513" y="4410075"/>
            <a:ext cx="5095875" cy="4176713"/>
          </a:xfrm>
          <a:prstGeom prst="rect">
            <a:avLst/>
          </a:prstGeom>
          <a:noFill/>
          <a:ln w="12700" cap="sq">
            <a:noFill/>
            <a:miter lim="800000"/>
            <a:headEnd type="none" w="sm" len="sm"/>
            <a:tailEnd type="none" w="sm" len="sm"/>
          </a:ln>
          <a:effectLst/>
        </p:spPr>
        <p:txBody>
          <a:bodyPr vert="horz" wrap="square" lIns="92738" tIns="46368" rIns="92738" bIns="46368" numCol="1" anchor="t" anchorCtr="0" compatLnSpc="1">
            <a:prstTxWarp prst="textNoShape">
              <a:avLst/>
            </a:prstTxWarp>
          </a:bodyPr>
          <a:lstStyle/>
          <a:p>
            <a:pPr lvl="0"/>
            <a:r>
              <a:rPr lang="en-GB" smtClean="0"/>
              <a:t>Cliquer pour modifier les styles du texte du masque</a:t>
            </a:r>
          </a:p>
          <a:p>
            <a:pPr lvl="1"/>
            <a:r>
              <a:rPr lang="en-GB" smtClean="0"/>
              <a:t>Deuxième niveau</a:t>
            </a:r>
          </a:p>
          <a:p>
            <a:pPr lvl="2"/>
            <a:r>
              <a:rPr lang="en-GB" smtClean="0"/>
              <a:t>Troisième niveau</a:t>
            </a:r>
          </a:p>
          <a:p>
            <a:pPr lvl="3"/>
            <a:r>
              <a:rPr lang="en-GB" smtClean="0"/>
              <a:t>Quatrième niveau</a:t>
            </a:r>
          </a:p>
          <a:p>
            <a:pPr lvl="4"/>
            <a:r>
              <a:rPr lang="en-GB" smtClean="0"/>
              <a:t>Cinquième niveau</a:t>
            </a:r>
          </a:p>
        </p:txBody>
      </p:sp>
      <p:sp>
        <p:nvSpPr>
          <p:cNvPr id="23558" name="Rectangle 6"/>
          <p:cNvSpPr>
            <a:spLocks noGrp="1" noChangeArrowheads="1"/>
          </p:cNvSpPr>
          <p:nvPr>
            <p:ph type="ftr" sz="quarter" idx="4"/>
          </p:nvPr>
        </p:nvSpPr>
        <p:spPr bwMode="auto">
          <a:xfrm>
            <a:off x="0" y="8820150"/>
            <a:ext cx="3009900" cy="463550"/>
          </a:xfrm>
          <a:prstGeom prst="rect">
            <a:avLst/>
          </a:prstGeom>
          <a:noFill/>
          <a:ln w="12700" cap="sq">
            <a:noFill/>
            <a:miter lim="800000"/>
            <a:headEnd type="none" w="sm" len="sm"/>
            <a:tailEnd type="none" w="sm" len="sm"/>
          </a:ln>
          <a:effectLst/>
        </p:spPr>
        <p:txBody>
          <a:bodyPr vert="horz" wrap="square" lIns="92738" tIns="46368" rIns="92738" bIns="46368" numCol="1" anchor="b" anchorCtr="0" compatLnSpc="1">
            <a:prstTxWarp prst="textNoShape">
              <a:avLst/>
            </a:prstTxWarp>
          </a:bodyPr>
          <a:lstStyle>
            <a:lvl1pPr defTabSz="925513">
              <a:defRPr kumimoji="0" sz="1200">
                <a:latin typeface="Times New Roman" pitchFamily="18" charset="0"/>
              </a:defRPr>
            </a:lvl1pPr>
          </a:lstStyle>
          <a:p>
            <a:r>
              <a:rPr lang="en-GB" smtClean="0"/>
              <a:t>ehevic@yahoo.fr</a:t>
            </a:r>
            <a:endParaRPr lang="en-GB"/>
          </a:p>
        </p:txBody>
      </p:sp>
      <p:sp>
        <p:nvSpPr>
          <p:cNvPr id="23559" name="Rectangle 7"/>
          <p:cNvSpPr>
            <a:spLocks noGrp="1" noChangeArrowheads="1"/>
          </p:cNvSpPr>
          <p:nvPr>
            <p:ph type="sldNum" sz="quarter" idx="5"/>
          </p:nvPr>
        </p:nvSpPr>
        <p:spPr bwMode="auto">
          <a:xfrm>
            <a:off x="3937000" y="8820150"/>
            <a:ext cx="3009900" cy="463550"/>
          </a:xfrm>
          <a:prstGeom prst="rect">
            <a:avLst/>
          </a:prstGeom>
          <a:noFill/>
          <a:ln w="12700" cap="sq">
            <a:noFill/>
            <a:miter lim="800000"/>
            <a:headEnd type="none" w="sm" len="sm"/>
            <a:tailEnd type="none" w="sm" len="sm"/>
          </a:ln>
          <a:effectLst/>
        </p:spPr>
        <p:txBody>
          <a:bodyPr vert="horz" wrap="square" lIns="92738" tIns="46368" rIns="92738" bIns="46368" numCol="1" anchor="b" anchorCtr="0" compatLnSpc="1">
            <a:prstTxWarp prst="textNoShape">
              <a:avLst/>
            </a:prstTxWarp>
          </a:bodyPr>
          <a:lstStyle>
            <a:lvl1pPr algn="r" defTabSz="925513">
              <a:defRPr kumimoji="0" sz="1200">
                <a:latin typeface="Times New Roman" pitchFamily="18" charset="0"/>
              </a:defRPr>
            </a:lvl1pPr>
          </a:lstStyle>
          <a:p>
            <a:fld id="{7C87ECD5-DB36-4744-8C55-B2D94DDC6DD9}" type="slidenum">
              <a:rPr lang="en-GB"/>
              <a:pPr/>
              <a:t>‹N°›</a:t>
            </a:fld>
            <a:endParaRPr lang="en-GB"/>
          </a:p>
        </p:txBody>
      </p:sp>
    </p:spTree>
    <p:extLst>
      <p:ext uri="{BB962C8B-B14F-4D97-AF65-F5344CB8AC3E}">
        <p14:creationId xmlns:p14="http://schemas.microsoft.com/office/powerpoint/2010/main" val="796883270"/>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5"/>
          <p:cNvSpPr>
            <a:spLocks noGrp="1"/>
          </p:cNvSpPr>
          <p:nvPr>
            <p:ph type="ftr" sz="quarter" idx="4"/>
          </p:nvPr>
        </p:nvSpPr>
        <p:spPr/>
        <p:txBody>
          <a:bodyPr/>
          <a:lstStyle/>
          <a:p>
            <a:r>
              <a:rPr lang="fr-FR"/>
              <a:t>ehevic@yahoo.fr</a:t>
            </a:r>
          </a:p>
        </p:txBody>
      </p:sp>
      <p:sp>
        <p:nvSpPr>
          <p:cNvPr id="6" name="Espace réservé du numéro de diapositive 6"/>
          <p:cNvSpPr>
            <a:spLocks noGrp="1"/>
          </p:cNvSpPr>
          <p:nvPr>
            <p:ph type="sldNum" sz="quarter" idx="5"/>
          </p:nvPr>
        </p:nvSpPr>
        <p:spPr/>
        <p:txBody>
          <a:bodyPr/>
          <a:lstStyle/>
          <a:p>
            <a:pPr>
              <a:defRPr/>
            </a:pPr>
            <a:fld id="{3C8FEE76-DF7D-45AC-8053-77D0A808F553}" type="slidenum">
              <a:rPr lang="fr-FR"/>
              <a:pPr>
                <a:defRPr/>
              </a:pPr>
              <a:t>1</a:t>
            </a:fld>
            <a:endParaRPr lang="fr-FR"/>
          </a:p>
        </p:txBody>
      </p:sp>
      <p:sp>
        <p:nvSpPr>
          <p:cNvPr id="141314"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4131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141316" name="Espace réservé du numéro de diapositive 3"/>
          <p:cNvSpPr txBox="1">
            <a:spLocks noGrp="1"/>
          </p:cNvSpPr>
          <p:nvPr/>
        </p:nvSpPr>
        <p:spPr bwMode="auto">
          <a:xfrm>
            <a:off x="3934969" y="8817948"/>
            <a:ext cx="3010323" cy="464259"/>
          </a:xfrm>
          <a:prstGeom prst="rect">
            <a:avLst/>
          </a:prstGeom>
          <a:noFill/>
          <a:ln w="9525">
            <a:noFill/>
            <a:miter lim="800000"/>
            <a:headEnd/>
            <a:tailEnd/>
          </a:ln>
        </p:spPr>
        <p:txBody>
          <a:bodyPr anchor="b"/>
          <a:lstStyle/>
          <a:p>
            <a:pPr algn="r"/>
            <a:fld id="{71DA0C6B-44ED-4779-A0BC-A3DFCA1841B3}" type="slidenum">
              <a:rPr lang="fr-FR" sz="1200"/>
              <a:pPr algn="r"/>
              <a:t>1</a:t>
            </a:fld>
            <a:endParaRPr lang="fr-FR" sz="1200"/>
          </a:p>
        </p:txBody>
      </p:sp>
    </p:spTree>
    <p:extLst>
      <p:ext uri="{BB962C8B-B14F-4D97-AF65-F5344CB8AC3E}">
        <p14:creationId xmlns:p14="http://schemas.microsoft.com/office/powerpoint/2010/main" val="7315428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9" name="Rectangle 7"/>
          <p:cNvSpPr>
            <a:spLocks noGrp="1" noChangeArrowheads="1"/>
          </p:cNvSpPr>
          <p:nvPr>
            <p:ph type="ctrTitle" sz="quarter"/>
          </p:nvPr>
        </p:nvSpPr>
        <p:spPr>
          <a:xfrm>
            <a:off x="1828800" y="2173288"/>
            <a:ext cx="4954588" cy="1219200"/>
          </a:xfrm>
        </p:spPr>
        <p:txBody>
          <a:bodyPr/>
          <a:lstStyle>
            <a:lvl1pPr>
              <a:defRPr sz="4000"/>
            </a:lvl1pPr>
          </a:lstStyle>
          <a:p>
            <a:r>
              <a:rPr lang="fr-FR" smtClean="0"/>
              <a:t>Cliquez pour modifier le style du titre</a:t>
            </a:r>
            <a:endParaRPr lang="en-GB"/>
          </a:p>
        </p:txBody>
      </p:sp>
      <p:sp>
        <p:nvSpPr>
          <p:cNvPr id="3080" name="Rectangle 8"/>
          <p:cNvSpPr>
            <a:spLocks noGrp="1" noChangeArrowheads="1"/>
          </p:cNvSpPr>
          <p:nvPr>
            <p:ph type="subTitle" sz="quarter" idx="1"/>
          </p:nvPr>
        </p:nvSpPr>
        <p:spPr>
          <a:xfrm>
            <a:off x="1828800" y="3429000"/>
            <a:ext cx="4953000" cy="1868488"/>
          </a:xfrm>
        </p:spPr>
        <p:txBody>
          <a:bodyPr/>
          <a:lstStyle>
            <a:lvl1pPr marL="0" indent="0">
              <a:buFontTx/>
              <a:buNone/>
              <a:defRPr sz="2800"/>
            </a:lvl1pPr>
          </a:lstStyle>
          <a:p>
            <a:r>
              <a:rPr lang="fr-FR" smtClean="0"/>
              <a:t>Cliquez pour modifier le style des sous-titres du masque</a:t>
            </a:r>
            <a:endParaRPr lang="en-GB"/>
          </a:p>
        </p:txBody>
      </p:sp>
      <p:sp>
        <p:nvSpPr>
          <p:cNvPr id="3081" name="Rectangle 9"/>
          <p:cNvSpPr>
            <a:spLocks noGrp="1" noChangeArrowheads="1"/>
          </p:cNvSpPr>
          <p:nvPr>
            <p:ph type="dt" sz="quarter" idx="2"/>
          </p:nvPr>
        </p:nvSpPr>
        <p:spPr/>
        <p:txBody>
          <a:bodyPr/>
          <a:lstStyle>
            <a:lvl1pPr>
              <a:defRPr/>
            </a:lvl1pPr>
          </a:lstStyle>
          <a:p>
            <a:endParaRPr lang="en-GB"/>
          </a:p>
        </p:txBody>
      </p:sp>
      <p:sp>
        <p:nvSpPr>
          <p:cNvPr id="3082" name="Rectangle 10"/>
          <p:cNvSpPr>
            <a:spLocks noGrp="1" noChangeArrowheads="1"/>
          </p:cNvSpPr>
          <p:nvPr>
            <p:ph type="ftr" sz="quarter" idx="3"/>
          </p:nvPr>
        </p:nvSpPr>
        <p:spPr/>
        <p:txBody>
          <a:bodyPr/>
          <a:lstStyle>
            <a:lvl1pPr>
              <a:defRPr/>
            </a:lvl1pPr>
          </a:lstStyle>
          <a:p>
            <a:r>
              <a:rPr lang="fr-FR" smtClean="0"/>
              <a:t>DIRECTION DE LA FORMATION ET DES APPUIS TECHNIQUES DE L'ARMP</a:t>
            </a:r>
            <a:endParaRPr lang="en-GB"/>
          </a:p>
        </p:txBody>
      </p:sp>
      <p:sp>
        <p:nvSpPr>
          <p:cNvPr id="3083" name="Rectangle 11"/>
          <p:cNvSpPr>
            <a:spLocks noGrp="1" noChangeArrowheads="1"/>
          </p:cNvSpPr>
          <p:nvPr>
            <p:ph type="sldNum" sz="quarter" idx="4"/>
          </p:nvPr>
        </p:nvSpPr>
        <p:spPr/>
        <p:txBody>
          <a:bodyPr/>
          <a:lstStyle>
            <a:lvl1pPr>
              <a:defRPr/>
            </a:lvl1pPr>
          </a:lstStyle>
          <a:p>
            <a:fld id="{AEA068FF-8E99-478C-A004-39B5097FC934}" type="slidenum">
              <a:rPr lang="en-GB"/>
              <a:pPr/>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quarter" idx="10"/>
          </p:nvPr>
        </p:nvSpPr>
        <p:spPr/>
        <p:txBody>
          <a:bodyPr/>
          <a:lstStyle>
            <a:lvl1pPr>
              <a:defRPr/>
            </a:lvl1pPr>
          </a:lstStyle>
          <a:p>
            <a:endParaRPr lang="en-GB"/>
          </a:p>
        </p:txBody>
      </p:sp>
      <p:sp>
        <p:nvSpPr>
          <p:cNvPr id="5" name="Espace réservé du pied de page 4"/>
          <p:cNvSpPr>
            <a:spLocks noGrp="1"/>
          </p:cNvSpPr>
          <p:nvPr>
            <p:ph type="ftr" sz="quarter" idx="11"/>
          </p:nvPr>
        </p:nvSpPr>
        <p:spPr/>
        <p:txBody>
          <a:bodyPr/>
          <a:lstStyle>
            <a:lvl1pPr>
              <a:defRPr/>
            </a:lvl1pPr>
          </a:lstStyle>
          <a:p>
            <a:r>
              <a:rPr lang="fr-FR" smtClean="0"/>
              <a:t>DIRECTION DE LA FORMATION ET DES APPUIS TECHNIQUES DE L'ARMP</a:t>
            </a:r>
            <a:endParaRPr lang="en-GB"/>
          </a:p>
        </p:txBody>
      </p:sp>
      <p:sp>
        <p:nvSpPr>
          <p:cNvPr id="6" name="Espace réservé du numéro de diapositive 5"/>
          <p:cNvSpPr>
            <a:spLocks noGrp="1"/>
          </p:cNvSpPr>
          <p:nvPr>
            <p:ph type="sldNum" sz="quarter" idx="12"/>
          </p:nvPr>
        </p:nvSpPr>
        <p:spPr/>
        <p:txBody>
          <a:bodyPr/>
          <a:lstStyle>
            <a:lvl1pPr>
              <a:defRPr/>
            </a:lvl1pPr>
          </a:lstStyle>
          <a:p>
            <a:fld id="{EBC24D0B-34C5-4241-A65A-544ADF141CA2}" type="slidenum">
              <a:rPr lang="en-GB"/>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15100" y="381000"/>
            <a:ext cx="1714500" cy="5562600"/>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370013" y="381000"/>
            <a:ext cx="4992687" cy="556260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quarter" idx="10"/>
          </p:nvPr>
        </p:nvSpPr>
        <p:spPr/>
        <p:txBody>
          <a:bodyPr/>
          <a:lstStyle>
            <a:lvl1pPr>
              <a:defRPr/>
            </a:lvl1pPr>
          </a:lstStyle>
          <a:p>
            <a:endParaRPr lang="en-GB"/>
          </a:p>
        </p:txBody>
      </p:sp>
      <p:sp>
        <p:nvSpPr>
          <p:cNvPr id="5" name="Espace réservé du pied de page 4"/>
          <p:cNvSpPr>
            <a:spLocks noGrp="1"/>
          </p:cNvSpPr>
          <p:nvPr>
            <p:ph type="ftr" sz="quarter" idx="11"/>
          </p:nvPr>
        </p:nvSpPr>
        <p:spPr/>
        <p:txBody>
          <a:bodyPr/>
          <a:lstStyle>
            <a:lvl1pPr>
              <a:defRPr/>
            </a:lvl1pPr>
          </a:lstStyle>
          <a:p>
            <a:r>
              <a:rPr lang="fr-FR" smtClean="0"/>
              <a:t>DIRECTION DE LA FORMATION ET DES APPUIS TECHNIQUES DE L'ARMP</a:t>
            </a:r>
            <a:endParaRPr lang="en-GB"/>
          </a:p>
        </p:txBody>
      </p:sp>
      <p:sp>
        <p:nvSpPr>
          <p:cNvPr id="6" name="Espace réservé du numéro de diapositive 5"/>
          <p:cNvSpPr>
            <a:spLocks noGrp="1"/>
          </p:cNvSpPr>
          <p:nvPr>
            <p:ph type="sldNum" sz="quarter" idx="12"/>
          </p:nvPr>
        </p:nvSpPr>
        <p:spPr/>
        <p:txBody>
          <a:bodyPr/>
          <a:lstStyle>
            <a:lvl1pPr>
              <a:defRPr/>
            </a:lvl1pPr>
          </a:lstStyle>
          <a:p>
            <a:fld id="{953E1FD2-B66F-4EF5-9105-7B29739BE1EE}" type="slidenum">
              <a:rPr lang="en-GB"/>
              <a:pPr/>
              <a:t>‹N°›</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quarter" idx="10"/>
          </p:nvPr>
        </p:nvSpPr>
        <p:spPr/>
        <p:txBody>
          <a:bodyPr/>
          <a:lstStyle>
            <a:lvl1pPr>
              <a:defRPr/>
            </a:lvl1pPr>
          </a:lstStyle>
          <a:p>
            <a:endParaRPr lang="en-GB"/>
          </a:p>
        </p:txBody>
      </p:sp>
      <p:sp>
        <p:nvSpPr>
          <p:cNvPr id="5" name="Espace réservé du pied de page 4"/>
          <p:cNvSpPr>
            <a:spLocks noGrp="1"/>
          </p:cNvSpPr>
          <p:nvPr>
            <p:ph type="ftr" sz="quarter" idx="11"/>
          </p:nvPr>
        </p:nvSpPr>
        <p:spPr/>
        <p:txBody>
          <a:bodyPr/>
          <a:lstStyle>
            <a:lvl1pPr>
              <a:defRPr/>
            </a:lvl1pPr>
          </a:lstStyle>
          <a:p>
            <a:r>
              <a:rPr lang="fr-FR" smtClean="0"/>
              <a:t>DIRECTION DE LA FORMATION ET DES APPUIS TECHNIQUES DE L'ARMP</a:t>
            </a:r>
            <a:endParaRPr lang="en-GB"/>
          </a:p>
        </p:txBody>
      </p:sp>
      <p:sp>
        <p:nvSpPr>
          <p:cNvPr id="6" name="Espace réservé du numéro de diapositive 5"/>
          <p:cNvSpPr>
            <a:spLocks noGrp="1"/>
          </p:cNvSpPr>
          <p:nvPr>
            <p:ph type="sldNum" sz="quarter" idx="12"/>
          </p:nvPr>
        </p:nvSpPr>
        <p:spPr/>
        <p:txBody>
          <a:bodyPr/>
          <a:lstStyle>
            <a:lvl1pPr>
              <a:defRPr/>
            </a:lvl1pPr>
          </a:lstStyle>
          <a:p>
            <a:fld id="{9C690850-206B-4442-805E-0021F38A448F}" type="slidenum">
              <a:rPr lang="en-GB"/>
              <a:pPr/>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Espace réservé de la date 3"/>
          <p:cNvSpPr>
            <a:spLocks noGrp="1"/>
          </p:cNvSpPr>
          <p:nvPr>
            <p:ph type="dt" sz="quarter" idx="10"/>
          </p:nvPr>
        </p:nvSpPr>
        <p:spPr/>
        <p:txBody>
          <a:bodyPr/>
          <a:lstStyle>
            <a:lvl1pPr>
              <a:defRPr/>
            </a:lvl1pPr>
          </a:lstStyle>
          <a:p>
            <a:endParaRPr lang="en-GB"/>
          </a:p>
        </p:txBody>
      </p:sp>
      <p:sp>
        <p:nvSpPr>
          <p:cNvPr id="5" name="Espace réservé du pied de page 4"/>
          <p:cNvSpPr>
            <a:spLocks noGrp="1"/>
          </p:cNvSpPr>
          <p:nvPr>
            <p:ph type="ftr" sz="quarter" idx="11"/>
          </p:nvPr>
        </p:nvSpPr>
        <p:spPr/>
        <p:txBody>
          <a:bodyPr/>
          <a:lstStyle>
            <a:lvl1pPr>
              <a:defRPr/>
            </a:lvl1pPr>
          </a:lstStyle>
          <a:p>
            <a:r>
              <a:rPr lang="fr-FR" smtClean="0"/>
              <a:t>DIRECTION DE LA FORMATION ET DES APPUIS TECHNIQUES DE L'ARMP</a:t>
            </a:r>
            <a:endParaRPr lang="en-GB"/>
          </a:p>
        </p:txBody>
      </p:sp>
      <p:sp>
        <p:nvSpPr>
          <p:cNvPr id="6" name="Espace réservé du numéro de diapositive 5"/>
          <p:cNvSpPr>
            <a:spLocks noGrp="1"/>
          </p:cNvSpPr>
          <p:nvPr>
            <p:ph type="sldNum" sz="quarter" idx="12"/>
          </p:nvPr>
        </p:nvSpPr>
        <p:spPr/>
        <p:txBody>
          <a:bodyPr/>
          <a:lstStyle>
            <a:lvl1pPr>
              <a:defRPr/>
            </a:lvl1pPr>
          </a:lstStyle>
          <a:p>
            <a:fld id="{F7913240-98EC-4268-B0A8-2B1F8C34C9BC}" type="slidenum">
              <a:rPr lang="en-GB"/>
              <a:pPr/>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371600" y="1676400"/>
            <a:ext cx="33528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876800" y="1676400"/>
            <a:ext cx="33528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quarter" idx="10"/>
          </p:nvPr>
        </p:nvSpPr>
        <p:spPr/>
        <p:txBody>
          <a:bodyPr/>
          <a:lstStyle>
            <a:lvl1pPr>
              <a:defRPr/>
            </a:lvl1pPr>
          </a:lstStyle>
          <a:p>
            <a:endParaRPr lang="en-GB"/>
          </a:p>
        </p:txBody>
      </p:sp>
      <p:sp>
        <p:nvSpPr>
          <p:cNvPr id="6" name="Espace réservé du pied de page 5"/>
          <p:cNvSpPr>
            <a:spLocks noGrp="1"/>
          </p:cNvSpPr>
          <p:nvPr>
            <p:ph type="ftr" sz="quarter" idx="11"/>
          </p:nvPr>
        </p:nvSpPr>
        <p:spPr/>
        <p:txBody>
          <a:bodyPr/>
          <a:lstStyle>
            <a:lvl1pPr>
              <a:defRPr/>
            </a:lvl1pPr>
          </a:lstStyle>
          <a:p>
            <a:r>
              <a:rPr lang="fr-FR" smtClean="0"/>
              <a:t>DIRECTION DE LA FORMATION ET DES APPUIS TECHNIQUES DE L'ARMP</a:t>
            </a:r>
            <a:endParaRPr lang="en-GB"/>
          </a:p>
        </p:txBody>
      </p:sp>
      <p:sp>
        <p:nvSpPr>
          <p:cNvPr id="7" name="Espace réservé du numéro de diapositive 6"/>
          <p:cNvSpPr>
            <a:spLocks noGrp="1"/>
          </p:cNvSpPr>
          <p:nvPr>
            <p:ph type="sldNum" sz="quarter" idx="12"/>
          </p:nvPr>
        </p:nvSpPr>
        <p:spPr/>
        <p:txBody>
          <a:bodyPr/>
          <a:lstStyle>
            <a:lvl1pPr>
              <a:defRPr/>
            </a:lvl1pPr>
          </a:lstStyle>
          <a:p>
            <a:fld id="{F3916803-DFDB-4604-A127-ECA6085DAE7C}" type="slidenum">
              <a:rPr lang="en-GB"/>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quarter" idx="10"/>
          </p:nvPr>
        </p:nvSpPr>
        <p:spPr/>
        <p:txBody>
          <a:bodyPr/>
          <a:lstStyle>
            <a:lvl1pPr>
              <a:defRPr/>
            </a:lvl1pPr>
          </a:lstStyle>
          <a:p>
            <a:endParaRPr lang="en-GB"/>
          </a:p>
        </p:txBody>
      </p:sp>
      <p:sp>
        <p:nvSpPr>
          <p:cNvPr id="8" name="Espace réservé du pied de page 7"/>
          <p:cNvSpPr>
            <a:spLocks noGrp="1"/>
          </p:cNvSpPr>
          <p:nvPr>
            <p:ph type="ftr" sz="quarter" idx="11"/>
          </p:nvPr>
        </p:nvSpPr>
        <p:spPr/>
        <p:txBody>
          <a:bodyPr/>
          <a:lstStyle>
            <a:lvl1pPr>
              <a:defRPr/>
            </a:lvl1pPr>
          </a:lstStyle>
          <a:p>
            <a:r>
              <a:rPr lang="fr-FR" smtClean="0"/>
              <a:t>DIRECTION DE LA FORMATION ET DES APPUIS TECHNIQUES DE L'ARMP</a:t>
            </a:r>
            <a:endParaRPr lang="en-GB"/>
          </a:p>
        </p:txBody>
      </p:sp>
      <p:sp>
        <p:nvSpPr>
          <p:cNvPr id="9" name="Espace réservé du numéro de diapositive 8"/>
          <p:cNvSpPr>
            <a:spLocks noGrp="1"/>
          </p:cNvSpPr>
          <p:nvPr>
            <p:ph type="sldNum" sz="quarter" idx="12"/>
          </p:nvPr>
        </p:nvSpPr>
        <p:spPr/>
        <p:txBody>
          <a:bodyPr/>
          <a:lstStyle>
            <a:lvl1pPr>
              <a:defRPr/>
            </a:lvl1pPr>
          </a:lstStyle>
          <a:p>
            <a:fld id="{677A3834-59D1-4656-9252-8402FA8B178A}" type="slidenum">
              <a:rPr lang="en-GB"/>
              <a:pPr/>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quarter" idx="10"/>
          </p:nvPr>
        </p:nvSpPr>
        <p:spPr/>
        <p:txBody>
          <a:bodyPr/>
          <a:lstStyle>
            <a:lvl1pPr>
              <a:defRPr/>
            </a:lvl1pPr>
          </a:lstStyle>
          <a:p>
            <a:endParaRPr lang="en-GB"/>
          </a:p>
        </p:txBody>
      </p:sp>
      <p:sp>
        <p:nvSpPr>
          <p:cNvPr id="4" name="Espace réservé du pied de page 3"/>
          <p:cNvSpPr>
            <a:spLocks noGrp="1"/>
          </p:cNvSpPr>
          <p:nvPr>
            <p:ph type="ftr" sz="quarter" idx="11"/>
          </p:nvPr>
        </p:nvSpPr>
        <p:spPr/>
        <p:txBody>
          <a:bodyPr/>
          <a:lstStyle>
            <a:lvl1pPr>
              <a:defRPr/>
            </a:lvl1pPr>
          </a:lstStyle>
          <a:p>
            <a:r>
              <a:rPr lang="fr-FR" smtClean="0"/>
              <a:t>DIRECTION DE LA FORMATION ET DES APPUIS TECHNIQUES DE L'ARMP</a:t>
            </a:r>
            <a:endParaRPr lang="en-GB"/>
          </a:p>
        </p:txBody>
      </p:sp>
      <p:sp>
        <p:nvSpPr>
          <p:cNvPr id="5" name="Espace réservé du numéro de diapositive 4"/>
          <p:cNvSpPr>
            <a:spLocks noGrp="1"/>
          </p:cNvSpPr>
          <p:nvPr>
            <p:ph type="sldNum" sz="quarter" idx="12"/>
          </p:nvPr>
        </p:nvSpPr>
        <p:spPr/>
        <p:txBody>
          <a:bodyPr/>
          <a:lstStyle>
            <a:lvl1pPr>
              <a:defRPr/>
            </a:lvl1pPr>
          </a:lstStyle>
          <a:p>
            <a:fld id="{930030D3-0E88-4590-83B1-7919C96AA4EC}" type="slidenum">
              <a:rPr lang="en-GB"/>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quarter" idx="10"/>
          </p:nvPr>
        </p:nvSpPr>
        <p:spPr/>
        <p:txBody>
          <a:bodyPr/>
          <a:lstStyle>
            <a:lvl1pPr>
              <a:defRPr/>
            </a:lvl1pPr>
          </a:lstStyle>
          <a:p>
            <a:endParaRPr lang="en-GB"/>
          </a:p>
        </p:txBody>
      </p:sp>
      <p:sp>
        <p:nvSpPr>
          <p:cNvPr id="3" name="Espace réservé du pied de page 2"/>
          <p:cNvSpPr>
            <a:spLocks noGrp="1"/>
          </p:cNvSpPr>
          <p:nvPr>
            <p:ph type="ftr" sz="quarter" idx="11"/>
          </p:nvPr>
        </p:nvSpPr>
        <p:spPr/>
        <p:txBody>
          <a:bodyPr/>
          <a:lstStyle>
            <a:lvl1pPr>
              <a:defRPr/>
            </a:lvl1pPr>
          </a:lstStyle>
          <a:p>
            <a:r>
              <a:rPr lang="fr-FR" smtClean="0"/>
              <a:t>DIRECTION DE LA FORMATION ET DES APPUIS TECHNIQUES DE L'ARMP</a:t>
            </a:r>
            <a:endParaRPr lang="en-GB"/>
          </a:p>
        </p:txBody>
      </p:sp>
      <p:sp>
        <p:nvSpPr>
          <p:cNvPr id="4" name="Espace réservé du numéro de diapositive 3"/>
          <p:cNvSpPr>
            <a:spLocks noGrp="1"/>
          </p:cNvSpPr>
          <p:nvPr>
            <p:ph type="sldNum" sz="quarter" idx="12"/>
          </p:nvPr>
        </p:nvSpPr>
        <p:spPr/>
        <p:txBody>
          <a:bodyPr/>
          <a:lstStyle>
            <a:lvl1pPr>
              <a:defRPr/>
            </a:lvl1pPr>
          </a:lstStyle>
          <a:p>
            <a:fld id="{3C3FA1EA-0401-46FE-A5F6-634F3D573029}" type="slidenum">
              <a:rPr lang="en-GB"/>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quarter" idx="10"/>
          </p:nvPr>
        </p:nvSpPr>
        <p:spPr/>
        <p:txBody>
          <a:bodyPr/>
          <a:lstStyle>
            <a:lvl1pPr>
              <a:defRPr/>
            </a:lvl1pPr>
          </a:lstStyle>
          <a:p>
            <a:endParaRPr lang="en-GB"/>
          </a:p>
        </p:txBody>
      </p:sp>
      <p:sp>
        <p:nvSpPr>
          <p:cNvPr id="6" name="Espace réservé du pied de page 5"/>
          <p:cNvSpPr>
            <a:spLocks noGrp="1"/>
          </p:cNvSpPr>
          <p:nvPr>
            <p:ph type="ftr" sz="quarter" idx="11"/>
          </p:nvPr>
        </p:nvSpPr>
        <p:spPr/>
        <p:txBody>
          <a:bodyPr/>
          <a:lstStyle>
            <a:lvl1pPr>
              <a:defRPr/>
            </a:lvl1pPr>
          </a:lstStyle>
          <a:p>
            <a:r>
              <a:rPr lang="fr-FR" smtClean="0"/>
              <a:t>DIRECTION DE LA FORMATION ET DES APPUIS TECHNIQUES DE L'ARMP</a:t>
            </a:r>
            <a:endParaRPr lang="en-GB"/>
          </a:p>
        </p:txBody>
      </p:sp>
      <p:sp>
        <p:nvSpPr>
          <p:cNvPr id="7" name="Espace réservé du numéro de diapositive 6"/>
          <p:cNvSpPr>
            <a:spLocks noGrp="1"/>
          </p:cNvSpPr>
          <p:nvPr>
            <p:ph type="sldNum" sz="quarter" idx="12"/>
          </p:nvPr>
        </p:nvSpPr>
        <p:spPr/>
        <p:txBody>
          <a:bodyPr/>
          <a:lstStyle>
            <a:lvl1pPr>
              <a:defRPr/>
            </a:lvl1pPr>
          </a:lstStyle>
          <a:p>
            <a:fld id="{CF78D711-B14E-4BD7-8E72-21431A2EC6FD}" type="slidenum">
              <a:rPr lang="en-GB"/>
              <a:pPr/>
              <a:t>‹N°›</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quarter" idx="10"/>
          </p:nvPr>
        </p:nvSpPr>
        <p:spPr/>
        <p:txBody>
          <a:bodyPr/>
          <a:lstStyle>
            <a:lvl1pPr>
              <a:defRPr/>
            </a:lvl1pPr>
          </a:lstStyle>
          <a:p>
            <a:endParaRPr lang="en-GB"/>
          </a:p>
        </p:txBody>
      </p:sp>
      <p:sp>
        <p:nvSpPr>
          <p:cNvPr id="6" name="Espace réservé du pied de page 5"/>
          <p:cNvSpPr>
            <a:spLocks noGrp="1"/>
          </p:cNvSpPr>
          <p:nvPr>
            <p:ph type="ftr" sz="quarter" idx="11"/>
          </p:nvPr>
        </p:nvSpPr>
        <p:spPr/>
        <p:txBody>
          <a:bodyPr/>
          <a:lstStyle>
            <a:lvl1pPr>
              <a:defRPr/>
            </a:lvl1pPr>
          </a:lstStyle>
          <a:p>
            <a:r>
              <a:rPr lang="fr-FR" smtClean="0"/>
              <a:t>DIRECTION DE LA FORMATION ET DES APPUIS TECHNIQUES DE L'ARMP</a:t>
            </a:r>
            <a:endParaRPr lang="en-GB"/>
          </a:p>
        </p:txBody>
      </p:sp>
      <p:sp>
        <p:nvSpPr>
          <p:cNvPr id="7" name="Espace réservé du numéro de diapositive 6"/>
          <p:cNvSpPr>
            <a:spLocks noGrp="1"/>
          </p:cNvSpPr>
          <p:nvPr>
            <p:ph type="sldNum" sz="quarter" idx="12"/>
          </p:nvPr>
        </p:nvSpPr>
        <p:spPr/>
        <p:txBody>
          <a:bodyPr/>
          <a:lstStyle>
            <a:lvl1pPr>
              <a:defRPr/>
            </a:lvl1pPr>
          </a:lstStyle>
          <a:p>
            <a:fld id="{462FBE5F-E7E9-4866-AF6B-7649880DBE05}" type="slidenum">
              <a:rPr lang="en-GB"/>
              <a:pPr/>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31" name="Rectangle 7"/>
          <p:cNvSpPr>
            <a:spLocks noGrp="1" noChangeArrowheads="1"/>
          </p:cNvSpPr>
          <p:nvPr>
            <p:ph type="title"/>
          </p:nvPr>
        </p:nvSpPr>
        <p:spPr bwMode="auto">
          <a:xfrm>
            <a:off x="1370013" y="381000"/>
            <a:ext cx="6859587" cy="1143000"/>
          </a:xfrm>
          <a:prstGeom prst="rect">
            <a:avLst/>
          </a:prstGeom>
          <a:noFill/>
          <a:ln w="9525">
            <a:noFill/>
            <a:miter lim="800000"/>
            <a:headEnd/>
            <a:tailEnd/>
          </a:ln>
        </p:spPr>
        <p:txBody>
          <a:bodyPr vert="horz" wrap="square" lIns="92075" tIns="46037" rIns="92075" bIns="46037" numCol="1" anchor="b" anchorCtr="0" compatLnSpc="1">
            <a:prstTxWarp prst="textNoShape">
              <a:avLst/>
            </a:prstTxWarp>
          </a:bodyPr>
          <a:lstStyle/>
          <a:p>
            <a:pPr lvl="0"/>
            <a:r>
              <a:rPr lang="en-GB" smtClean="0"/>
              <a:t>Cliquer ici pour modifier le style du titre du masque</a:t>
            </a:r>
          </a:p>
        </p:txBody>
      </p:sp>
      <p:sp>
        <p:nvSpPr>
          <p:cNvPr id="1032" name="Rectangle 8"/>
          <p:cNvSpPr>
            <a:spLocks noGrp="1" noChangeArrowheads="1"/>
          </p:cNvSpPr>
          <p:nvPr>
            <p:ph type="body" idx="1"/>
          </p:nvPr>
        </p:nvSpPr>
        <p:spPr bwMode="auto">
          <a:xfrm>
            <a:off x="1371600" y="1676400"/>
            <a:ext cx="6858000" cy="4267200"/>
          </a:xfrm>
          <a:prstGeom prst="rect">
            <a:avLst/>
          </a:prstGeom>
          <a:noFill/>
          <a:ln w="9525">
            <a:noFill/>
            <a:miter lim="800000"/>
            <a:headEnd/>
            <a:tailEnd/>
          </a:ln>
        </p:spPr>
        <p:txBody>
          <a:bodyPr vert="horz" wrap="square" lIns="92075" tIns="46037" rIns="92075" bIns="46037" numCol="1" anchor="t" anchorCtr="0" compatLnSpc="1">
            <a:prstTxWarp prst="textNoShape">
              <a:avLst/>
            </a:prstTxWarp>
          </a:bodyPr>
          <a:lstStyle/>
          <a:p>
            <a:pPr lvl="0"/>
            <a:r>
              <a:rPr lang="en-GB" smtClean="0"/>
              <a:t>Cliquer pour modifier les styles du texte du masque</a:t>
            </a:r>
          </a:p>
          <a:p>
            <a:pPr lvl="1"/>
            <a:r>
              <a:rPr lang="en-GB" smtClean="0"/>
              <a:t>Deuxième niveau</a:t>
            </a:r>
          </a:p>
          <a:p>
            <a:pPr lvl="2"/>
            <a:r>
              <a:rPr lang="en-GB" smtClean="0"/>
              <a:t>Troisième niveau</a:t>
            </a:r>
          </a:p>
          <a:p>
            <a:pPr lvl="3"/>
            <a:r>
              <a:rPr lang="en-GB" smtClean="0"/>
              <a:t>Quatrième niveau</a:t>
            </a:r>
          </a:p>
          <a:p>
            <a:pPr lvl="4"/>
            <a:r>
              <a:rPr lang="en-GB" smtClean="0"/>
              <a:t>Cinquième niveau</a:t>
            </a:r>
          </a:p>
        </p:txBody>
      </p:sp>
      <p:sp>
        <p:nvSpPr>
          <p:cNvPr id="1036" name="Rectangle 12"/>
          <p:cNvSpPr>
            <a:spLocks noGrp="1" noChangeArrowheads="1"/>
          </p:cNvSpPr>
          <p:nvPr>
            <p:ph type="dt" sz="quarter" idx="2"/>
          </p:nvPr>
        </p:nvSpPr>
        <p:spPr bwMode="auto">
          <a:xfrm>
            <a:off x="228600" y="6326188"/>
            <a:ext cx="1905000" cy="379412"/>
          </a:xfrm>
          <a:prstGeom prst="rect">
            <a:avLst/>
          </a:prstGeom>
          <a:noFill/>
          <a:ln w="9525">
            <a:noFill/>
            <a:miter lim="800000"/>
            <a:headEnd/>
            <a:tailEnd/>
          </a:ln>
        </p:spPr>
        <p:txBody>
          <a:bodyPr vert="horz" wrap="square" lIns="92075" tIns="46037" rIns="92075" bIns="46037" numCol="1" anchor="ctr" anchorCtr="0" compatLnSpc="1">
            <a:prstTxWarp prst="textNoShape">
              <a:avLst/>
            </a:prstTxWarp>
          </a:bodyPr>
          <a:lstStyle>
            <a:lvl1pPr eaLnBrk="1" hangingPunct="1">
              <a:defRPr kumimoji="0" sz="1200"/>
            </a:lvl1pPr>
          </a:lstStyle>
          <a:p>
            <a:endParaRPr lang="en-GB"/>
          </a:p>
        </p:txBody>
      </p:sp>
      <p:sp>
        <p:nvSpPr>
          <p:cNvPr id="1037" name="Rectangle 13"/>
          <p:cNvSpPr>
            <a:spLocks noGrp="1" noChangeArrowheads="1"/>
          </p:cNvSpPr>
          <p:nvPr>
            <p:ph type="ftr" sz="quarter" idx="3"/>
          </p:nvPr>
        </p:nvSpPr>
        <p:spPr bwMode="auto">
          <a:xfrm>
            <a:off x="2286000" y="6324600"/>
            <a:ext cx="2895600" cy="379413"/>
          </a:xfrm>
          <a:prstGeom prst="rect">
            <a:avLst/>
          </a:prstGeom>
          <a:noFill/>
          <a:ln w="9525">
            <a:noFill/>
            <a:miter lim="800000"/>
            <a:headEnd/>
            <a:tailEnd/>
          </a:ln>
        </p:spPr>
        <p:txBody>
          <a:bodyPr vert="horz" wrap="square" lIns="92075" tIns="46037" rIns="92075" bIns="46037" numCol="1" anchor="ctr" anchorCtr="0" compatLnSpc="1">
            <a:prstTxWarp prst="textNoShape">
              <a:avLst/>
            </a:prstTxWarp>
          </a:bodyPr>
          <a:lstStyle>
            <a:lvl1pPr algn="ctr" eaLnBrk="1" hangingPunct="1">
              <a:defRPr kumimoji="0" sz="1200"/>
            </a:lvl1pPr>
          </a:lstStyle>
          <a:p>
            <a:r>
              <a:rPr lang="fr-FR" smtClean="0"/>
              <a:t>DIRECTION DE LA FORMATION ET DES APPUIS TECHNIQUES DE L'ARMP</a:t>
            </a:r>
            <a:endParaRPr lang="en-GB"/>
          </a:p>
        </p:txBody>
      </p:sp>
      <p:sp>
        <p:nvSpPr>
          <p:cNvPr id="1038" name="Rectangle 14"/>
          <p:cNvSpPr>
            <a:spLocks noGrp="1" noChangeArrowheads="1"/>
          </p:cNvSpPr>
          <p:nvPr>
            <p:ph type="sldNum" sz="quarter" idx="4"/>
          </p:nvPr>
        </p:nvSpPr>
        <p:spPr bwMode="auto">
          <a:xfrm>
            <a:off x="5410200" y="6324600"/>
            <a:ext cx="1905000" cy="379413"/>
          </a:xfrm>
          <a:prstGeom prst="rect">
            <a:avLst/>
          </a:prstGeom>
          <a:noFill/>
          <a:ln w="9525">
            <a:noFill/>
            <a:miter lim="800000"/>
            <a:headEnd/>
            <a:tailEnd/>
          </a:ln>
        </p:spPr>
        <p:txBody>
          <a:bodyPr vert="horz" wrap="none" lIns="92075" tIns="46037" rIns="92075" bIns="46037" numCol="1" anchor="ctr" anchorCtr="0" compatLnSpc="1">
            <a:prstTxWarp prst="textNoShape">
              <a:avLst/>
            </a:prstTxWarp>
          </a:bodyPr>
          <a:lstStyle>
            <a:lvl1pPr algn="r" eaLnBrk="1" hangingPunct="1">
              <a:defRPr kumimoji="0" sz="1200" b="1"/>
            </a:lvl1pPr>
          </a:lstStyle>
          <a:p>
            <a:fld id="{28991B0A-FFA1-44E4-993A-B8E20810E702}" type="slidenum">
              <a:rPr lang="en-GB"/>
              <a:pPr/>
              <a:t>‹N°›</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rtl="0" eaLnBrk="1" fontAlgn="base" hangingPunct="1">
        <a:spcBef>
          <a:spcPct val="0"/>
        </a:spcBef>
        <a:spcAft>
          <a:spcPct val="0"/>
        </a:spcAft>
        <a:defRPr sz="3200" b="1">
          <a:solidFill>
            <a:srgbClr val="000000"/>
          </a:solidFill>
          <a:latin typeface="+mj-lt"/>
          <a:ea typeface="+mj-ea"/>
          <a:cs typeface="+mj-cs"/>
        </a:defRPr>
      </a:lvl1pPr>
      <a:lvl2pPr algn="l" rtl="0" eaLnBrk="1" fontAlgn="base" hangingPunct="1">
        <a:spcBef>
          <a:spcPct val="0"/>
        </a:spcBef>
        <a:spcAft>
          <a:spcPct val="0"/>
        </a:spcAft>
        <a:defRPr sz="3200" b="1">
          <a:solidFill>
            <a:srgbClr val="000000"/>
          </a:solidFill>
          <a:latin typeface="Tahoma" pitchFamily="34" charset="0"/>
        </a:defRPr>
      </a:lvl2pPr>
      <a:lvl3pPr algn="l" rtl="0" eaLnBrk="1" fontAlgn="base" hangingPunct="1">
        <a:spcBef>
          <a:spcPct val="0"/>
        </a:spcBef>
        <a:spcAft>
          <a:spcPct val="0"/>
        </a:spcAft>
        <a:defRPr sz="3200" b="1">
          <a:solidFill>
            <a:srgbClr val="000000"/>
          </a:solidFill>
          <a:latin typeface="Tahoma" pitchFamily="34" charset="0"/>
        </a:defRPr>
      </a:lvl3pPr>
      <a:lvl4pPr algn="l" rtl="0" eaLnBrk="1" fontAlgn="base" hangingPunct="1">
        <a:spcBef>
          <a:spcPct val="0"/>
        </a:spcBef>
        <a:spcAft>
          <a:spcPct val="0"/>
        </a:spcAft>
        <a:defRPr sz="3200" b="1">
          <a:solidFill>
            <a:srgbClr val="000000"/>
          </a:solidFill>
          <a:latin typeface="Tahoma" pitchFamily="34" charset="0"/>
        </a:defRPr>
      </a:lvl4pPr>
      <a:lvl5pPr algn="l" rtl="0" eaLnBrk="1" fontAlgn="base" hangingPunct="1">
        <a:spcBef>
          <a:spcPct val="0"/>
        </a:spcBef>
        <a:spcAft>
          <a:spcPct val="0"/>
        </a:spcAft>
        <a:defRPr sz="3200" b="1">
          <a:solidFill>
            <a:srgbClr val="000000"/>
          </a:solidFill>
          <a:latin typeface="Tahoma" pitchFamily="34" charset="0"/>
        </a:defRPr>
      </a:lvl5pPr>
      <a:lvl6pPr marL="457200" algn="l" rtl="0" eaLnBrk="1" fontAlgn="base" hangingPunct="1">
        <a:spcBef>
          <a:spcPct val="0"/>
        </a:spcBef>
        <a:spcAft>
          <a:spcPct val="0"/>
        </a:spcAft>
        <a:defRPr sz="3200" b="1">
          <a:solidFill>
            <a:srgbClr val="000000"/>
          </a:solidFill>
          <a:latin typeface="Tahoma" pitchFamily="34" charset="0"/>
        </a:defRPr>
      </a:lvl6pPr>
      <a:lvl7pPr marL="914400" algn="l" rtl="0" eaLnBrk="1" fontAlgn="base" hangingPunct="1">
        <a:spcBef>
          <a:spcPct val="0"/>
        </a:spcBef>
        <a:spcAft>
          <a:spcPct val="0"/>
        </a:spcAft>
        <a:defRPr sz="3200" b="1">
          <a:solidFill>
            <a:srgbClr val="000000"/>
          </a:solidFill>
          <a:latin typeface="Tahoma" pitchFamily="34" charset="0"/>
        </a:defRPr>
      </a:lvl7pPr>
      <a:lvl8pPr marL="1371600" algn="l" rtl="0" eaLnBrk="1" fontAlgn="base" hangingPunct="1">
        <a:spcBef>
          <a:spcPct val="0"/>
        </a:spcBef>
        <a:spcAft>
          <a:spcPct val="0"/>
        </a:spcAft>
        <a:defRPr sz="3200" b="1">
          <a:solidFill>
            <a:srgbClr val="000000"/>
          </a:solidFill>
          <a:latin typeface="Tahoma" pitchFamily="34" charset="0"/>
        </a:defRPr>
      </a:lvl8pPr>
      <a:lvl9pPr marL="1828800" algn="l" rtl="0" eaLnBrk="1" fontAlgn="base" hangingPunct="1">
        <a:spcBef>
          <a:spcPct val="0"/>
        </a:spcBef>
        <a:spcAft>
          <a:spcPct val="0"/>
        </a:spcAft>
        <a:defRPr sz="3200" b="1">
          <a:solidFill>
            <a:srgbClr val="000000"/>
          </a:solidFill>
          <a:latin typeface="Tahoma" pitchFamily="34" charset="0"/>
        </a:defRPr>
      </a:lvl9pPr>
    </p:titleStyle>
    <p:bodyStyle>
      <a:lvl1pPr marL="342900" indent="-342900" algn="l" rtl="0" eaLnBrk="1" fontAlgn="base" hangingPunct="1">
        <a:spcBef>
          <a:spcPct val="20000"/>
        </a:spcBef>
        <a:spcAft>
          <a:spcPct val="0"/>
        </a:spcAft>
        <a:buChar char="•"/>
        <a:defRPr sz="2400">
          <a:solidFill>
            <a:srgbClr val="000000"/>
          </a:solidFill>
          <a:latin typeface="+mn-lt"/>
          <a:ea typeface="+mn-ea"/>
          <a:cs typeface="+mn-cs"/>
        </a:defRPr>
      </a:lvl1pPr>
      <a:lvl2pPr marL="742950" indent="-285750" algn="l" rtl="0" eaLnBrk="1" fontAlgn="base" hangingPunct="1">
        <a:spcBef>
          <a:spcPct val="20000"/>
        </a:spcBef>
        <a:spcAft>
          <a:spcPct val="0"/>
        </a:spcAft>
        <a:buChar char="–"/>
        <a:defRPr sz="2200">
          <a:solidFill>
            <a:srgbClr val="000000"/>
          </a:solidFill>
          <a:latin typeface="+mn-lt"/>
        </a:defRPr>
      </a:lvl2pPr>
      <a:lvl3pPr marL="1143000" indent="-228600" algn="l" rtl="0" eaLnBrk="1" fontAlgn="base" hangingPunct="1">
        <a:spcBef>
          <a:spcPct val="20000"/>
        </a:spcBef>
        <a:spcAft>
          <a:spcPct val="0"/>
        </a:spcAft>
        <a:buChar char="•"/>
        <a:defRPr sz="2000">
          <a:solidFill>
            <a:srgbClr val="000000"/>
          </a:solidFill>
          <a:latin typeface="+mn-lt"/>
        </a:defRPr>
      </a:lvl3pPr>
      <a:lvl4pPr marL="1600200" indent="-228600" algn="l" rtl="0" eaLnBrk="1" fontAlgn="base" hangingPunct="1">
        <a:spcBef>
          <a:spcPct val="20000"/>
        </a:spcBef>
        <a:spcAft>
          <a:spcPct val="0"/>
        </a:spcAft>
        <a:buChar char="–"/>
        <a:defRPr>
          <a:solidFill>
            <a:srgbClr val="000000"/>
          </a:solidFill>
          <a:latin typeface="+mn-lt"/>
        </a:defRPr>
      </a:lvl4pPr>
      <a:lvl5pPr marL="2057400" indent="-228600" algn="l" rtl="0" eaLnBrk="1" fontAlgn="base" hangingPunct="1">
        <a:spcBef>
          <a:spcPct val="20000"/>
        </a:spcBef>
        <a:spcAft>
          <a:spcPct val="0"/>
        </a:spcAft>
        <a:buChar char="•"/>
        <a:defRPr>
          <a:solidFill>
            <a:srgbClr val="000000"/>
          </a:solidFill>
          <a:latin typeface="+mn-lt"/>
        </a:defRPr>
      </a:lvl5pPr>
      <a:lvl6pPr marL="2514600" indent="-228600" algn="l" rtl="0" eaLnBrk="1" fontAlgn="base" hangingPunct="1">
        <a:spcBef>
          <a:spcPct val="20000"/>
        </a:spcBef>
        <a:spcAft>
          <a:spcPct val="0"/>
        </a:spcAft>
        <a:buChar char="•"/>
        <a:defRPr>
          <a:solidFill>
            <a:srgbClr val="000000"/>
          </a:solidFill>
          <a:latin typeface="+mn-lt"/>
        </a:defRPr>
      </a:lvl6pPr>
      <a:lvl7pPr marL="2971800" indent="-228600" algn="l" rtl="0" eaLnBrk="1" fontAlgn="base" hangingPunct="1">
        <a:spcBef>
          <a:spcPct val="20000"/>
        </a:spcBef>
        <a:spcAft>
          <a:spcPct val="0"/>
        </a:spcAft>
        <a:buChar char="•"/>
        <a:defRPr>
          <a:solidFill>
            <a:srgbClr val="000000"/>
          </a:solidFill>
          <a:latin typeface="+mn-lt"/>
        </a:defRPr>
      </a:lvl7pPr>
      <a:lvl8pPr marL="3429000" indent="-228600" algn="l" rtl="0" eaLnBrk="1" fontAlgn="base" hangingPunct="1">
        <a:spcBef>
          <a:spcPct val="20000"/>
        </a:spcBef>
        <a:spcAft>
          <a:spcPct val="0"/>
        </a:spcAft>
        <a:buChar char="•"/>
        <a:defRPr>
          <a:solidFill>
            <a:srgbClr val="000000"/>
          </a:solidFill>
          <a:latin typeface="+mn-lt"/>
        </a:defRPr>
      </a:lvl8pPr>
      <a:lvl9pPr marL="3886200" indent="-228600" algn="l" rtl="0" eaLnBrk="1" fontAlgn="base" hangingPunct="1">
        <a:spcBef>
          <a:spcPct val="20000"/>
        </a:spcBef>
        <a:spcAft>
          <a:spcPct val="0"/>
        </a:spcAft>
        <a:buChar char="•"/>
        <a:defRPr>
          <a:solidFill>
            <a:srgbClr val="000000"/>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à coins arrondis 5"/>
          <p:cNvSpPr/>
          <p:nvPr/>
        </p:nvSpPr>
        <p:spPr>
          <a:xfrm>
            <a:off x="285720" y="197383"/>
            <a:ext cx="3296878" cy="1791457"/>
          </a:xfrm>
          <a:prstGeom prst="round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3"/>
          </a:lnRef>
          <a:fillRef idx="1">
            <a:schemeClr val="lt1"/>
          </a:fillRef>
          <a:effectRef idx="0">
            <a:schemeClr val="accent3"/>
          </a:effectRef>
          <a:fontRef idx="minor">
            <a:schemeClr val="dk1"/>
          </a:fontRef>
        </p:style>
        <p:txBody>
          <a:bodyPr rtlCol="0" anchor="ctr"/>
          <a:lstStyle/>
          <a:p>
            <a:pPr algn="ctr"/>
            <a:endParaRPr lang="fr-FR" sz="3200" b="1" dirty="0">
              <a:solidFill>
                <a:srgbClr val="000000"/>
              </a:solidFill>
            </a:endParaRPr>
          </a:p>
        </p:txBody>
      </p:sp>
      <p:sp>
        <p:nvSpPr>
          <p:cNvPr id="8" name="Rectangle 9"/>
          <p:cNvSpPr txBox="1">
            <a:spLocks noChangeArrowheads="1"/>
          </p:cNvSpPr>
          <p:nvPr/>
        </p:nvSpPr>
        <p:spPr bwMode="auto">
          <a:xfrm>
            <a:off x="285720" y="2928934"/>
            <a:ext cx="8643998" cy="171834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lnSpc>
                <a:spcPct val="150000"/>
              </a:lnSpc>
              <a:defRPr/>
            </a:pPr>
            <a:r>
              <a:rPr kumimoji="0" lang="fr-FR" sz="2800" b="1" u="none" strike="noStrike" kern="0" cap="none" spc="0" normalizeH="0" baseline="0" noProof="0" dirty="0" smtClean="0">
                <a:ln>
                  <a:noFill/>
                </a:ln>
                <a:solidFill>
                  <a:schemeClr val="bg1"/>
                </a:solidFill>
                <a:uLnTx/>
                <a:uFillTx/>
                <a:latin typeface="Verdana" pitchFamily="34" charset="0"/>
                <a:ea typeface="+mj-ea"/>
                <a:cs typeface="+mj-cs"/>
              </a:rPr>
              <a:t/>
            </a:r>
            <a:br>
              <a:rPr kumimoji="0" lang="fr-FR" sz="2800" b="1" u="none" strike="noStrike" kern="0" cap="none" spc="0" normalizeH="0" baseline="0" noProof="0" dirty="0" smtClean="0">
                <a:ln>
                  <a:noFill/>
                </a:ln>
                <a:solidFill>
                  <a:schemeClr val="bg1"/>
                </a:solidFill>
                <a:uLnTx/>
                <a:uFillTx/>
                <a:latin typeface="Verdana" pitchFamily="34" charset="0"/>
                <a:ea typeface="+mj-ea"/>
                <a:cs typeface="+mj-cs"/>
              </a:rPr>
            </a:br>
            <a:r>
              <a:rPr kumimoji="0" lang="fr-FR" sz="2800" b="1" u="none" strike="noStrike" kern="0" cap="none" spc="0" normalizeH="0" baseline="0" noProof="0" dirty="0" smtClean="0">
                <a:ln>
                  <a:noFill/>
                </a:ln>
                <a:solidFill>
                  <a:schemeClr val="bg1"/>
                </a:solidFill>
                <a:uLnTx/>
                <a:uFillTx/>
                <a:latin typeface="Verdana" pitchFamily="34" charset="0"/>
                <a:ea typeface="+mj-ea"/>
                <a:cs typeface="+mj-cs"/>
              </a:rPr>
              <a:t/>
            </a:r>
            <a:br>
              <a:rPr kumimoji="0" lang="fr-FR" sz="2800" b="1" u="none" strike="noStrike" kern="0" cap="none" spc="0" normalizeH="0" baseline="0" noProof="0" dirty="0" smtClean="0">
                <a:ln>
                  <a:noFill/>
                </a:ln>
                <a:solidFill>
                  <a:schemeClr val="bg1"/>
                </a:solidFill>
                <a:uLnTx/>
                <a:uFillTx/>
                <a:latin typeface="Verdana" pitchFamily="34" charset="0"/>
                <a:ea typeface="+mj-ea"/>
                <a:cs typeface="+mj-cs"/>
              </a:rPr>
            </a:br>
            <a:endParaRPr kumimoji="0" lang="fr-FR" sz="2800" b="1" kern="0" dirty="0" smtClean="0">
              <a:solidFill>
                <a:srgbClr val="7030A0"/>
              </a:solidFill>
              <a:latin typeface="Verdana" pitchFamily="34" charset="0"/>
              <a:ea typeface="+mj-ea"/>
              <a:cs typeface="+mj-cs"/>
            </a:endParaRPr>
          </a:p>
          <a:p>
            <a:pPr lvl="0" algn="ctr">
              <a:defRPr/>
            </a:pPr>
            <a:r>
              <a:rPr lang="fr-FR" sz="3200" b="1" dirty="0" smtClean="0">
                <a:solidFill>
                  <a:srgbClr val="FF0000"/>
                </a:solidFill>
                <a:latin typeface="Times New Roman" pitchFamily="18" charset="0"/>
                <a:cs typeface="Times New Roman" pitchFamily="18" charset="0"/>
              </a:rPr>
              <a:t>MODULE 4: </a:t>
            </a:r>
            <a:r>
              <a:rPr lang="fr-FR" sz="3200" b="1" kern="0" noProof="0" dirty="0" smtClean="0">
                <a:solidFill>
                  <a:srgbClr val="FF0000"/>
                </a:solidFill>
                <a:ea typeface="+mj-ea"/>
                <a:cs typeface="+mj-cs"/>
              </a:rPr>
              <a:t>LA GESTION DES LITIGES LIES AUX MARCHES PUBLICS </a:t>
            </a:r>
            <a:endParaRPr kumimoji="0" lang="fr-FR" sz="3200" b="1" u="none" strike="noStrike" kern="0" cap="none" spc="0" normalizeH="0" baseline="0" noProof="0" dirty="0" smtClean="0">
              <a:ln>
                <a:noFill/>
              </a:ln>
              <a:solidFill>
                <a:srgbClr val="FF0000"/>
              </a:solidFill>
              <a:uLnTx/>
              <a:uFillTx/>
              <a:latin typeface="Verdana" pitchFamily="34" charset="0"/>
              <a:ea typeface="+mj-ea"/>
              <a:cs typeface="+mj-cs"/>
            </a:endParaRPr>
          </a:p>
        </p:txBody>
      </p:sp>
      <p:sp>
        <p:nvSpPr>
          <p:cNvPr id="25611" name="AutoShape 11"/>
          <p:cNvSpPr>
            <a:spLocks noChangeArrowheads="1"/>
          </p:cNvSpPr>
          <p:nvPr/>
        </p:nvSpPr>
        <p:spPr bwMode="auto">
          <a:xfrm>
            <a:off x="1403648" y="1484784"/>
            <a:ext cx="5429250" cy="1203325"/>
          </a:xfrm>
          <a:prstGeom prst="roundRect">
            <a:avLst>
              <a:gd name="adj" fmla="val 16667"/>
            </a:avLst>
          </a:prstGeom>
          <a:noFill/>
          <a:ln w="12700">
            <a:noFill/>
            <a:round/>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pic>
        <p:nvPicPr>
          <p:cNvPr id="2" name="Image 1"/>
          <p:cNvPicPr>
            <a:picLocks noChangeAspect="1"/>
          </p:cNvPicPr>
          <p:nvPr/>
        </p:nvPicPr>
        <p:blipFill>
          <a:blip r:embed="rId3"/>
          <a:stretch>
            <a:fillRect/>
          </a:stretch>
        </p:blipFill>
        <p:spPr>
          <a:xfrm>
            <a:off x="256264" y="286062"/>
            <a:ext cx="3279932" cy="975445"/>
          </a:xfrm>
          <a:prstGeom prst="rect">
            <a:avLst/>
          </a:prstGeom>
        </p:spPr>
      </p:pic>
      <p:pic>
        <p:nvPicPr>
          <p:cNvPr id="7" name="Image 6"/>
          <p:cNvPicPr>
            <a:picLocks noChangeAspect="1"/>
          </p:cNvPicPr>
          <p:nvPr/>
        </p:nvPicPr>
        <p:blipFill>
          <a:blip r:embed="rId4"/>
          <a:stretch>
            <a:fillRect/>
          </a:stretch>
        </p:blipFill>
        <p:spPr>
          <a:xfrm>
            <a:off x="268921" y="1115081"/>
            <a:ext cx="6209900" cy="127693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99592" y="188640"/>
            <a:ext cx="7200800" cy="1008112"/>
          </a:xfrm>
          <a:solidFill>
            <a:schemeClr val="bg1">
              <a:lumMod val="95000"/>
            </a:schemeClr>
          </a:solidFill>
        </p:spPr>
        <p:style>
          <a:lnRef idx="2">
            <a:schemeClr val="accent1"/>
          </a:lnRef>
          <a:fillRef idx="1">
            <a:schemeClr val="lt1"/>
          </a:fillRef>
          <a:effectRef idx="0">
            <a:schemeClr val="accent1"/>
          </a:effectRef>
          <a:fontRef idx="minor">
            <a:schemeClr val="dk1"/>
          </a:fontRef>
        </p:style>
        <p:txBody>
          <a:bodyPr>
            <a:normAutofit fontScale="90000"/>
          </a:bodyPr>
          <a:lstStyle/>
          <a:p>
            <a:pPr algn="ctr" eaLnBrk="1" fontAlgn="auto" hangingPunct="1">
              <a:spcAft>
                <a:spcPts val="0"/>
              </a:spcAft>
              <a:defRPr/>
            </a:pPr>
            <a:r>
              <a:rPr lang="fr-FR" b="1" i="1" dirty="0" smtClean="0">
                <a:solidFill>
                  <a:srgbClr val="FF0000"/>
                </a:solidFill>
              </a:rPr>
              <a:t/>
            </a:r>
            <a:br>
              <a:rPr lang="fr-FR" b="1" i="1" dirty="0" smtClean="0">
                <a:solidFill>
                  <a:srgbClr val="FF0000"/>
                </a:solidFill>
              </a:rPr>
            </a:br>
            <a:r>
              <a:rPr lang="fr-FR" b="1" dirty="0" smtClean="0">
                <a:solidFill>
                  <a:srgbClr val="FF0000"/>
                </a:solidFill>
              </a:rPr>
              <a:t>Devant qui exercer le recours et dans quels délais ?</a:t>
            </a:r>
            <a:endParaRPr lang="fr-FR" dirty="0">
              <a:solidFill>
                <a:srgbClr val="FF0000"/>
              </a:solidFill>
            </a:endParaRPr>
          </a:p>
        </p:txBody>
      </p:sp>
      <p:sp>
        <p:nvSpPr>
          <p:cNvPr id="3" name="Espace réservé du contenu 2"/>
          <p:cNvSpPr>
            <a:spLocks noGrp="1"/>
          </p:cNvSpPr>
          <p:nvPr>
            <p:ph idx="1"/>
          </p:nvPr>
        </p:nvSpPr>
        <p:spPr>
          <a:xfrm>
            <a:off x="457200" y="1219200"/>
            <a:ext cx="8229600" cy="5378152"/>
          </a:xfrm>
          <a:solidFill>
            <a:schemeClr val="tx2">
              <a:lumMod val="20000"/>
              <a:lumOff val="80000"/>
            </a:schemeClr>
          </a:solidFill>
        </p:spPr>
        <p:style>
          <a:lnRef idx="2">
            <a:schemeClr val="accent1"/>
          </a:lnRef>
          <a:fillRef idx="1">
            <a:schemeClr val="lt1"/>
          </a:fillRef>
          <a:effectRef idx="0">
            <a:schemeClr val="accent1"/>
          </a:effectRef>
          <a:fontRef idx="minor">
            <a:schemeClr val="dk1"/>
          </a:fontRef>
        </p:style>
        <p:txBody>
          <a:bodyPr>
            <a:normAutofit lnSpcReduction="10000"/>
          </a:bodyPr>
          <a:lstStyle/>
          <a:p>
            <a:pPr marL="548640" lvl="1" indent="-274320" algn="just" fontAlgn="auto">
              <a:spcAft>
                <a:spcPts val="0"/>
              </a:spcAft>
              <a:buNone/>
              <a:defRPr/>
            </a:pPr>
            <a:endParaRPr lang="fr-FR" sz="2400" b="1" dirty="0" smtClean="0">
              <a:solidFill>
                <a:srgbClr val="000000"/>
              </a:solidFill>
            </a:endParaRPr>
          </a:p>
          <a:p>
            <a:pPr marL="548640" lvl="1" indent="-274320" algn="just" fontAlgn="auto">
              <a:spcAft>
                <a:spcPts val="0"/>
              </a:spcAft>
              <a:buFont typeface="Wingdings" pitchFamily="2" charset="2"/>
              <a:buChar char="Ø"/>
              <a:defRPr/>
            </a:pPr>
            <a:r>
              <a:rPr lang="fr-FR" sz="2400" b="1" dirty="0" smtClean="0">
                <a:solidFill>
                  <a:srgbClr val="000000"/>
                </a:solidFill>
              </a:rPr>
              <a:t>L’Autorité contractante ou son supérieur hiérarchique</a:t>
            </a:r>
          </a:p>
          <a:p>
            <a:pPr marL="548640" lvl="1" indent="-274320" algn="just" fontAlgn="auto">
              <a:spcAft>
                <a:spcPts val="0"/>
              </a:spcAft>
              <a:buNone/>
              <a:defRPr/>
            </a:pPr>
            <a:r>
              <a:rPr lang="fr-FR" sz="2400" dirty="0" smtClean="0">
                <a:solidFill>
                  <a:srgbClr val="000000"/>
                </a:solidFill>
              </a:rPr>
              <a:t>Il s’agit d’un recours préalable </a:t>
            </a:r>
            <a:r>
              <a:rPr lang="fr-FR" sz="2400" b="1" dirty="0" smtClean="0">
                <a:solidFill>
                  <a:srgbClr val="000000"/>
                </a:solidFill>
              </a:rPr>
              <a:t>obligatoire</a:t>
            </a:r>
          </a:p>
          <a:p>
            <a:pPr marL="548640" lvl="1" indent="-274320" algn="just" fontAlgn="auto">
              <a:spcAft>
                <a:spcPts val="0"/>
              </a:spcAft>
              <a:buFont typeface="Arial" pitchFamily="34" charset="0"/>
              <a:buChar char="•"/>
              <a:defRPr/>
            </a:pPr>
            <a:r>
              <a:rPr lang="fr-FR" sz="2400" dirty="0" smtClean="0">
                <a:solidFill>
                  <a:srgbClr val="000000"/>
                </a:solidFill>
              </a:rPr>
              <a:t>En application de l'alinéa 4 de l'article 145 du CMP, le recours auprès de l'Autorité contractante ou de son supérieur hiérarchique doit être exercé dans les </a:t>
            </a:r>
            <a:r>
              <a:rPr lang="fr-FR" sz="2400" u="sng" dirty="0" smtClean="0">
                <a:solidFill>
                  <a:srgbClr val="000000"/>
                </a:solidFill>
              </a:rPr>
              <a:t>cinq (5) jours ouvrables suivant la publication de la décision d'attribution</a:t>
            </a:r>
            <a:r>
              <a:rPr lang="fr-FR" sz="2400" dirty="0" smtClean="0">
                <a:solidFill>
                  <a:srgbClr val="000000"/>
                </a:solidFill>
              </a:rPr>
              <a:t> prise par la PRMP ou dans les </a:t>
            </a:r>
            <a:r>
              <a:rPr lang="fr-FR" sz="2400" u="sng" dirty="0" smtClean="0">
                <a:solidFill>
                  <a:srgbClr val="000000"/>
                </a:solidFill>
              </a:rPr>
              <a:t>dix (10) jours ouvrables précédant la date prévue pour le dépôt de la candidature ou de la soumission</a:t>
            </a:r>
            <a:r>
              <a:rPr lang="fr-FR" sz="2400" dirty="0" smtClean="0">
                <a:solidFill>
                  <a:srgbClr val="000000"/>
                </a:solidFill>
              </a:rPr>
              <a:t>. </a:t>
            </a:r>
          </a:p>
          <a:p>
            <a:pPr marL="548640" lvl="1" indent="-274320" algn="just" fontAlgn="auto">
              <a:spcAft>
                <a:spcPts val="0"/>
              </a:spcAft>
              <a:buFont typeface="Arial" pitchFamily="34" charset="0"/>
              <a:buChar char="•"/>
              <a:defRPr/>
            </a:pPr>
            <a:r>
              <a:rPr lang="fr-FR" sz="2400" dirty="0" smtClean="0">
                <a:solidFill>
                  <a:srgbClr val="000000"/>
                </a:solidFill>
              </a:rPr>
              <a:t>Une fois saisie, l'Autorité contractante a </a:t>
            </a:r>
            <a:r>
              <a:rPr lang="fr-FR" sz="2400" u="sng" dirty="0" smtClean="0">
                <a:solidFill>
                  <a:srgbClr val="000000"/>
                </a:solidFill>
              </a:rPr>
              <a:t>trois (3) jours </a:t>
            </a:r>
            <a:r>
              <a:rPr lang="fr-FR" sz="2400" dirty="0" smtClean="0">
                <a:solidFill>
                  <a:srgbClr val="000000"/>
                </a:solidFill>
              </a:rPr>
              <a:t>pour prendre une décision sur le recours dont elle a été saisie. </a:t>
            </a:r>
          </a:p>
          <a:p>
            <a:pPr marL="274320" indent="-274320" algn="just" eaLnBrk="1" fontAlgn="auto" hangingPunct="1">
              <a:spcAft>
                <a:spcPts val="0"/>
              </a:spcAft>
              <a:buFont typeface="Wingdings" pitchFamily="2" charset="2"/>
              <a:buChar char="§"/>
              <a:defRPr/>
            </a:pPr>
            <a:endParaRPr lang="fr-FR" dirty="0"/>
          </a:p>
        </p:txBody>
      </p:sp>
      <p:sp>
        <p:nvSpPr>
          <p:cNvPr id="4" name="Espace réservé du pied de page 3"/>
          <p:cNvSpPr>
            <a:spLocks noGrp="1"/>
          </p:cNvSpPr>
          <p:nvPr>
            <p:ph type="ftr" sz="quarter" idx="11"/>
          </p:nvPr>
        </p:nvSpPr>
        <p:spPr>
          <a:xfrm>
            <a:off x="1643042" y="6324600"/>
            <a:ext cx="5857916" cy="379413"/>
          </a:xfrm>
        </p:spPr>
        <p:txBody>
          <a:bodyPr/>
          <a:lstStyle/>
          <a:p>
            <a:r>
              <a:rPr lang="fr-FR" dirty="0" smtClean="0"/>
              <a:t>DIRECTION DE LA FORMATION ET DES APPUIS TECHNIQUES DE L'ARMP</a:t>
            </a:r>
            <a:endParaRPr lang="en-GB" dirty="0"/>
          </a:p>
        </p:txBody>
      </p:sp>
    </p:spTree>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99592" y="188640"/>
            <a:ext cx="7200800" cy="1008112"/>
          </a:xfrm>
          <a:solidFill>
            <a:schemeClr val="bg1">
              <a:lumMod val="95000"/>
            </a:schemeClr>
          </a:solidFill>
        </p:spPr>
        <p:style>
          <a:lnRef idx="2">
            <a:schemeClr val="accent1"/>
          </a:lnRef>
          <a:fillRef idx="1">
            <a:schemeClr val="lt1"/>
          </a:fillRef>
          <a:effectRef idx="0">
            <a:schemeClr val="accent1"/>
          </a:effectRef>
          <a:fontRef idx="minor">
            <a:schemeClr val="dk1"/>
          </a:fontRef>
        </p:style>
        <p:txBody>
          <a:bodyPr>
            <a:normAutofit fontScale="90000"/>
          </a:bodyPr>
          <a:lstStyle/>
          <a:p>
            <a:pPr algn="ctr" eaLnBrk="1" fontAlgn="auto" hangingPunct="1">
              <a:spcAft>
                <a:spcPts val="0"/>
              </a:spcAft>
              <a:defRPr/>
            </a:pPr>
            <a:r>
              <a:rPr lang="fr-FR" b="1" i="1" dirty="0" smtClean="0">
                <a:solidFill>
                  <a:srgbClr val="FF0000"/>
                </a:solidFill>
              </a:rPr>
              <a:t/>
            </a:r>
            <a:br>
              <a:rPr lang="fr-FR" b="1" i="1" dirty="0" smtClean="0">
                <a:solidFill>
                  <a:srgbClr val="FF0000"/>
                </a:solidFill>
              </a:rPr>
            </a:br>
            <a:r>
              <a:rPr lang="fr-FR" b="1" dirty="0" smtClean="0">
                <a:solidFill>
                  <a:srgbClr val="FF0000"/>
                </a:solidFill>
              </a:rPr>
              <a:t>Devant qui exercer le recours et dans quels délais ?</a:t>
            </a:r>
            <a:endParaRPr lang="fr-FR" dirty="0">
              <a:solidFill>
                <a:srgbClr val="FF0000"/>
              </a:solidFill>
            </a:endParaRPr>
          </a:p>
        </p:txBody>
      </p:sp>
      <p:sp>
        <p:nvSpPr>
          <p:cNvPr id="3" name="Espace réservé du contenu 2"/>
          <p:cNvSpPr>
            <a:spLocks noGrp="1"/>
          </p:cNvSpPr>
          <p:nvPr>
            <p:ph idx="1"/>
          </p:nvPr>
        </p:nvSpPr>
        <p:spPr>
          <a:xfrm>
            <a:off x="457200" y="1219200"/>
            <a:ext cx="8229600" cy="5378152"/>
          </a:xfrm>
          <a:solidFill>
            <a:schemeClr val="tx2">
              <a:lumMod val="20000"/>
              <a:lumOff val="80000"/>
            </a:schemeClr>
          </a:solidFill>
        </p:spPr>
        <p:style>
          <a:lnRef idx="2">
            <a:schemeClr val="accent1"/>
          </a:lnRef>
          <a:fillRef idx="1">
            <a:schemeClr val="lt1"/>
          </a:fillRef>
          <a:effectRef idx="0">
            <a:schemeClr val="accent1"/>
          </a:effectRef>
          <a:fontRef idx="minor">
            <a:schemeClr val="dk1"/>
          </a:fontRef>
        </p:style>
        <p:txBody>
          <a:bodyPr>
            <a:normAutofit/>
          </a:bodyPr>
          <a:lstStyle/>
          <a:p>
            <a:pPr marL="548640" lvl="1" indent="-274320" algn="just" fontAlgn="auto">
              <a:spcAft>
                <a:spcPts val="0"/>
              </a:spcAft>
              <a:buNone/>
              <a:defRPr/>
            </a:pPr>
            <a:endParaRPr lang="fr-FR" sz="2400" b="1" dirty="0" smtClean="0">
              <a:solidFill>
                <a:srgbClr val="000000"/>
              </a:solidFill>
            </a:endParaRPr>
          </a:p>
          <a:p>
            <a:pPr marL="548640" lvl="1" indent="-274320" algn="just" fontAlgn="auto">
              <a:spcAft>
                <a:spcPts val="0"/>
              </a:spcAft>
              <a:buNone/>
              <a:defRPr/>
            </a:pPr>
            <a:r>
              <a:rPr lang="fr-FR" sz="2400" dirty="0" smtClean="0">
                <a:solidFill>
                  <a:srgbClr val="000000"/>
                </a:solidFill>
              </a:rPr>
              <a:t>	</a:t>
            </a:r>
          </a:p>
          <a:p>
            <a:pPr marL="548640" lvl="1" indent="-274320" algn="just" fontAlgn="auto">
              <a:spcAft>
                <a:spcPts val="0"/>
              </a:spcAft>
              <a:buNone/>
              <a:defRPr/>
            </a:pPr>
            <a:r>
              <a:rPr lang="fr-FR" sz="2400" dirty="0" smtClean="0">
                <a:solidFill>
                  <a:srgbClr val="000000"/>
                </a:solidFill>
              </a:rPr>
              <a:t>	Une copie de ce recours est adressée, par le requérant à l'Autorité de Régulation des Marchés Publics. </a:t>
            </a:r>
          </a:p>
          <a:p>
            <a:pPr marL="548640" lvl="1" indent="-274320" algn="just" fontAlgn="auto">
              <a:spcAft>
                <a:spcPts val="0"/>
              </a:spcAft>
              <a:buNone/>
              <a:defRPr/>
            </a:pPr>
            <a:endParaRPr lang="fr-FR" sz="2400" dirty="0" smtClean="0">
              <a:solidFill>
                <a:srgbClr val="000000"/>
              </a:solidFill>
            </a:endParaRPr>
          </a:p>
          <a:p>
            <a:pPr marL="548640" lvl="1" indent="-274320" algn="just" fontAlgn="auto">
              <a:spcAft>
                <a:spcPts val="0"/>
              </a:spcAft>
              <a:buNone/>
              <a:defRPr/>
            </a:pPr>
            <a:r>
              <a:rPr lang="fr-FR" sz="2400" dirty="0" smtClean="0">
                <a:solidFill>
                  <a:srgbClr val="000000"/>
                </a:solidFill>
              </a:rPr>
              <a:t>	Si au terme des trois (03) jours, l’Autorité contractante ou son supérieur hiérarchique n’a pas rendu de décision, ou si le requérant n’est pas satisfait du traitement de sa demande, il peut saisir l'Autorité de Régulation des Marchés Publics.</a:t>
            </a:r>
          </a:p>
        </p:txBody>
      </p:sp>
      <p:sp>
        <p:nvSpPr>
          <p:cNvPr id="4" name="Espace réservé du pied de page 3"/>
          <p:cNvSpPr>
            <a:spLocks noGrp="1"/>
          </p:cNvSpPr>
          <p:nvPr>
            <p:ph type="ftr" sz="quarter" idx="11"/>
          </p:nvPr>
        </p:nvSpPr>
        <p:spPr>
          <a:xfrm>
            <a:off x="1357290" y="6324600"/>
            <a:ext cx="5643602" cy="379413"/>
          </a:xfrm>
        </p:spPr>
        <p:txBody>
          <a:bodyPr/>
          <a:lstStyle/>
          <a:p>
            <a:r>
              <a:rPr lang="fr-FR" dirty="0" smtClean="0"/>
              <a:t>DIRECTION DE LA FORMATION ET DES APPUIS TECHNIQUES DE L'ARMP</a:t>
            </a:r>
            <a:endParaRPr lang="en-GB" dirty="0"/>
          </a:p>
        </p:txBody>
      </p:sp>
    </p:spTree>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99592" y="188640"/>
            <a:ext cx="7200800" cy="1008112"/>
          </a:xfrm>
          <a:solidFill>
            <a:schemeClr val="bg1">
              <a:lumMod val="95000"/>
            </a:schemeClr>
          </a:solidFill>
        </p:spPr>
        <p:style>
          <a:lnRef idx="2">
            <a:schemeClr val="accent1"/>
          </a:lnRef>
          <a:fillRef idx="1">
            <a:schemeClr val="lt1"/>
          </a:fillRef>
          <a:effectRef idx="0">
            <a:schemeClr val="accent1"/>
          </a:effectRef>
          <a:fontRef idx="minor">
            <a:schemeClr val="dk1"/>
          </a:fontRef>
        </p:style>
        <p:txBody>
          <a:bodyPr>
            <a:normAutofit fontScale="90000"/>
          </a:bodyPr>
          <a:lstStyle/>
          <a:p>
            <a:pPr algn="ctr" eaLnBrk="1" fontAlgn="auto" hangingPunct="1">
              <a:spcAft>
                <a:spcPts val="0"/>
              </a:spcAft>
              <a:defRPr/>
            </a:pPr>
            <a:r>
              <a:rPr lang="fr-FR" b="1" i="1" dirty="0" smtClean="0">
                <a:solidFill>
                  <a:srgbClr val="FF0000"/>
                </a:solidFill>
              </a:rPr>
              <a:t/>
            </a:r>
            <a:br>
              <a:rPr lang="fr-FR" b="1" i="1" dirty="0" smtClean="0">
                <a:solidFill>
                  <a:srgbClr val="FF0000"/>
                </a:solidFill>
              </a:rPr>
            </a:br>
            <a:r>
              <a:rPr lang="fr-FR" b="1" dirty="0" smtClean="0">
                <a:solidFill>
                  <a:srgbClr val="FF0000"/>
                </a:solidFill>
              </a:rPr>
              <a:t>Devant qui exercer le recours et dans quels délais ?</a:t>
            </a:r>
            <a:endParaRPr lang="fr-FR" dirty="0">
              <a:solidFill>
                <a:srgbClr val="FF0000"/>
              </a:solidFill>
            </a:endParaRPr>
          </a:p>
        </p:txBody>
      </p:sp>
      <p:sp>
        <p:nvSpPr>
          <p:cNvPr id="3" name="Espace réservé du contenu 2"/>
          <p:cNvSpPr>
            <a:spLocks noGrp="1"/>
          </p:cNvSpPr>
          <p:nvPr>
            <p:ph idx="1"/>
          </p:nvPr>
        </p:nvSpPr>
        <p:spPr>
          <a:xfrm>
            <a:off x="457200" y="1219200"/>
            <a:ext cx="8229600" cy="5378152"/>
          </a:xfrm>
          <a:solidFill>
            <a:schemeClr val="tx2">
              <a:lumMod val="20000"/>
              <a:lumOff val="80000"/>
            </a:schemeClr>
          </a:solidFill>
        </p:spPr>
        <p:style>
          <a:lnRef idx="2">
            <a:schemeClr val="accent1"/>
          </a:lnRef>
          <a:fillRef idx="1">
            <a:schemeClr val="lt1"/>
          </a:fillRef>
          <a:effectRef idx="0">
            <a:schemeClr val="accent1"/>
          </a:effectRef>
          <a:fontRef idx="minor">
            <a:schemeClr val="dk1"/>
          </a:fontRef>
        </p:style>
        <p:txBody>
          <a:bodyPr>
            <a:normAutofit/>
          </a:bodyPr>
          <a:lstStyle/>
          <a:p>
            <a:pPr marL="548640" lvl="1" indent="-274320" algn="just" fontAlgn="auto">
              <a:spcAft>
                <a:spcPts val="0"/>
              </a:spcAft>
              <a:buNone/>
              <a:defRPr/>
            </a:pPr>
            <a:endParaRPr lang="fr-FR" sz="2400" b="1" dirty="0" smtClean="0">
              <a:solidFill>
                <a:srgbClr val="000000"/>
              </a:solidFill>
            </a:endParaRPr>
          </a:p>
          <a:p>
            <a:pPr marL="548640" lvl="1" indent="-274320" algn="just" fontAlgn="auto">
              <a:spcAft>
                <a:spcPts val="0"/>
              </a:spcAft>
              <a:buFont typeface="Wingdings" pitchFamily="2" charset="2"/>
              <a:buChar char="Ø"/>
              <a:defRPr/>
            </a:pPr>
            <a:r>
              <a:rPr lang="fr-FR" sz="2400" b="1" dirty="0" smtClean="0">
                <a:solidFill>
                  <a:srgbClr val="000000"/>
                </a:solidFill>
              </a:rPr>
              <a:t>L’Autorité de Régulation des Marchés Publics</a:t>
            </a:r>
          </a:p>
          <a:p>
            <a:pPr marL="274320" indent="-274320" fontAlgn="auto">
              <a:spcAft>
                <a:spcPts val="0"/>
              </a:spcAft>
              <a:buFont typeface="Wingdings 3"/>
              <a:buChar char=""/>
              <a:defRPr/>
            </a:pPr>
            <a:endParaRPr lang="fr-FR" dirty="0" smtClean="0">
              <a:solidFill>
                <a:srgbClr val="000000"/>
              </a:solidFill>
            </a:endParaRPr>
          </a:p>
          <a:p>
            <a:pPr marL="274320" indent="-274320" algn="just" fontAlgn="auto">
              <a:spcAft>
                <a:spcPts val="0"/>
              </a:spcAft>
              <a:buNone/>
              <a:defRPr/>
            </a:pPr>
            <a:r>
              <a:rPr lang="fr-FR" dirty="0" smtClean="0">
                <a:solidFill>
                  <a:srgbClr val="000000"/>
                </a:solidFill>
              </a:rPr>
              <a:t>	L'Autorité de régulation est saisie sur requête adressée </a:t>
            </a:r>
            <a:r>
              <a:rPr lang="fr-FR" u="sng" dirty="0" smtClean="0">
                <a:solidFill>
                  <a:srgbClr val="000000"/>
                </a:solidFill>
              </a:rPr>
              <a:t>deux (2) jours ouvrables après notification de la réponse de l'Autorité contractante</a:t>
            </a:r>
            <a:r>
              <a:rPr lang="fr-FR" dirty="0" smtClean="0">
                <a:solidFill>
                  <a:srgbClr val="000000"/>
                </a:solidFill>
              </a:rPr>
              <a:t>. Si le requérant ne reçoit pas de notification de réponse de l'Autorité contractante trois (3) jours ouvrables après que celle-ci ait été saisie, il peut considérer que sa demande a fait l'objet d'une décision implicite de rejet. Et à partir de là, il dispose de deux (2) jours ouvrables pour saisir l’ARMP. </a:t>
            </a:r>
            <a:endParaRPr lang="fr-FR" dirty="0"/>
          </a:p>
        </p:txBody>
      </p:sp>
      <p:sp>
        <p:nvSpPr>
          <p:cNvPr id="4" name="Espace réservé du pied de page 3"/>
          <p:cNvSpPr>
            <a:spLocks noGrp="1"/>
          </p:cNvSpPr>
          <p:nvPr>
            <p:ph type="ftr" sz="quarter" idx="11"/>
          </p:nvPr>
        </p:nvSpPr>
        <p:spPr>
          <a:xfrm>
            <a:off x="1428728" y="6324600"/>
            <a:ext cx="5857916" cy="379413"/>
          </a:xfrm>
        </p:spPr>
        <p:txBody>
          <a:bodyPr/>
          <a:lstStyle/>
          <a:p>
            <a:r>
              <a:rPr lang="fr-FR" dirty="0" smtClean="0"/>
              <a:t>DIRECTION DE LA FORMATION ET DES APPUIS TECHNIQUES DE L'ARMP</a:t>
            </a:r>
            <a:endParaRPr lang="en-GB" dirty="0"/>
          </a:p>
        </p:txBody>
      </p:sp>
    </p:spTree>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99592" y="188640"/>
            <a:ext cx="7200800" cy="1008112"/>
          </a:xfrm>
          <a:solidFill>
            <a:schemeClr val="bg1">
              <a:lumMod val="95000"/>
            </a:schemeClr>
          </a:solidFill>
        </p:spPr>
        <p:style>
          <a:lnRef idx="2">
            <a:schemeClr val="accent1"/>
          </a:lnRef>
          <a:fillRef idx="1">
            <a:schemeClr val="lt1"/>
          </a:fillRef>
          <a:effectRef idx="0">
            <a:schemeClr val="accent1"/>
          </a:effectRef>
          <a:fontRef idx="minor">
            <a:schemeClr val="dk1"/>
          </a:fontRef>
        </p:style>
        <p:txBody>
          <a:bodyPr>
            <a:normAutofit fontScale="90000"/>
          </a:bodyPr>
          <a:lstStyle/>
          <a:p>
            <a:pPr algn="ctr" eaLnBrk="1" fontAlgn="auto" hangingPunct="1">
              <a:spcAft>
                <a:spcPts val="0"/>
              </a:spcAft>
              <a:defRPr/>
            </a:pPr>
            <a:r>
              <a:rPr lang="fr-FR" b="1" i="1" dirty="0" smtClean="0">
                <a:solidFill>
                  <a:srgbClr val="FF0000"/>
                </a:solidFill>
              </a:rPr>
              <a:t/>
            </a:r>
            <a:br>
              <a:rPr lang="fr-FR" b="1" i="1" dirty="0" smtClean="0">
                <a:solidFill>
                  <a:srgbClr val="FF0000"/>
                </a:solidFill>
              </a:rPr>
            </a:br>
            <a:r>
              <a:rPr lang="fr-FR" b="1" dirty="0" smtClean="0">
                <a:solidFill>
                  <a:srgbClr val="FF0000"/>
                </a:solidFill>
              </a:rPr>
              <a:t>Devant qui exercer le recours et dans quels délais ?</a:t>
            </a:r>
            <a:endParaRPr lang="fr-FR" dirty="0">
              <a:solidFill>
                <a:srgbClr val="FF0000"/>
              </a:solidFill>
            </a:endParaRPr>
          </a:p>
        </p:txBody>
      </p:sp>
      <p:sp>
        <p:nvSpPr>
          <p:cNvPr id="3" name="Espace réservé du contenu 2"/>
          <p:cNvSpPr>
            <a:spLocks noGrp="1"/>
          </p:cNvSpPr>
          <p:nvPr>
            <p:ph idx="1"/>
          </p:nvPr>
        </p:nvSpPr>
        <p:spPr>
          <a:xfrm>
            <a:off x="571472" y="1214422"/>
            <a:ext cx="8229600" cy="5378152"/>
          </a:xfrm>
          <a:solidFill>
            <a:schemeClr val="tx2">
              <a:lumMod val="20000"/>
              <a:lumOff val="80000"/>
            </a:schemeClr>
          </a:solidFill>
        </p:spPr>
        <p:style>
          <a:lnRef idx="2">
            <a:schemeClr val="accent1"/>
          </a:lnRef>
          <a:fillRef idx="1">
            <a:schemeClr val="lt1"/>
          </a:fillRef>
          <a:effectRef idx="0">
            <a:schemeClr val="accent1"/>
          </a:effectRef>
          <a:fontRef idx="minor">
            <a:schemeClr val="dk1"/>
          </a:fontRef>
        </p:style>
        <p:txBody>
          <a:bodyPr>
            <a:normAutofit/>
          </a:bodyPr>
          <a:lstStyle/>
          <a:p>
            <a:pPr marL="548640" lvl="1" indent="-274320" algn="just" fontAlgn="auto">
              <a:spcAft>
                <a:spcPts val="0"/>
              </a:spcAft>
              <a:buNone/>
              <a:defRPr/>
            </a:pPr>
            <a:endParaRPr lang="fr-FR" sz="2400" b="1" dirty="0" smtClean="0">
              <a:solidFill>
                <a:srgbClr val="000000"/>
              </a:solidFill>
            </a:endParaRPr>
          </a:p>
          <a:p>
            <a:pPr marL="274320" indent="-274320" algn="just" fontAlgn="auto">
              <a:spcAft>
                <a:spcPts val="0"/>
              </a:spcAft>
              <a:buNone/>
              <a:defRPr/>
            </a:pPr>
            <a:r>
              <a:rPr lang="fr-FR" dirty="0" smtClean="0">
                <a:solidFill>
                  <a:srgbClr val="000000"/>
                </a:solidFill>
              </a:rPr>
              <a:t>	Une fois saisie, l'Autorité de Régulation des Marchés Publics dispose de sept (7) jours ouvrables pour rendre sa décision. </a:t>
            </a:r>
          </a:p>
          <a:p>
            <a:pPr marL="274320" indent="-274320" algn="just" fontAlgn="auto">
              <a:spcAft>
                <a:spcPts val="0"/>
              </a:spcAft>
              <a:buNone/>
              <a:defRPr/>
            </a:pPr>
            <a:endParaRPr lang="fr-FR" dirty="0" smtClean="0"/>
          </a:p>
          <a:p>
            <a:pPr marL="273050" indent="-273050" fontAlgn="auto">
              <a:spcAft>
                <a:spcPts val="0"/>
              </a:spcAft>
              <a:buNone/>
              <a:defRPr/>
            </a:pPr>
            <a:r>
              <a:rPr lang="fr-FR" dirty="0" smtClean="0">
                <a:solidFill>
                  <a:srgbClr val="000000"/>
                </a:solidFill>
              </a:rPr>
              <a:t>	La requête doit contenir :</a:t>
            </a:r>
          </a:p>
          <a:p>
            <a:pPr marL="674370" lvl="1" indent="-274320" algn="just" fontAlgn="auto">
              <a:spcAft>
                <a:spcPts val="0"/>
              </a:spcAft>
              <a:buFont typeface="Wingdings" pitchFamily="2" charset="2"/>
              <a:buChar char="§"/>
              <a:defRPr/>
            </a:pPr>
            <a:r>
              <a:rPr lang="fr-FR" dirty="0" smtClean="0">
                <a:solidFill>
                  <a:srgbClr val="000000"/>
                </a:solidFill>
              </a:rPr>
              <a:t>les noms et adresse du demandeur ;</a:t>
            </a:r>
          </a:p>
          <a:p>
            <a:pPr marL="674370" lvl="1" indent="-274320" algn="just" fontAlgn="auto">
              <a:spcAft>
                <a:spcPts val="0"/>
              </a:spcAft>
              <a:buFont typeface="Wingdings" pitchFamily="2" charset="2"/>
              <a:buChar char="§"/>
              <a:defRPr/>
            </a:pPr>
            <a:r>
              <a:rPr lang="fr-FR" dirty="0" smtClean="0">
                <a:solidFill>
                  <a:srgbClr val="000000"/>
                </a:solidFill>
              </a:rPr>
              <a:t>l'objet de la demande ;</a:t>
            </a:r>
          </a:p>
          <a:p>
            <a:pPr marL="674370" lvl="1" indent="-274320" algn="just" fontAlgn="auto">
              <a:spcAft>
                <a:spcPts val="0"/>
              </a:spcAft>
              <a:buFont typeface="Wingdings" pitchFamily="2" charset="2"/>
              <a:buChar char="§"/>
              <a:defRPr/>
            </a:pPr>
            <a:r>
              <a:rPr lang="fr-FR" dirty="0" smtClean="0">
                <a:solidFill>
                  <a:srgbClr val="000000"/>
                </a:solidFill>
              </a:rPr>
              <a:t>l'exposé sommaire des motifs ;</a:t>
            </a:r>
          </a:p>
          <a:p>
            <a:pPr marL="674370" lvl="1" indent="-274320" algn="just" fontAlgn="auto">
              <a:spcAft>
                <a:spcPts val="0"/>
              </a:spcAft>
              <a:buFont typeface="Wingdings" pitchFamily="2" charset="2"/>
              <a:buChar char="§"/>
              <a:defRPr/>
            </a:pPr>
            <a:r>
              <a:rPr lang="fr-FR" dirty="0" smtClean="0">
                <a:solidFill>
                  <a:srgbClr val="000000"/>
                </a:solidFill>
              </a:rPr>
              <a:t>La liste des pièces dont le requérant entend se servir ; </a:t>
            </a:r>
          </a:p>
          <a:p>
            <a:pPr marL="674370" lvl="1" indent="-274320" algn="just" fontAlgn="auto">
              <a:spcAft>
                <a:spcPts val="0"/>
              </a:spcAft>
              <a:buFont typeface="Wingdings" pitchFamily="2" charset="2"/>
              <a:buChar char="§"/>
              <a:defRPr/>
            </a:pPr>
            <a:r>
              <a:rPr lang="fr-FR" dirty="0" smtClean="0">
                <a:solidFill>
                  <a:srgbClr val="000000"/>
                </a:solidFill>
              </a:rPr>
              <a:t>la décision faisant l'objet du recours ;</a:t>
            </a:r>
          </a:p>
          <a:p>
            <a:pPr marL="674370" lvl="1" indent="-274320" algn="just" fontAlgn="auto">
              <a:spcAft>
                <a:spcPts val="0"/>
              </a:spcAft>
              <a:buFont typeface="Wingdings" pitchFamily="2" charset="2"/>
              <a:buChar char="§"/>
              <a:defRPr/>
            </a:pPr>
            <a:r>
              <a:rPr lang="fr-FR" dirty="0" smtClean="0">
                <a:solidFill>
                  <a:srgbClr val="000000"/>
                </a:solidFill>
              </a:rPr>
              <a:t>la preuve du paiement de frais de recours. </a:t>
            </a:r>
          </a:p>
          <a:p>
            <a:pPr marL="274320" indent="-274320" algn="just" fontAlgn="auto">
              <a:spcAft>
                <a:spcPts val="0"/>
              </a:spcAft>
              <a:buNone/>
              <a:defRPr/>
            </a:pPr>
            <a:endParaRPr lang="fr-FR" dirty="0"/>
          </a:p>
        </p:txBody>
      </p:sp>
      <p:sp>
        <p:nvSpPr>
          <p:cNvPr id="4" name="Espace réservé du pied de page 3"/>
          <p:cNvSpPr>
            <a:spLocks noGrp="1"/>
          </p:cNvSpPr>
          <p:nvPr>
            <p:ph type="ftr" sz="quarter" idx="11"/>
          </p:nvPr>
        </p:nvSpPr>
        <p:spPr>
          <a:xfrm>
            <a:off x="1500166" y="6324600"/>
            <a:ext cx="5572164" cy="379413"/>
          </a:xfrm>
        </p:spPr>
        <p:txBody>
          <a:bodyPr/>
          <a:lstStyle/>
          <a:p>
            <a:r>
              <a:rPr lang="fr-FR" dirty="0" smtClean="0"/>
              <a:t>DIRECTION DE LA FORMATION ET DES APPUIS TECHNIQUES DE L'ARMP</a:t>
            </a:r>
            <a:endParaRPr lang="en-GB" dirty="0"/>
          </a:p>
        </p:txBody>
      </p:sp>
    </p:spTree>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99592" y="188640"/>
            <a:ext cx="7200800" cy="668592"/>
          </a:xfrm>
          <a:solidFill>
            <a:schemeClr val="bg1">
              <a:lumMod val="95000"/>
            </a:schemeClr>
          </a:solidFill>
        </p:spPr>
        <p:style>
          <a:lnRef idx="2">
            <a:schemeClr val="accent1"/>
          </a:lnRef>
          <a:fillRef idx="1">
            <a:schemeClr val="lt1"/>
          </a:fillRef>
          <a:effectRef idx="0">
            <a:schemeClr val="accent1"/>
          </a:effectRef>
          <a:fontRef idx="minor">
            <a:schemeClr val="dk1"/>
          </a:fontRef>
        </p:style>
        <p:txBody>
          <a:bodyPr>
            <a:normAutofit/>
          </a:bodyPr>
          <a:lstStyle/>
          <a:p>
            <a:pPr algn="ctr" eaLnBrk="1" fontAlgn="auto" hangingPunct="1">
              <a:spcAft>
                <a:spcPts val="0"/>
              </a:spcAft>
              <a:defRPr/>
            </a:pPr>
            <a:r>
              <a:rPr lang="fr-FR" b="1" dirty="0" smtClean="0">
                <a:solidFill>
                  <a:srgbClr val="FF0000"/>
                </a:solidFill>
              </a:rPr>
              <a:t>Modalités d’exercice du recours </a:t>
            </a:r>
            <a:endParaRPr lang="fr-FR" dirty="0">
              <a:solidFill>
                <a:srgbClr val="FF0000"/>
              </a:solidFill>
            </a:endParaRPr>
          </a:p>
        </p:txBody>
      </p:sp>
      <p:sp>
        <p:nvSpPr>
          <p:cNvPr id="3" name="Espace réservé du contenu 2"/>
          <p:cNvSpPr>
            <a:spLocks noGrp="1"/>
          </p:cNvSpPr>
          <p:nvPr>
            <p:ph idx="1"/>
          </p:nvPr>
        </p:nvSpPr>
        <p:spPr>
          <a:xfrm>
            <a:off x="357158" y="1214422"/>
            <a:ext cx="8229600" cy="5378152"/>
          </a:xfrm>
          <a:solidFill>
            <a:schemeClr val="tx2">
              <a:lumMod val="20000"/>
              <a:lumOff val="80000"/>
            </a:schemeClr>
          </a:solidFill>
        </p:spPr>
        <p:style>
          <a:lnRef idx="2">
            <a:schemeClr val="accent1"/>
          </a:lnRef>
          <a:fillRef idx="1">
            <a:schemeClr val="lt1"/>
          </a:fillRef>
          <a:effectRef idx="0">
            <a:schemeClr val="accent1"/>
          </a:effectRef>
          <a:fontRef idx="minor">
            <a:schemeClr val="dk1"/>
          </a:fontRef>
        </p:style>
        <p:txBody>
          <a:bodyPr>
            <a:normAutofit/>
          </a:bodyPr>
          <a:lstStyle/>
          <a:p>
            <a:pPr marL="548640" lvl="1" indent="-274320" algn="just" fontAlgn="auto">
              <a:spcAft>
                <a:spcPts val="0"/>
              </a:spcAft>
              <a:buNone/>
              <a:defRPr/>
            </a:pPr>
            <a:endParaRPr lang="fr-FR" sz="2400" b="1" dirty="0" smtClean="0">
              <a:solidFill>
                <a:srgbClr val="000000"/>
              </a:solidFill>
            </a:endParaRPr>
          </a:p>
          <a:p>
            <a:pPr marL="274320" indent="-274320" algn="just" fontAlgn="auto">
              <a:spcAft>
                <a:spcPts val="0"/>
              </a:spcAft>
              <a:buNone/>
              <a:defRPr/>
            </a:pPr>
            <a:r>
              <a:rPr lang="fr-FR" dirty="0" smtClean="0">
                <a:solidFill>
                  <a:srgbClr val="000000"/>
                </a:solidFill>
              </a:rPr>
              <a:t>	Le recours devra être exercé par :</a:t>
            </a:r>
          </a:p>
          <a:p>
            <a:pPr marL="274320" indent="-274320" algn="just" fontAlgn="auto">
              <a:spcAft>
                <a:spcPts val="0"/>
              </a:spcAft>
              <a:buNone/>
              <a:defRPr/>
            </a:pPr>
            <a:endParaRPr lang="fr-FR" dirty="0" smtClean="0">
              <a:solidFill>
                <a:srgbClr val="000000"/>
              </a:solidFill>
            </a:endParaRPr>
          </a:p>
          <a:p>
            <a:pPr marL="274320" indent="-274320" algn="just" fontAlgn="auto">
              <a:spcAft>
                <a:spcPts val="0"/>
              </a:spcAft>
              <a:buFont typeface="Wingdings" pitchFamily="2" charset="2"/>
              <a:buChar char="§"/>
              <a:defRPr/>
            </a:pPr>
            <a:r>
              <a:rPr lang="fr-FR" dirty="0" smtClean="0">
                <a:solidFill>
                  <a:srgbClr val="000000"/>
                </a:solidFill>
              </a:rPr>
              <a:t>lettre recommandée avec accusé de réception ; ou </a:t>
            </a:r>
          </a:p>
          <a:p>
            <a:pPr marL="274320" indent="-274320" algn="just" fontAlgn="auto">
              <a:spcAft>
                <a:spcPts val="0"/>
              </a:spcAft>
              <a:buFont typeface="Wingdings" pitchFamily="2" charset="2"/>
              <a:buChar char="§"/>
              <a:defRPr/>
            </a:pPr>
            <a:r>
              <a:rPr lang="fr-FR" dirty="0" smtClean="0">
                <a:solidFill>
                  <a:srgbClr val="000000"/>
                </a:solidFill>
              </a:rPr>
              <a:t>tout moyen électronique susceptible d'établir une date certaine de réception par son destinataire.</a:t>
            </a:r>
          </a:p>
          <a:p>
            <a:pPr marL="274320" indent="-274320" algn="just" fontAlgn="auto">
              <a:spcAft>
                <a:spcPts val="0"/>
              </a:spcAft>
              <a:buNone/>
              <a:defRPr/>
            </a:pPr>
            <a:endParaRPr lang="fr-FR" dirty="0" smtClean="0">
              <a:solidFill>
                <a:srgbClr val="000000"/>
              </a:solidFill>
            </a:endParaRPr>
          </a:p>
          <a:p>
            <a:pPr marL="674370" lvl="1" indent="-274320" algn="just" fontAlgn="auto">
              <a:spcAft>
                <a:spcPts val="0"/>
              </a:spcAft>
              <a:buFont typeface="Wingdings" pitchFamily="2" charset="2"/>
              <a:buChar char="§"/>
              <a:defRPr/>
            </a:pPr>
            <a:endParaRPr lang="fr-FR" dirty="0" smtClean="0">
              <a:solidFill>
                <a:srgbClr val="000000"/>
              </a:solidFill>
            </a:endParaRPr>
          </a:p>
          <a:p>
            <a:pPr marL="274320" indent="-274320" algn="just" fontAlgn="auto">
              <a:spcAft>
                <a:spcPts val="0"/>
              </a:spcAft>
              <a:buNone/>
              <a:defRPr/>
            </a:pPr>
            <a:endParaRPr lang="fr-FR" dirty="0"/>
          </a:p>
        </p:txBody>
      </p:sp>
      <p:sp>
        <p:nvSpPr>
          <p:cNvPr id="4" name="Espace réservé du pied de page 3"/>
          <p:cNvSpPr>
            <a:spLocks noGrp="1"/>
          </p:cNvSpPr>
          <p:nvPr>
            <p:ph type="ftr" sz="quarter" idx="11"/>
          </p:nvPr>
        </p:nvSpPr>
        <p:spPr>
          <a:xfrm>
            <a:off x="1643042" y="6324600"/>
            <a:ext cx="5786478" cy="379413"/>
          </a:xfrm>
        </p:spPr>
        <p:txBody>
          <a:bodyPr/>
          <a:lstStyle/>
          <a:p>
            <a:r>
              <a:rPr lang="fr-FR" dirty="0" smtClean="0"/>
              <a:t>DIRECTION DE LA FORMATION ET DES APPUIS TECHNIQUES DE L'ARMP</a:t>
            </a:r>
            <a:endParaRPr lang="en-GB" dirty="0"/>
          </a:p>
        </p:txBody>
      </p:sp>
    </p:spTree>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99592" y="332656"/>
            <a:ext cx="7200800" cy="792088"/>
          </a:xfrm>
          <a:solidFill>
            <a:schemeClr val="bg1">
              <a:lumMod val="95000"/>
            </a:schemeClr>
          </a:solidFill>
        </p:spPr>
        <p:style>
          <a:lnRef idx="2">
            <a:schemeClr val="accent1"/>
          </a:lnRef>
          <a:fillRef idx="1">
            <a:schemeClr val="lt1"/>
          </a:fillRef>
          <a:effectRef idx="0">
            <a:schemeClr val="accent1"/>
          </a:effectRef>
          <a:fontRef idx="minor">
            <a:schemeClr val="dk1"/>
          </a:fontRef>
        </p:style>
        <p:txBody>
          <a:bodyPr>
            <a:normAutofit fontScale="90000"/>
          </a:bodyPr>
          <a:lstStyle/>
          <a:p>
            <a:pPr algn="ctr" eaLnBrk="1" fontAlgn="auto" hangingPunct="1">
              <a:spcAft>
                <a:spcPts val="0"/>
              </a:spcAft>
              <a:defRPr/>
            </a:pPr>
            <a:r>
              <a:rPr lang="fr-FR" b="1" i="1" dirty="0" smtClean="0">
                <a:solidFill>
                  <a:srgbClr val="FF0000"/>
                </a:solidFill>
              </a:rPr>
              <a:t/>
            </a:r>
            <a:br>
              <a:rPr lang="fr-FR" b="1" i="1" dirty="0" smtClean="0">
                <a:solidFill>
                  <a:srgbClr val="FF0000"/>
                </a:solidFill>
              </a:rPr>
            </a:br>
            <a:r>
              <a:rPr lang="fr-FR" b="1" dirty="0" smtClean="0">
                <a:solidFill>
                  <a:srgbClr val="FF0000"/>
                </a:solidFill>
              </a:rPr>
              <a:t>Quel est l’effet du recours ?</a:t>
            </a:r>
            <a:endParaRPr lang="fr-FR" dirty="0">
              <a:solidFill>
                <a:srgbClr val="FF0000"/>
              </a:solidFill>
            </a:endParaRPr>
          </a:p>
        </p:txBody>
      </p:sp>
      <p:sp>
        <p:nvSpPr>
          <p:cNvPr id="3" name="Espace réservé du contenu 2"/>
          <p:cNvSpPr>
            <a:spLocks noGrp="1"/>
          </p:cNvSpPr>
          <p:nvPr>
            <p:ph idx="1"/>
          </p:nvPr>
        </p:nvSpPr>
        <p:spPr>
          <a:xfrm>
            <a:off x="457200" y="1219200"/>
            <a:ext cx="8229600" cy="5378152"/>
          </a:xfrm>
          <a:solidFill>
            <a:schemeClr val="tx2">
              <a:lumMod val="20000"/>
              <a:lumOff val="80000"/>
            </a:schemeClr>
          </a:solidFill>
        </p:spPr>
        <p:style>
          <a:lnRef idx="2">
            <a:schemeClr val="accent1"/>
          </a:lnRef>
          <a:fillRef idx="1">
            <a:schemeClr val="lt1"/>
          </a:fillRef>
          <a:effectRef idx="0">
            <a:schemeClr val="accent1"/>
          </a:effectRef>
          <a:fontRef idx="minor">
            <a:schemeClr val="dk1"/>
          </a:fontRef>
        </p:style>
        <p:txBody>
          <a:bodyPr>
            <a:normAutofit lnSpcReduction="10000"/>
          </a:bodyPr>
          <a:lstStyle/>
          <a:p>
            <a:pPr marL="548640" lvl="1" indent="-274320" algn="just" fontAlgn="auto">
              <a:spcAft>
                <a:spcPts val="0"/>
              </a:spcAft>
              <a:buNone/>
              <a:defRPr/>
            </a:pPr>
            <a:endParaRPr lang="fr-FR" sz="2400" b="1" dirty="0" smtClean="0">
              <a:solidFill>
                <a:srgbClr val="000000"/>
              </a:solidFill>
            </a:endParaRPr>
          </a:p>
          <a:p>
            <a:pPr marL="274320" indent="-274320" algn="just" fontAlgn="auto">
              <a:spcAft>
                <a:spcPts val="0"/>
              </a:spcAft>
              <a:buFont typeface="Wingdings 3"/>
              <a:buChar char=""/>
              <a:defRPr/>
            </a:pPr>
            <a:r>
              <a:rPr lang="fr-FR" dirty="0" smtClean="0">
                <a:solidFill>
                  <a:srgbClr val="000000"/>
                </a:solidFill>
              </a:rPr>
              <a:t>Le recours introduit devant l‘autorité contractante ou son supérieur hiérarchique a pour effet de suspendre la procédure d'attribution jusqu'à la décision définitive de celle-ci. </a:t>
            </a:r>
          </a:p>
          <a:p>
            <a:pPr marL="274320" indent="-274320" algn="just" fontAlgn="auto">
              <a:spcAft>
                <a:spcPts val="0"/>
              </a:spcAft>
              <a:buFont typeface="Wingdings 3"/>
              <a:buChar char=""/>
              <a:defRPr/>
            </a:pPr>
            <a:r>
              <a:rPr lang="fr-FR" dirty="0" smtClean="0">
                <a:solidFill>
                  <a:srgbClr val="000000"/>
                </a:solidFill>
              </a:rPr>
              <a:t>De la même manière, le recours introduit devant l'Autorité de Régulation des Marchés Publics par le candidat ou soumissionnaire évincé, est suspensif de la procédure. L’ARMP peut donc ordonner, lorsqu’elle est saisie, prononcer la suspension provisoire de la procédure avant de rendre sa décision définitive. </a:t>
            </a:r>
          </a:p>
          <a:p>
            <a:pPr marL="274320" indent="-274320" algn="just" fontAlgn="auto">
              <a:spcAft>
                <a:spcPts val="0"/>
              </a:spcAft>
              <a:buFont typeface="Wingdings 3"/>
              <a:buChar char=""/>
              <a:defRPr/>
            </a:pPr>
            <a:r>
              <a:rPr lang="fr-FR" dirty="0" smtClean="0">
                <a:solidFill>
                  <a:srgbClr val="000000"/>
                </a:solidFill>
              </a:rPr>
              <a:t>En tout état de cause, pendant le délai de recours postérieur à la publication du PV d’attribution provisoire, le marché ne peut être signé, notifié ou même recevoir de commencement d'exécution. </a:t>
            </a:r>
          </a:p>
          <a:p>
            <a:pPr marL="274320" indent="-274320" algn="just" fontAlgn="auto">
              <a:spcAft>
                <a:spcPts val="0"/>
              </a:spcAft>
              <a:buNone/>
              <a:defRPr/>
            </a:pPr>
            <a:endParaRPr lang="fr-FR" dirty="0"/>
          </a:p>
        </p:txBody>
      </p:sp>
      <p:sp>
        <p:nvSpPr>
          <p:cNvPr id="4" name="Espace réservé du pied de page 3"/>
          <p:cNvSpPr>
            <a:spLocks noGrp="1"/>
          </p:cNvSpPr>
          <p:nvPr>
            <p:ph type="ftr" sz="quarter" idx="11"/>
          </p:nvPr>
        </p:nvSpPr>
        <p:spPr>
          <a:xfrm>
            <a:off x="2286000" y="6324600"/>
            <a:ext cx="5429272" cy="379413"/>
          </a:xfrm>
        </p:spPr>
        <p:txBody>
          <a:bodyPr/>
          <a:lstStyle/>
          <a:p>
            <a:r>
              <a:rPr lang="fr-FR" dirty="0" smtClean="0"/>
              <a:t>DIRECTION DE LA FORMATION ET DES APPUIS TECHNIQUES DE L'ARMP</a:t>
            </a:r>
            <a:endParaRPr lang="en-GB" dirty="0"/>
          </a:p>
        </p:txBody>
      </p:sp>
    </p:spTree>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99592" y="332656"/>
            <a:ext cx="7200800" cy="792088"/>
          </a:xfrm>
          <a:solidFill>
            <a:schemeClr val="bg1">
              <a:lumMod val="95000"/>
            </a:schemeClr>
          </a:solidFill>
        </p:spPr>
        <p:style>
          <a:lnRef idx="2">
            <a:schemeClr val="accent1"/>
          </a:lnRef>
          <a:fillRef idx="1">
            <a:schemeClr val="lt1"/>
          </a:fillRef>
          <a:effectRef idx="0">
            <a:schemeClr val="accent1"/>
          </a:effectRef>
          <a:fontRef idx="minor">
            <a:schemeClr val="dk1"/>
          </a:fontRef>
        </p:style>
        <p:txBody>
          <a:bodyPr>
            <a:normAutofit fontScale="90000"/>
          </a:bodyPr>
          <a:lstStyle/>
          <a:p>
            <a:pPr algn="ctr" eaLnBrk="1" fontAlgn="auto" hangingPunct="1">
              <a:spcAft>
                <a:spcPts val="0"/>
              </a:spcAft>
              <a:defRPr/>
            </a:pPr>
            <a:r>
              <a:rPr lang="fr-FR" b="1" i="1" dirty="0" smtClean="0">
                <a:solidFill>
                  <a:srgbClr val="FF0000"/>
                </a:solidFill>
              </a:rPr>
              <a:t/>
            </a:r>
            <a:br>
              <a:rPr lang="fr-FR" b="1" i="1" dirty="0" smtClean="0">
                <a:solidFill>
                  <a:srgbClr val="FF0000"/>
                </a:solidFill>
              </a:rPr>
            </a:br>
            <a:r>
              <a:rPr lang="fr-FR" b="1" dirty="0" smtClean="0">
                <a:solidFill>
                  <a:srgbClr val="FF0000"/>
                </a:solidFill>
              </a:rPr>
              <a:t>Quel est l’effet du recours ?</a:t>
            </a:r>
            <a:endParaRPr lang="fr-FR" dirty="0">
              <a:solidFill>
                <a:srgbClr val="FF0000"/>
              </a:solidFill>
            </a:endParaRPr>
          </a:p>
        </p:txBody>
      </p:sp>
      <p:sp>
        <p:nvSpPr>
          <p:cNvPr id="3" name="Espace réservé du contenu 2"/>
          <p:cNvSpPr>
            <a:spLocks noGrp="1"/>
          </p:cNvSpPr>
          <p:nvPr>
            <p:ph idx="1"/>
          </p:nvPr>
        </p:nvSpPr>
        <p:spPr>
          <a:xfrm>
            <a:off x="457200" y="1219200"/>
            <a:ext cx="8229600" cy="5378152"/>
          </a:xfrm>
          <a:solidFill>
            <a:schemeClr val="tx2">
              <a:lumMod val="20000"/>
              <a:lumOff val="80000"/>
            </a:schemeClr>
          </a:solidFill>
        </p:spPr>
        <p:style>
          <a:lnRef idx="2">
            <a:schemeClr val="accent1"/>
          </a:lnRef>
          <a:fillRef idx="1">
            <a:schemeClr val="lt1"/>
          </a:fillRef>
          <a:effectRef idx="0">
            <a:schemeClr val="accent1"/>
          </a:effectRef>
          <a:fontRef idx="minor">
            <a:schemeClr val="dk1"/>
          </a:fontRef>
        </p:style>
        <p:txBody>
          <a:bodyPr>
            <a:normAutofit/>
          </a:bodyPr>
          <a:lstStyle/>
          <a:p>
            <a:pPr marL="548640" lvl="1" indent="-274320" algn="just" fontAlgn="auto">
              <a:spcAft>
                <a:spcPts val="0"/>
              </a:spcAft>
              <a:buNone/>
              <a:defRPr/>
            </a:pPr>
            <a:endParaRPr lang="fr-FR" sz="2400" b="1" dirty="0" smtClean="0">
              <a:solidFill>
                <a:srgbClr val="000000"/>
              </a:solidFill>
            </a:endParaRPr>
          </a:p>
          <a:p>
            <a:pPr marL="274320" indent="-274320" algn="just" fontAlgn="auto">
              <a:spcAft>
                <a:spcPts val="0"/>
              </a:spcAft>
              <a:buFont typeface="Wingdings 3"/>
              <a:buChar char=""/>
              <a:defRPr/>
            </a:pPr>
            <a:r>
              <a:rPr lang="fr-FR" dirty="0" smtClean="0">
                <a:solidFill>
                  <a:srgbClr val="000000"/>
                </a:solidFill>
              </a:rPr>
              <a:t>De la même manière, le recours introduit devant l'Autorité de régulation par le candidat évincé, est suspensif de la procédure . Au demeurant, lorsqu’elle est saisie, l’Autorité de régulation peut ordonner la suspension provisoire de la procédure avant de rendre sa décision définitive. </a:t>
            </a:r>
          </a:p>
          <a:p>
            <a:pPr marL="274320" indent="-274320" algn="just" fontAlgn="auto">
              <a:spcAft>
                <a:spcPts val="0"/>
              </a:spcAft>
              <a:buFont typeface="Wingdings 3"/>
              <a:buChar char=""/>
              <a:defRPr/>
            </a:pPr>
            <a:r>
              <a:rPr lang="fr-FR" dirty="0" smtClean="0">
                <a:solidFill>
                  <a:srgbClr val="000000"/>
                </a:solidFill>
              </a:rPr>
              <a:t>En tout état de cause, pendant le délai de recours postérieur à la publication du PV d’attribution provisoire, le marché ne peut être signé, notifié ou même recevoir de commencement d'exécution. </a:t>
            </a:r>
          </a:p>
          <a:p>
            <a:pPr marL="274320" indent="-274320" algn="just" fontAlgn="auto">
              <a:spcAft>
                <a:spcPts val="0"/>
              </a:spcAft>
              <a:buNone/>
              <a:defRPr/>
            </a:pPr>
            <a:endParaRPr lang="fr-FR" dirty="0"/>
          </a:p>
        </p:txBody>
      </p:sp>
      <p:sp>
        <p:nvSpPr>
          <p:cNvPr id="4" name="Espace réservé du pied de page 3"/>
          <p:cNvSpPr>
            <a:spLocks noGrp="1"/>
          </p:cNvSpPr>
          <p:nvPr>
            <p:ph type="ftr" sz="quarter" idx="11"/>
          </p:nvPr>
        </p:nvSpPr>
        <p:spPr>
          <a:xfrm>
            <a:off x="1428728" y="6324600"/>
            <a:ext cx="5643602" cy="379413"/>
          </a:xfrm>
        </p:spPr>
        <p:txBody>
          <a:bodyPr/>
          <a:lstStyle/>
          <a:p>
            <a:r>
              <a:rPr lang="fr-FR" dirty="0" smtClean="0"/>
              <a:t>DIRECTION DE LA FORMATION ET DES APPUIS TECHNIQUES DE L'ARMP</a:t>
            </a:r>
            <a:endParaRPr lang="en-GB" dirty="0"/>
          </a:p>
        </p:txBody>
      </p:sp>
    </p:spTree>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42976" y="214290"/>
            <a:ext cx="7158062" cy="1143000"/>
          </a:xfrm>
        </p:spPr>
        <p:txBody>
          <a:bodyPr/>
          <a:lstStyle/>
          <a:p>
            <a:pPr algn="ctr"/>
            <a:r>
              <a:rPr lang="fr-FR" sz="2800" dirty="0" smtClean="0">
                <a:solidFill>
                  <a:srgbClr val="FF0000"/>
                </a:solidFill>
              </a:rPr>
              <a:t>Vue Schématique du régime des recours devant l’autorité contractante</a:t>
            </a:r>
            <a:endParaRPr lang="fr-FR" sz="2800" dirty="0"/>
          </a:p>
        </p:txBody>
      </p:sp>
      <p:sp>
        <p:nvSpPr>
          <p:cNvPr id="6" name="object 3"/>
          <p:cNvSpPr>
            <a:spLocks/>
          </p:cNvSpPr>
          <p:nvPr/>
        </p:nvSpPr>
        <p:spPr bwMode="auto">
          <a:xfrm>
            <a:off x="3340100" y="1314450"/>
            <a:ext cx="4876800" cy="787400"/>
          </a:xfrm>
          <a:custGeom>
            <a:avLst/>
            <a:gdLst/>
            <a:ahLst/>
            <a:cxnLst>
              <a:cxn ang="0">
                <a:pos x="4482084" y="0"/>
              </a:cxn>
              <a:cxn ang="0">
                <a:pos x="4482084" y="98298"/>
              </a:cxn>
              <a:cxn ang="0">
                <a:pos x="0" y="98298"/>
              </a:cxn>
              <a:cxn ang="0">
                <a:pos x="0" y="688086"/>
              </a:cxn>
              <a:cxn ang="0">
                <a:pos x="4482084" y="688086"/>
              </a:cxn>
              <a:cxn ang="0">
                <a:pos x="4482084" y="786384"/>
              </a:cxn>
              <a:cxn ang="0">
                <a:pos x="4875275" y="393191"/>
              </a:cxn>
              <a:cxn ang="0">
                <a:pos x="4482084" y="0"/>
              </a:cxn>
            </a:cxnLst>
            <a:rect l="0" t="0" r="r" b="b"/>
            <a:pathLst>
              <a:path w="4875530" h="786764">
                <a:moveTo>
                  <a:pt x="4482084" y="0"/>
                </a:moveTo>
                <a:lnTo>
                  <a:pt x="4482084" y="98298"/>
                </a:lnTo>
                <a:lnTo>
                  <a:pt x="0" y="98298"/>
                </a:lnTo>
                <a:lnTo>
                  <a:pt x="0" y="688086"/>
                </a:lnTo>
                <a:lnTo>
                  <a:pt x="4482084" y="688086"/>
                </a:lnTo>
                <a:lnTo>
                  <a:pt x="4482084" y="786384"/>
                </a:lnTo>
                <a:lnTo>
                  <a:pt x="4875275" y="393191"/>
                </a:lnTo>
                <a:lnTo>
                  <a:pt x="4482084" y="0"/>
                </a:lnTo>
                <a:close/>
              </a:path>
            </a:pathLst>
          </a:custGeom>
          <a:solidFill>
            <a:srgbClr val="F8D6CD">
              <a:alpha val="90195"/>
            </a:srgbClr>
          </a:solidFill>
          <a:ln w="9525">
            <a:noFill/>
            <a:round/>
            <a:headEnd/>
            <a:tailEnd/>
          </a:ln>
        </p:spPr>
        <p:txBody>
          <a:bodyPr lIns="0" tIns="0" rIns="0" bIns="0"/>
          <a:lstStyle/>
          <a:p>
            <a:endParaRPr lang="fr-FR"/>
          </a:p>
        </p:txBody>
      </p:sp>
      <p:sp>
        <p:nvSpPr>
          <p:cNvPr id="7" name="object 4"/>
          <p:cNvSpPr>
            <a:spLocks/>
          </p:cNvSpPr>
          <p:nvPr/>
        </p:nvSpPr>
        <p:spPr bwMode="auto">
          <a:xfrm>
            <a:off x="3340100" y="1314450"/>
            <a:ext cx="4876800" cy="787400"/>
          </a:xfrm>
          <a:custGeom>
            <a:avLst/>
            <a:gdLst/>
            <a:ahLst/>
            <a:cxnLst>
              <a:cxn ang="0">
                <a:pos x="0" y="98298"/>
              </a:cxn>
              <a:cxn ang="0">
                <a:pos x="4482084" y="98298"/>
              </a:cxn>
              <a:cxn ang="0">
                <a:pos x="4482084" y="0"/>
              </a:cxn>
              <a:cxn ang="0">
                <a:pos x="4875275" y="393191"/>
              </a:cxn>
              <a:cxn ang="0">
                <a:pos x="4482084" y="786384"/>
              </a:cxn>
              <a:cxn ang="0">
                <a:pos x="4482084" y="688086"/>
              </a:cxn>
              <a:cxn ang="0">
                <a:pos x="0" y="688086"/>
              </a:cxn>
              <a:cxn ang="0">
                <a:pos x="0" y="98298"/>
              </a:cxn>
            </a:cxnLst>
            <a:rect l="0" t="0" r="r" b="b"/>
            <a:pathLst>
              <a:path w="4875530" h="786764">
                <a:moveTo>
                  <a:pt x="0" y="98298"/>
                </a:moveTo>
                <a:lnTo>
                  <a:pt x="4482084" y="98298"/>
                </a:lnTo>
                <a:lnTo>
                  <a:pt x="4482084" y="0"/>
                </a:lnTo>
                <a:lnTo>
                  <a:pt x="4875275" y="393191"/>
                </a:lnTo>
                <a:lnTo>
                  <a:pt x="4482084" y="786384"/>
                </a:lnTo>
                <a:lnTo>
                  <a:pt x="4482084" y="688086"/>
                </a:lnTo>
                <a:lnTo>
                  <a:pt x="0" y="688086"/>
                </a:lnTo>
                <a:lnTo>
                  <a:pt x="0" y="98298"/>
                </a:lnTo>
                <a:close/>
              </a:path>
            </a:pathLst>
          </a:custGeom>
          <a:noFill/>
          <a:ln w="12192">
            <a:solidFill>
              <a:srgbClr val="F8D6CD"/>
            </a:solidFill>
            <a:round/>
            <a:headEnd/>
            <a:tailEnd/>
          </a:ln>
        </p:spPr>
        <p:txBody>
          <a:bodyPr lIns="0" tIns="0" rIns="0" bIns="0"/>
          <a:lstStyle/>
          <a:p>
            <a:endParaRPr lang="fr-FR"/>
          </a:p>
        </p:txBody>
      </p:sp>
      <p:sp>
        <p:nvSpPr>
          <p:cNvPr id="8" name="object 5"/>
          <p:cNvSpPr txBox="1"/>
          <p:nvPr/>
        </p:nvSpPr>
        <p:spPr>
          <a:xfrm>
            <a:off x="3348038" y="1409700"/>
            <a:ext cx="4268787" cy="469900"/>
          </a:xfrm>
          <a:prstGeom prst="rect">
            <a:avLst/>
          </a:prstGeom>
        </p:spPr>
        <p:txBody>
          <a:bodyPr lIns="0" tIns="0" rIns="0" bIns="0">
            <a:spAutoFit/>
          </a:bodyPr>
          <a:lstStyle/>
          <a:p>
            <a:pPr marL="57785" indent="-58419" fontAlgn="auto">
              <a:lnSpc>
                <a:spcPct val="91900"/>
              </a:lnSpc>
              <a:spcBef>
                <a:spcPts val="0"/>
              </a:spcBef>
              <a:spcAft>
                <a:spcPts val="0"/>
              </a:spcAft>
              <a:defRPr/>
            </a:pPr>
            <a:r>
              <a:rPr sz="1100" dirty="0">
                <a:latin typeface="Calibri"/>
                <a:cs typeface="Calibri"/>
              </a:rPr>
              <a:t>•</a:t>
            </a:r>
            <a:r>
              <a:rPr sz="1100" b="1" dirty="0">
                <a:latin typeface="Calibri"/>
                <a:cs typeface="Calibri"/>
              </a:rPr>
              <a:t>les </a:t>
            </a:r>
            <a:r>
              <a:rPr sz="1100" b="1" spc="-5" dirty="0">
                <a:latin typeface="Calibri"/>
                <a:cs typeface="Calibri"/>
              </a:rPr>
              <a:t>candidats et soumissionnaires peuvent introduire devant l'autorité  contractante ou son supérieur hiérarchique </a:t>
            </a:r>
            <a:r>
              <a:rPr sz="1100" b="1" dirty="0">
                <a:latin typeface="Calibri"/>
                <a:cs typeface="Calibri"/>
              </a:rPr>
              <a:t>un </a:t>
            </a:r>
            <a:r>
              <a:rPr sz="1100" b="1" spc="-5" dirty="0">
                <a:latin typeface="Calibri"/>
                <a:cs typeface="Calibri"/>
              </a:rPr>
              <a:t>recours </a:t>
            </a:r>
            <a:r>
              <a:rPr sz="1100" b="1" dirty="0">
                <a:latin typeface="Calibri"/>
                <a:cs typeface="Calibri"/>
              </a:rPr>
              <a:t>à </a:t>
            </a:r>
            <a:r>
              <a:rPr sz="1100" b="1" spc="-5" dirty="0">
                <a:latin typeface="Calibri"/>
                <a:cs typeface="Calibri"/>
              </a:rPr>
              <a:t>l'encontre des  </a:t>
            </a:r>
            <a:r>
              <a:rPr sz="1100" b="1" dirty="0">
                <a:latin typeface="Calibri"/>
                <a:cs typeface="Calibri"/>
              </a:rPr>
              <a:t>actes </a:t>
            </a:r>
            <a:r>
              <a:rPr sz="1100" b="1" spc="-5" dirty="0">
                <a:latin typeface="Calibri"/>
                <a:cs typeface="Calibri"/>
              </a:rPr>
              <a:t>et </a:t>
            </a:r>
            <a:r>
              <a:rPr sz="1100" b="1" dirty="0">
                <a:latin typeface="Calibri"/>
                <a:cs typeface="Calibri"/>
              </a:rPr>
              <a:t>décisions </a:t>
            </a:r>
            <a:r>
              <a:rPr sz="1100" b="1" spc="-5" dirty="0">
                <a:latin typeface="Calibri"/>
                <a:cs typeface="Calibri"/>
              </a:rPr>
              <a:t>leur créant des </a:t>
            </a:r>
            <a:r>
              <a:rPr sz="1100" b="1" dirty="0">
                <a:latin typeface="Calibri"/>
                <a:cs typeface="Calibri"/>
              </a:rPr>
              <a:t>préjudices (Art 145</a:t>
            </a:r>
            <a:r>
              <a:rPr sz="1100" b="1" spc="175" dirty="0">
                <a:latin typeface="Calibri"/>
                <a:cs typeface="Calibri"/>
              </a:rPr>
              <a:t> </a:t>
            </a:r>
            <a:r>
              <a:rPr sz="1100" b="1" spc="-5" dirty="0">
                <a:latin typeface="Calibri"/>
                <a:cs typeface="Calibri"/>
              </a:rPr>
              <a:t>CMP)</a:t>
            </a:r>
            <a:endParaRPr sz="1100">
              <a:latin typeface="Calibri"/>
              <a:cs typeface="Calibri"/>
            </a:endParaRPr>
          </a:p>
        </p:txBody>
      </p:sp>
      <p:sp>
        <p:nvSpPr>
          <p:cNvPr id="9" name="object 6"/>
          <p:cNvSpPr>
            <a:spLocks/>
          </p:cNvSpPr>
          <p:nvPr/>
        </p:nvSpPr>
        <p:spPr bwMode="auto">
          <a:xfrm>
            <a:off x="1108075" y="1512888"/>
            <a:ext cx="2227263" cy="390525"/>
          </a:xfrm>
          <a:custGeom>
            <a:avLst/>
            <a:gdLst/>
            <a:ahLst/>
            <a:cxnLst>
              <a:cxn ang="0">
                <a:pos x="2161540" y="0"/>
              </a:cxn>
              <a:cxn ang="0">
                <a:pos x="65024" y="0"/>
              </a:cxn>
              <a:cxn ang="0">
                <a:pos x="39712" y="5105"/>
              </a:cxn>
              <a:cxn ang="0">
                <a:pos x="19043" y="19034"/>
              </a:cxn>
              <a:cxn ang="0">
                <a:pos x="5109" y="39701"/>
              </a:cxn>
              <a:cxn ang="0">
                <a:pos x="0" y="65023"/>
              </a:cxn>
              <a:cxn ang="0">
                <a:pos x="0" y="325119"/>
              </a:cxn>
              <a:cxn ang="0">
                <a:pos x="5109" y="350442"/>
              </a:cxn>
              <a:cxn ang="0">
                <a:pos x="19043" y="371109"/>
              </a:cxn>
              <a:cxn ang="0">
                <a:pos x="39712" y="385038"/>
              </a:cxn>
              <a:cxn ang="0">
                <a:pos x="65024" y="390143"/>
              </a:cxn>
              <a:cxn ang="0">
                <a:pos x="2161540" y="390143"/>
              </a:cxn>
              <a:cxn ang="0">
                <a:pos x="2186862" y="385038"/>
              </a:cxn>
              <a:cxn ang="0">
                <a:pos x="2207529" y="371109"/>
              </a:cxn>
              <a:cxn ang="0">
                <a:pos x="2221458" y="350442"/>
              </a:cxn>
              <a:cxn ang="0">
                <a:pos x="2226564" y="325119"/>
              </a:cxn>
              <a:cxn ang="0">
                <a:pos x="2226564" y="65023"/>
              </a:cxn>
              <a:cxn ang="0">
                <a:pos x="2221458" y="39701"/>
              </a:cxn>
              <a:cxn ang="0">
                <a:pos x="2207529" y="19034"/>
              </a:cxn>
              <a:cxn ang="0">
                <a:pos x="2186862" y="5105"/>
              </a:cxn>
              <a:cxn ang="0">
                <a:pos x="2161540" y="0"/>
              </a:cxn>
            </a:cxnLst>
            <a:rect l="0" t="0" r="r" b="b"/>
            <a:pathLst>
              <a:path w="2226945" h="390525">
                <a:moveTo>
                  <a:pt x="2161540" y="0"/>
                </a:moveTo>
                <a:lnTo>
                  <a:pt x="65024" y="0"/>
                </a:lnTo>
                <a:lnTo>
                  <a:pt x="39712" y="5105"/>
                </a:lnTo>
                <a:lnTo>
                  <a:pt x="19043" y="19034"/>
                </a:lnTo>
                <a:lnTo>
                  <a:pt x="5109" y="39701"/>
                </a:lnTo>
                <a:lnTo>
                  <a:pt x="0" y="65023"/>
                </a:lnTo>
                <a:lnTo>
                  <a:pt x="0" y="325119"/>
                </a:lnTo>
                <a:lnTo>
                  <a:pt x="5109" y="350442"/>
                </a:lnTo>
                <a:lnTo>
                  <a:pt x="19043" y="371109"/>
                </a:lnTo>
                <a:lnTo>
                  <a:pt x="39712" y="385038"/>
                </a:lnTo>
                <a:lnTo>
                  <a:pt x="65024" y="390143"/>
                </a:lnTo>
                <a:lnTo>
                  <a:pt x="2161540" y="390143"/>
                </a:lnTo>
                <a:lnTo>
                  <a:pt x="2186862" y="385038"/>
                </a:lnTo>
                <a:lnTo>
                  <a:pt x="2207529" y="371109"/>
                </a:lnTo>
                <a:lnTo>
                  <a:pt x="2221458" y="350442"/>
                </a:lnTo>
                <a:lnTo>
                  <a:pt x="2226564" y="325119"/>
                </a:lnTo>
                <a:lnTo>
                  <a:pt x="2226564" y="65023"/>
                </a:lnTo>
                <a:lnTo>
                  <a:pt x="2221458" y="39701"/>
                </a:lnTo>
                <a:lnTo>
                  <a:pt x="2207529" y="19034"/>
                </a:lnTo>
                <a:lnTo>
                  <a:pt x="2186862" y="5105"/>
                </a:lnTo>
                <a:lnTo>
                  <a:pt x="2161540" y="0"/>
                </a:lnTo>
                <a:close/>
              </a:path>
            </a:pathLst>
          </a:custGeom>
          <a:solidFill>
            <a:srgbClr val="EC7C30"/>
          </a:solidFill>
          <a:ln w="9525">
            <a:noFill/>
            <a:round/>
            <a:headEnd/>
            <a:tailEnd/>
          </a:ln>
        </p:spPr>
        <p:txBody>
          <a:bodyPr lIns="0" tIns="0" rIns="0" bIns="0"/>
          <a:lstStyle/>
          <a:p>
            <a:endParaRPr lang="fr-FR"/>
          </a:p>
        </p:txBody>
      </p:sp>
      <p:sp>
        <p:nvSpPr>
          <p:cNvPr id="10" name="object 7"/>
          <p:cNvSpPr>
            <a:spLocks/>
          </p:cNvSpPr>
          <p:nvPr/>
        </p:nvSpPr>
        <p:spPr bwMode="auto">
          <a:xfrm>
            <a:off x="1108075" y="1512888"/>
            <a:ext cx="2227263" cy="390525"/>
          </a:xfrm>
          <a:custGeom>
            <a:avLst/>
            <a:gdLst/>
            <a:ahLst/>
            <a:cxnLst>
              <a:cxn ang="0">
                <a:pos x="0" y="65023"/>
              </a:cxn>
              <a:cxn ang="0">
                <a:pos x="5109" y="39701"/>
              </a:cxn>
              <a:cxn ang="0">
                <a:pos x="19043" y="19034"/>
              </a:cxn>
              <a:cxn ang="0">
                <a:pos x="39712" y="5105"/>
              </a:cxn>
              <a:cxn ang="0">
                <a:pos x="65024" y="0"/>
              </a:cxn>
              <a:cxn ang="0">
                <a:pos x="2161540" y="0"/>
              </a:cxn>
              <a:cxn ang="0">
                <a:pos x="2186862" y="5105"/>
              </a:cxn>
              <a:cxn ang="0">
                <a:pos x="2207529" y="19034"/>
              </a:cxn>
              <a:cxn ang="0">
                <a:pos x="2221458" y="39701"/>
              </a:cxn>
              <a:cxn ang="0">
                <a:pos x="2226564" y="65023"/>
              </a:cxn>
              <a:cxn ang="0">
                <a:pos x="2226564" y="325119"/>
              </a:cxn>
              <a:cxn ang="0">
                <a:pos x="2221458" y="350442"/>
              </a:cxn>
              <a:cxn ang="0">
                <a:pos x="2207529" y="371109"/>
              </a:cxn>
              <a:cxn ang="0">
                <a:pos x="2186862" y="385038"/>
              </a:cxn>
              <a:cxn ang="0">
                <a:pos x="2161540" y="390143"/>
              </a:cxn>
              <a:cxn ang="0">
                <a:pos x="65024" y="390143"/>
              </a:cxn>
              <a:cxn ang="0">
                <a:pos x="39712" y="385038"/>
              </a:cxn>
              <a:cxn ang="0">
                <a:pos x="19043" y="371109"/>
              </a:cxn>
              <a:cxn ang="0">
                <a:pos x="5109" y="350442"/>
              </a:cxn>
              <a:cxn ang="0">
                <a:pos x="0" y="325119"/>
              </a:cxn>
              <a:cxn ang="0">
                <a:pos x="0" y="65023"/>
              </a:cxn>
            </a:cxnLst>
            <a:rect l="0" t="0" r="r" b="b"/>
            <a:pathLst>
              <a:path w="2226945" h="390525">
                <a:moveTo>
                  <a:pt x="0" y="65023"/>
                </a:moveTo>
                <a:lnTo>
                  <a:pt x="5109" y="39701"/>
                </a:lnTo>
                <a:lnTo>
                  <a:pt x="19043" y="19034"/>
                </a:lnTo>
                <a:lnTo>
                  <a:pt x="39712" y="5105"/>
                </a:lnTo>
                <a:lnTo>
                  <a:pt x="65024" y="0"/>
                </a:lnTo>
                <a:lnTo>
                  <a:pt x="2161540" y="0"/>
                </a:lnTo>
                <a:lnTo>
                  <a:pt x="2186862" y="5105"/>
                </a:lnTo>
                <a:lnTo>
                  <a:pt x="2207529" y="19034"/>
                </a:lnTo>
                <a:lnTo>
                  <a:pt x="2221458" y="39701"/>
                </a:lnTo>
                <a:lnTo>
                  <a:pt x="2226564" y="65023"/>
                </a:lnTo>
                <a:lnTo>
                  <a:pt x="2226564" y="325119"/>
                </a:lnTo>
                <a:lnTo>
                  <a:pt x="2221458" y="350442"/>
                </a:lnTo>
                <a:lnTo>
                  <a:pt x="2207529" y="371109"/>
                </a:lnTo>
                <a:lnTo>
                  <a:pt x="2186862" y="385038"/>
                </a:lnTo>
                <a:lnTo>
                  <a:pt x="2161540" y="390143"/>
                </a:lnTo>
                <a:lnTo>
                  <a:pt x="65024" y="390143"/>
                </a:lnTo>
                <a:lnTo>
                  <a:pt x="39712" y="385038"/>
                </a:lnTo>
                <a:lnTo>
                  <a:pt x="19043" y="371109"/>
                </a:lnTo>
                <a:lnTo>
                  <a:pt x="5109" y="350442"/>
                </a:lnTo>
                <a:lnTo>
                  <a:pt x="0" y="325119"/>
                </a:lnTo>
                <a:lnTo>
                  <a:pt x="0" y="65023"/>
                </a:lnTo>
                <a:close/>
              </a:path>
            </a:pathLst>
          </a:custGeom>
          <a:noFill/>
          <a:ln w="12192">
            <a:solidFill>
              <a:srgbClr val="FFFFFF"/>
            </a:solidFill>
            <a:round/>
            <a:headEnd/>
            <a:tailEnd/>
          </a:ln>
        </p:spPr>
        <p:txBody>
          <a:bodyPr lIns="0" tIns="0" rIns="0" bIns="0"/>
          <a:lstStyle/>
          <a:p>
            <a:endParaRPr lang="fr-FR"/>
          </a:p>
        </p:txBody>
      </p:sp>
      <p:sp>
        <p:nvSpPr>
          <p:cNvPr id="11" name="object 8"/>
          <p:cNvSpPr txBox="1"/>
          <p:nvPr/>
        </p:nvSpPr>
        <p:spPr>
          <a:xfrm>
            <a:off x="1985963" y="1616075"/>
            <a:ext cx="469900" cy="158750"/>
          </a:xfrm>
          <a:prstGeom prst="rect">
            <a:avLst/>
          </a:prstGeom>
        </p:spPr>
        <p:txBody>
          <a:bodyPr lIns="0" tIns="0" rIns="0" bIns="0">
            <a:spAutoFit/>
          </a:bodyPr>
          <a:lstStyle/>
          <a:p>
            <a:pPr fontAlgn="auto">
              <a:spcBef>
                <a:spcPts val="0"/>
              </a:spcBef>
              <a:spcAft>
                <a:spcPts val="0"/>
              </a:spcAft>
              <a:defRPr/>
            </a:pPr>
            <a:r>
              <a:rPr sz="1000" spc="-5" dirty="0">
                <a:solidFill>
                  <a:srgbClr val="FFFFFF"/>
                </a:solidFill>
                <a:latin typeface="Calibri"/>
                <a:cs typeface="Calibri"/>
              </a:rPr>
              <a:t>R</a:t>
            </a:r>
            <a:r>
              <a:rPr sz="1000" spc="-10" dirty="0">
                <a:solidFill>
                  <a:srgbClr val="FFFFFF"/>
                </a:solidFill>
                <a:latin typeface="Calibri"/>
                <a:cs typeface="Calibri"/>
              </a:rPr>
              <a:t>e</a:t>
            </a:r>
            <a:r>
              <a:rPr sz="1000" spc="-5" dirty="0">
                <a:solidFill>
                  <a:srgbClr val="FFFFFF"/>
                </a:solidFill>
                <a:latin typeface="Calibri"/>
                <a:cs typeface="Calibri"/>
              </a:rPr>
              <a:t>co</a:t>
            </a:r>
            <a:r>
              <a:rPr sz="1000" dirty="0">
                <a:solidFill>
                  <a:srgbClr val="FFFFFF"/>
                </a:solidFill>
                <a:latin typeface="Calibri"/>
                <a:cs typeface="Calibri"/>
              </a:rPr>
              <a:t>u</a:t>
            </a:r>
            <a:r>
              <a:rPr sz="1000" spc="-5" dirty="0">
                <a:solidFill>
                  <a:srgbClr val="FFFFFF"/>
                </a:solidFill>
                <a:latin typeface="Calibri"/>
                <a:cs typeface="Calibri"/>
              </a:rPr>
              <a:t>r</a:t>
            </a:r>
            <a:r>
              <a:rPr sz="1000" spc="-10" dirty="0">
                <a:solidFill>
                  <a:srgbClr val="FFFFFF"/>
                </a:solidFill>
                <a:latin typeface="Calibri"/>
                <a:cs typeface="Calibri"/>
              </a:rPr>
              <a:t>s</a:t>
            </a:r>
            <a:r>
              <a:rPr sz="1000" spc="-5" dirty="0">
                <a:solidFill>
                  <a:srgbClr val="FFFFFF"/>
                </a:solidFill>
                <a:latin typeface="Calibri"/>
                <a:cs typeface="Calibri"/>
              </a:rPr>
              <a:t>?</a:t>
            </a:r>
            <a:endParaRPr sz="1000">
              <a:latin typeface="Calibri"/>
              <a:cs typeface="Calibri"/>
            </a:endParaRPr>
          </a:p>
        </p:txBody>
      </p:sp>
      <p:sp>
        <p:nvSpPr>
          <p:cNvPr id="12" name="object 9"/>
          <p:cNvSpPr>
            <a:spLocks/>
          </p:cNvSpPr>
          <p:nvPr/>
        </p:nvSpPr>
        <p:spPr bwMode="auto">
          <a:xfrm>
            <a:off x="3436938" y="2139950"/>
            <a:ext cx="4779962" cy="1593850"/>
          </a:xfrm>
          <a:custGeom>
            <a:avLst/>
            <a:gdLst/>
            <a:ahLst/>
            <a:cxnLst>
              <a:cxn ang="0">
                <a:pos x="3982211" y="0"/>
              </a:cxn>
              <a:cxn ang="0">
                <a:pos x="3982211" y="199262"/>
              </a:cxn>
              <a:cxn ang="0">
                <a:pos x="0" y="199262"/>
              </a:cxn>
              <a:cxn ang="0">
                <a:pos x="0" y="1394840"/>
              </a:cxn>
              <a:cxn ang="0">
                <a:pos x="3982211" y="1394840"/>
              </a:cxn>
              <a:cxn ang="0">
                <a:pos x="3982211" y="1594103"/>
              </a:cxn>
              <a:cxn ang="0">
                <a:pos x="4779263" y="797051"/>
              </a:cxn>
              <a:cxn ang="0">
                <a:pos x="3982211" y="0"/>
              </a:cxn>
            </a:cxnLst>
            <a:rect l="0" t="0" r="r" b="b"/>
            <a:pathLst>
              <a:path w="4779645" h="1594485">
                <a:moveTo>
                  <a:pt x="3982211" y="0"/>
                </a:moveTo>
                <a:lnTo>
                  <a:pt x="3982211" y="199262"/>
                </a:lnTo>
                <a:lnTo>
                  <a:pt x="0" y="199262"/>
                </a:lnTo>
                <a:lnTo>
                  <a:pt x="0" y="1394840"/>
                </a:lnTo>
                <a:lnTo>
                  <a:pt x="3982211" y="1394840"/>
                </a:lnTo>
                <a:lnTo>
                  <a:pt x="3982211" y="1594103"/>
                </a:lnTo>
                <a:lnTo>
                  <a:pt x="4779263" y="797051"/>
                </a:lnTo>
                <a:lnTo>
                  <a:pt x="3982211" y="0"/>
                </a:lnTo>
                <a:close/>
              </a:path>
            </a:pathLst>
          </a:custGeom>
          <a:solidFill>
            <a:srgbClr val="E0E0E0">
              <a:alpha val="90195"/>
            </a:srgbClr>
          </a:solidFill>
          <a:ln w="9525">
            <a:noFill/>
            <a:round/>
            <a:headEnd/>
            <a:tailEnd/>
          </a:ln>
        </p:spPr>
        <p:txBody>
          <a:bodyPr lIns="0" tIns="0" rIns="0" bIns="0"/>
          <a:lstStyle/>
          <a:p>
            <a:endParaRPr lang="fr-FR"/>
          </a:p>
        </p:txBody>
      </p:sp>
      <p:sp>
        <p:nvSpPr>
          <p:cNvPr id="13" name="object 10"/>
          <p:cNvSpPr>
            <a:spLocks/>
          </p:cNvSpPr>
          <p:nvPr/>
        </p:nvSpPr>
        <p:spPr bwMode="auto">
          <a:xfrm>
            <a:off x="3436938" y="2139950"/>
            <a:ext cx="4779962" cy="1593850"/>
          </a:xfrm>
          <a:custGeom>
            <a:avLst/>
            <a:gdLst/>
            <a:ahLst/>
            <a:cxnLst>
              <a:cxn ang="0">
                <a:pos x="0" y="199262"/>
              </a:cxn>
              <a:cxn ang="0">
                <a:pos x="3982211" y="199262"/>
              </a:cxn>
              <a:cxn ang="0">
                <a:pos x="3982211" y="0"/>
              </a:cxn>
              <a:cxn ang="0">
                <a:pos x="4779263" y="797051"/>
              </a:cxn>
              <a:cxn ang="0">
                <a:pos x="3982211" y="1594103"/>
              </a:cxn>
              <a:cxn ang="0">
                <a:pos x="3982211" y="1394840"/>
              </a:cxn>
              <a:cxn ang="0">
                <a:pos x="0" y="1394840"/>
              </a:cxn>
              <a:cxn ang="0">
                <a:pos x="0" y="199262"/>
              </a:cxn>
            </a:cxnLst>
            <a:rect l="0" t="0" r="r" b="b"/>
            <a:pathLst>
              <a:path w="4779645" h="1594485">
                <a:moveTo>
                  <a:pt x="0" y="199262"/>
                </a:moveTo>
                <a:lnTo>
                  <a:pt x="3982211" y="199262"/>
                </a:lnTo>
                <a:lnTo>
                  <a:pt x="3982211" y="0"/>
                </a:lnTo>
                <a:lnTo>
                  <a:pt x="4779263" y="797051"/>
                </a:lnTo>
                <a:lnTo>
                  <a:pt x="3982211" y="1594103"/>
                </a:lnTo>
                <a:lnTo>
                  <a:pt x="3982211" y="1394840"/>
                </a:lnTo>
                <a:lnTo>
                  <a:pt x="0" y="1394840"/>
                </a:lnTo>
                <a:lnTo>
                  <a:pt x="0" y="199262"/>
                </a:lnTo>
                <a:close/>
              </a:path>
            </a:pathLst>
          </a:custGeom>
          <a:noFill/>
          <a:ln w="12191">
            <a:solidFill>
              <a:srgbClr val="E0E0E0"/>
            </a:solidFill>
            <a:round/>
            <a:headEnd/>
            <a:tailEnd/>
          </a:ln>
        </p:spPr>
        <p:txBody>
          <a:bodyPr lIns="0" tIns="0" rIns="0" bIns="0"/>
          <a:lstStyle/>
          <a:p>
            <a:endParaRPr lang="fr-FR"/>
          </a:p>
        </p:txBody>
      </p:sp>
      <p:sp>
        <p:nvSpPr>
          <p:cNvPr id="14" name="object 11"/>
          <p:cNvSpPr txBox="1"/>
          <p:nvPr/>
        </p:nvSpPr>
        <p:spPr>
          <a:xfrm>
            <a:off x="3443288" y="2325688"/>
            <a:ext cx="4079875" cy="1022350"/>
          </a:xfrm>
          <a:prstGeom prst="rect">
            <a:avLst/>
          </a:prstGeom>
        </p:spPr>
        <p:txBody>
          <a:bodyPr lIns="0" tIns="0" rIns="0" bIns="0">
            <a:spAutoFit/>
          </a:bodyPr>
          <a:lstStyle/>
          <a:p>
            <a:pPr fontAlgn="auto">
              <a:spcBef>
                <a:spcPts val="0"/>
              </a:spcBef>
              <a:spcAft>
                <a:spcPts val="0"/>
              </a:spcAft>
              <a:defRPr/>
            </a:pPr>
            <a:r>
              <a:rPr sz="900" spc="-5" dirty="0">
                <a:latin typeface="Calibri"/>
                <a:cs typeface="Calibri"/>
              </a:rPr>
              <a:t>•</a:t>
            </a:r>
            <a:r>
              <a:rPr sz="900" b="1" spc="-5" dirty="0">
                <a:latin typeface="Calibri"/>
                <a:cs typeface="Calibri"/>
              </a:rPr>
              <a:t>décison d'attribution ou  non  d'un</a:t>
            </a:r>
            <a:r>
              <a:rPr sz="900" b="1" spc="45" dirty="0">
                <a:latin typeface="Calibri"/>
                <a:cs typeface="Calibri"/>
              </a:rPr>
              <a:t> </a:t>
            </a:r>
            <a:r>
              <a:rPr sz="900" b="1" spc="-5" dirty="0">
                <a:latin typeface="Calibri"/>
                <a:cs typeface="Calibri"/>
              </a:rPr>
              <a:t>marché</a:t>
            </a:r>
            <a:endParaRPr sz="900">
              <a:latin typeface="Calibri"/>
              <a:cs typeface="Calibri"/>
            </a:endParaRPr>
          </a:p>
          <a:p>
            <a:pPr fontAlgn="auto">
              <a:spcBef>
                <a:spcPts val="70"/>
              </a:spcBef>
              <a:spcAft>
                <a:spcPts val="0"/>
              </a:spcAft>
              <a:defRPr/>
            </a:pPr>
            <a:r>
              <a:rPr sz="900" spc="-5" dirty="0">
                <a:latin typeface="Calibri"/>
                <a:cs typeface="Calibri"/>
              </a:rPr>
              <a:t>•</a:t>
            </a:r>
            <a:r>
              <a:rPr sz="900" b="1" spc="-5" dirty="0">
                <a:latin typeface="Calibri"/>
                <a:cs typeface="Calibri"/>
              </a:rPr>
              <a:t>Conditions  de publication des</a:t>
            </a:r>
            <a:r>
              <a:rPr sz="900" b="1" spc="25" dirty="0">
                <a:latin typeface="Calibri"/>
                <a:cs typeface="Calibri"/>
              </a:rPr>
              <a:t> </a:t>
            </a:r>
            <a:r>
              <a:rPr sz="900" b="1" spc="-5" dirty="0">
                <a:latin typeface="Calibri"/>
                <a:cs typeface="Calibri"/>
              </a:rPr>
              <a:t>avis</a:t>
            </a:r>
            <a:endParaRPr sz="900">
              <a:latin typeface="Calibri"/>
              <a:cs typeface="Calibri"/>
            </a:endParaRPr>
          </a:p>
          <a:p>
            <a:pPr fontAlgn="auto">
              <a:spcBef>
                <a:spcPts val="80"/>
              </a:spcBef>
              <a:spcAft>
                <a:spcPts val="0"/>
              </a:spcAft>
              <a:defRPr/>
            </a:pPr>
            <a:r>
              <a:rPr sz="900" spc="-5" dirty="0">
                <a:latin typeface="Calibri"/>
                <a:cs typeface="Calibri"/>
              </a:rPr>
              <a:t>•</a:t>
            </a:r>
            <a:r>
              <a:rPr sz="900" b="1" spc="-5" dirty="0">
                <a:latin typeface="Calibri"/>
                <a:cs typeface="Calibri"/>
              </a:rPr>
              <a:t>Règles relatives  </a:t>
            </a:r>
            <a:r>
              <a:rPr sz="900" b="1" dirty="0">
                <a:latin typeface="Calibri"/>
                <a:cs typeface="Calibri"/>
              </a:rPr>
              <a:t>à </a:t>
            </a:r>
            <a:r>
              <a:rPr sz="900" b="1" spc="-5" dirty="0">
                <a:latin typeface="Calibri"/>
                <a:cs typeface="Calibri"/>
              </a:rPr>
              <a:t>la participation des candidats </a:t>
            </a:r>
            <a:r>
              <a:rPr sz="900" b="1" dirty="0">
                <a:latin typeface="Calibri"/>
                <a:cs typeface="Calibri"/>
              </a:rPr>
              <a:t>et </a:t>
            </a:r>
            <a:r>
              <a:rPr sz="900" b="1" spc="-5" dirty="0">
                <a:latin typeface="Calibri"/>
                <a:cs typeface="Calibri"/>
              </a:rPr>
              <a:t>aux capacités </a:t>
            </a:r>
            <a:r>
              <a:rPr sz="900" b="1" dirty="0">
                <a:latin typeface="Calibri"/>
                <a:cs typeface="Calibri"/>
              </a:rPr>
              <a:t>et </a:t>
            </a:r>
            <a:r>
              <a:rPr sz="900" b="1" spc="-5" dirty="0">
                <a:latin typeface="Calibri"/>
                <a:cs typeface="Calibri"/>
              </a:rPr>
              <a:t>garanties</a:t>
            </a:r>
            <a:r>
              <a:rPr sz="900" b="1" spc="185" dirty="0">
                <a:latin typeface="Calibri"/>
                <a:cs typeface="Calibri"/>
              </a:rPr>
              <a:t> </a:t>
            </a:r>
            <a:r>
              <a:rPr sz="900" b="1" spc="-5" dirty="0">
                <a:latin typeface="Calibri"/>
                <a:cs typeface="Calibri"/>
              </a:rPr>
              <a:t>exigées</a:t>
            </a:r>
            <a:endParaRPr sz="900">
              <a:latin typeface="Calibri"/>
              <a:cs typeface="Calibri"/>
            </a:endParaRPr>
          </a:p>
          <a:p>
            <a:pPr fontAlgn="auto">
              <a:spcBef>
                <a:spcPts val="70"/>
              </a:spcBef>
              <a:spcAft>
                <a:spcPts val="0"/>
              </a:spcAft>
              <a:defRPr/>
            </a:pPr>
            <a:r>
              <a:rPr sz="900" dirty="0">
                <a:latin typeface="Calibri"/>
                <a:cs typeface="Calibri"/>
              </a:rPr>
              <a:t>•</a:t>
            </a:r>
            <a:r>
              <a:rPr sz="900" b="1" dirty="0">
                <a:latin typeface="Calibri"/>
                <a:cs typeface="Calibri"/>
              </a:rPr>
              <a:t>Le </a:t>
            </a:r>
            <a:r>
              <a:rPr sz="900" b="1" spc="-5" dirty="0">
                <a:latin typeface="Calibri"/>
                <a:cs typeface="Calibri"/>
              </a:rPr>
              <a:t>mode de  passation </a:t>
            </a:r>
            <a:r>
              <a:rPr sz="900" b="1" dirty="0">
                <a:latin typeface="Calibri"/>
                <a:cs typeface="Calibri"/>
              </a:rPr>
              <a:t>et </a:t>
            </a:r>
            <a:r>
              <a:rPr sz="900" b="1" spc="-5" dirty="0">
                <a:latin typeface="Calibri"/>
                <a:cs typeface="Calibri"/>
              </a:rPr>
              <a:t>la  procédure de sélection</a:t>
            </a:r>
            <a:r>
              <a:rPr sz="900" b="1" spc="65" dirty="0">
                <a:latin typeface="Calibri"/>
                <a:cs typeface="Calibri"/>
              </a:rPr>
              <a:t> </a:t>
            </a:r>
            <a:r>
              <a:rPr sz="900" b="1" spc="-5" dirty="0">
                <a:latin typeface="Calibri"/>
                <a:cs typeface="Calibri"/>
              </a:rPr>
              <a:t>retenus</a:t>
            </a:r>
            <a:endParaRPr sz="900">
              <a:latin typeface="Calibri"/>
              <a:cs typeface="Calibri"/>
            </a:endParaRPr>
          </a:p>
          <a:p>
            <a:pPr fontAlgn="auto">
              <a:spcBef>
                <a:spcPts val="75"/>
              </a:spcBef>
              <a:spcAft>
                <a:spcPts val="0"/>
              </a:spcAft>
              <a:defRPr/>
            </a:pPr>
            <a:r>
              <a:rPr sz="900" dirty="0">
                <a:latin typeface="Calibri"/>
                <a:cs typeface="Calibri"/>
              </a:rPr>
              <a:t>•</a:t>
            </a:r>
            <a:r>
              <a:rPr sz="900" b="1" dirty="0">
                <a:latin typeface="Calibri"/>
                <a:cs typeface="Calibri"/>
              </a:rPr>
              <a:t>La </a:t>
            </a:r>
            <a:r>
              <a:rPr sz="900" b="1" spc="-5" dirty="0">
                <a:latin typeface="Calibri"/>
                <a:cs typeface="Calibri"/>
              </a:rPr>
              <a:t>conformité  des documents  d'appel d'offres </a:t>
            </a:r>
            <a:r>
              <a:rPr sz="900" b="1" dirty="0">
                <a:latin typeface="Calibri"/>
                <a:cs typeface="Calibri"/>
              </a:rPr>
              <a:t>à </a:t>
            </a:r>
            <a:r>
              <a:rPr sz="900" b="1" spc="-5" dirty="0">
                <a:latin typeface="Calibri"/>
                <a:cs typeface="Calibri"/>
              </a:rPr>
              <a:t>la</a:t>
            </a:r>
            <a:r>
              <a:rPr sz="900" b="1" spc="85" dirty="0">
                <a:latin typeface="Calibri"/>
                <a:cs typeface="Calibri"/>
              </a:rPr>
              <a:t> </a:t>
            </a:r>
            <a:r>
              <a:rPr sz="900" b="1" spc="-5" dirty="0">
                <a:latin typeface="Calibri"/>
                <a:cs typeface="Calibri"/>
              </a:rPr>
              <a:t>règlementation</a:t>
            </a:r>
            <a:endParaRPr sz="900">
              <a:latin typeface="Calibri"/>
              <a:cs typeface="Calibri"/>
            </a:endParaRPr>
          </a:p>
          <a:p>
            <a:pPr fontAlgn="auto">
              <a:spcBef>
                <a:spcPts val="70"/>
              </a:spcBef>
              <a:spcAft>
                <a:spcPts val="0"/>
              </a:spcAft>
              <a:defRPr/>
            </a:pPr>
            <a:r>
              <a:rPr sz="900" dirty="0">
                <a:latin typeface="Calibri"/>
                <a:cs typeface="Calibri"/>
              </a:rPr>
              <a:t>•</a:t>
            </a:r>
            <a:r>
              <a:rPr sz="900" b="1" dirty="0">
                <a:latin typeface="Calibri"/>
                <a:cs typeface="Calibri"/>
              </a:rPr>
              <a:t>les </a:t>
            </a:r>
            <a:r>
              <a:rPr sz="900" b="1" spc="-5" dirty="0">
                <a:latin typeface="Calibri"/>
                <a:cs typeface="Calibri"/>
              </a:rPr>
              <a:t>spécifications  techniques </a:t>
            </a:r>
            <a:r>
              <a:rPr sz="900" b="1" spc="20" dirty="0">
                <a:latin typeface="Calibri"/>
                <a:cs typeface="Calibri"/>
              </a:rPr>
              <a:t> </a:t>
            </a:r>
            <a:r>
              <a:rPr sz="900" b="1" spc="-5" dirty="0">
                <a:latin typeface="Calibri"/>
                <a:cs typeface="Calibri"/>
              </a:rPr>
              <a:t>retenues</a:t>
            </a:r>
            <a:endParaRPr sz="900">
              <a:latin typeface="Calibri"/>
              <a:cs typeface="Calibri"/>
            </a:endParaRPr>
          </a:p>
          <a:p>
            <a:pPr fontAlgn="auto">
              <a:spcBef>
                <a:spcPts val="70"/>
              </a:spcBef>
              <a:spcAft>
                <a:spcPts val="0"/>
              </a:spcAft>
              <a:defRPr/>
            </a:pPr>
            <a:r>
              <a:rPr sz="900" dirty="0">
                <a:latin typeface="Calibri"/>
                <a:cs typeface="Calibri"/>
              </a:rPr>
              <a:t>•</a:t>
            </a:r>
            <a:r>
              <a:rPr sz="900" b="1" dirty="0">
                <a:latin typeface="Calibri"/>
                <a:cs typeface="Calibri"/>
              </a:rPr>
              <a:t>Les </a:t>
            </a:r>
            <a:r>
              <a:rPr sz="900" b="1" spc="-5" dirty="0">
                <a:latin typeface="Calibri"/>
                <a:cs typeface="Calibri"/>
              </a:rPr>
              <a:t>crtières</a:t>
            </a:r>
            <a:r>
              <a:rPr sz="900" b="1" spc="140" dirty="0">
                <a:latin typeface="Calibri"/>
                <a:cs typeface="Calibri"/>
              </a:rPr>
              <a:t> </a:t>
            </a:r>
            <a:r>
              <a:rPr sz="900" b="1" spc="-5" dirty="0">
                <a:latin typeface="Calibri"/>
                <a:cs typeface="Calibri"/>
              </a:rPr>
              <a:t>d'évaluation</a:t>
            </a:r>
            <a:endParaRPr sz="900">
              <a:latin typeface="Calibri"/>
              <a:cs typeface="Calibri"/>
            </a:endParaRPr>
          </a:p>
        </p:txBody>
      </p:sp>
      <p:sp>
        <p:nvSpPr>
          <p:cNvPr id="15" name="object 12"/>
          <p:cNvSpPr>
            <a:spLocks/>
          </p:cNvSpPr>
          <p:nvPr/>
        </p:nvSpPr>
        <p:spPr bwMode="auto">
          <a:xfrm>
            <a:off x="1114425" y="2741613"/>
            <a:ext cx="2322513" cy="390525"/>
          </a:xfrm>
          <a:custGeom>
            <a:avLst/>
            <a:gdLst/>
            <a:ahLst/>
            <a:cxnLst>
              <a:cxn ang="0">
                <a:pos x="2257552" y="0"/>
              </a:cxn>
              <a:cxn ang="0">
                <a:pos x="65024" y="0"/>
              </a:cxn>
              <a:cxn ang="0">
                <a:pos x="39712" y="5105"/>
              </a:cxn>
              <a:cxn ang="0">
                <a:pos x="19043" y="19034"/>
              </a:cxn>
              <a:cxn ang="0">
                <a:pos x="5109" y="39701"/>
              </a:cxn>
              <a:cxn ang="0">
                <a:pos x="0" y="65024"/>
              </a:cxn>
              <a:cxn ang="0">
                <a:pos x="0" y="325120"/>
              </a:cxn>
              <a:cxn ang="0">
                <a:pos x="5109" y="350442"/>
              </a:cxn>
              <a:cxn ang="0">
                <a:pos x="19043" y="371109"/>
              </a:cxn>
              <a:cxn ang="0">
                <a:pos x="39712" y="385038"/>
              </a:cxn>
              <a:cxn ang="0">
                <a:pos x="65024" y="390144"/>
              </a:cxn>
              <a:cxn ang="0">
                <a:pos x="2257552" y="390144"/>
              </a:cxn>
              <a:cxn ang="0">
                <a:pos x="2282874" y="385038"/>
              </a:cxn>
              <a:cxn ang="0">
                <a:pos x="2303541" y="371109"/>
              </a:cxn>
              <a:cxn ang="0">
                <a:pos x="2317470" y="350442"/>
              </a:cxn>
              <a:cxn ang="0">
                <a:pos x="2322576" y="325120"/>
              </a:cxn>
              <a:cxn ang="0">
                <a:pos x="2322576" y="65024"/>
              </a:cxn>
              <a:cxn ang="0">
                <a:pos x="2317470" y="39701"/>
              </a:cxn>
              <a:cxn ang="0">
                <a:pos x="2303541" y="19034"/>
              </a:cxn>
              <a:cxn ang="0">
                <a:pos x="2282874" y="5105"/>
              </a:cxn>
              <a:cxn ang="0">
                <a:pos x="2257552" y="0"/>
              </a:cxn>
            </a:cxnLst>
            <a:rect l="0" t="0" r="r" b="b"/>
            <a:pathLst>
              <a:path w="2322829" h="390525">
                <a:moveTo>
                  <a:pt x="2257552" y="0"/>
                </a:moveTo>
                <a:lnTo>
                  <a:pt x="65024" y="0"/>
                </a:lnTo>
                <a:lnTo>
                  <a:pt x="39712" y="5105"/>
                </a:lnTo>
                <a:lnTo>
                  <a:pt x="19043" y="19034"/>
                </a:lnTo>
                <a:lnTo>
                  <a:pt x="5109" y="39701"/>
                </a:lnTo>
                <a:lnTo>
                  <a:pt x="0" y="65024"/>
                </a:lnTo>
                <a:lnTo>
                  <a:pt x="0" y="325120"/>
                </a:lnTo>
                <a:lnTo>
                  <a:pt x="5109" y="350442"/>
                </a:lnTo>
                <a:lnTo>
                  <a:pt x="19043" y="371109"/>
                </a:lnTo>
                <a:lnTo>
                  <a:pt x="39712" y="385038"/>
                </a:lnTo>
                <a:lnTo>
                  <a:pt x="65024" y="390144"/>
                </a:lnTo>
                <a:lnTo>
                  <a:pt x="2257552" y="390144"/>
                </a:lnTo>
                <a:lnTo>
                  <a:pt x="2282874" y="385038"/>
                </a:lnTo>
                <a:lnTo>
                  <a:pt x="2303541" y="371109"/>
                </a:lnTo>
                <a:lnTo>
                  <a:pt x="2317470" y="350442"/>
                </a:lnTo>
                <a:lnTo>
                  <a:pt x="2322576" y="325120"/>
                </a:lnTo>
                <a:lnTo>
                  <a:pt x="2322576" y="65024"/>
                </a:lnTo>
                <a:lnTo>
                  <a:pt x="2317470" y="39701"/>
                </a:lnTo>
                <a:lnTo>
                  <a:pt x="2303541" y="19034"/>
                </a:lnTo>
                <a:lnTo>
                  <a:pt x="2282874" y="5105"/>
                </a:lnTo>
                <a:lnTo>
                  <a:pt x="2257552" y="0"/>
                </a:lnTo>
                <a:close/>
              </a:path>
            </a:pathLst>
          </a:custGeom>
          <a:solidFill>
            <a:srgbClr val="A4A4A4"/>
          </a:solidFill>
          <a:ln w="9525">
            <a:noFill/>
            <a:round/>
            <a:headEnd/>
            <a:tailEnd/>
          </a:ln>
        </p:spPr>
        <p:txBody>
          <a:bodyPr lIns="0" tIns="0" rIns="0" bIns="0"/>
          <a:lstStyle/>
          <a:p>
            <a:endParaRPr lang="fr-FR"/>
          </a:p>
        </p:txBody>
      </p:sp>
      <p:sp>
        <p:nvSpPr>
          <p:cNvPr id="16" name="object 13"/>
          <p:cNvSpPr>
            <a:spLocks/>
          </p:cNvSpPr>
          <p:nvPr/>
        </p:nvSpPr>
        <p:spPr bwMode="auto">
          <a:xfrm>
            <a:off x="1114425" y="2741613"/>
            <a:ext cx="2322513" cy="390525"/>
          </a:xfrm>
          <a:custGeom>
            <a:avLst/>
            <a:gdLst/>
            <a:ahLst/>
            <a:cxnLst>
              <a:cxn ang="0">
                <a:pos x="0" y="65024"/>
              </a:cxn>
              <a:cxn ang="0">
                <a:pos x="5109" y="39701"/>
              </a:cxn>
              <a:cxn ang="0">
                <a:pos x="19043" y="19034"/>
              </a:cxn>
              <a:cxn ang="0">
                <a:pos x="39712" y="5105"/>
              </a:cxn>
              <a:cxn ang="0">
                <a:pos x="65024" y="0"/>
              </a:cxn>
              <a:cxn ang="0">
                <a:pos x="2257552" y="0"/>
              </a:cxn>
              <a:cxn ang="0">
                <a:pos x="2282874" y="5105"/>
              </a:cxn>
              <a:cxn ang="0">
                <a:pos x="2303541" y="19034"/>
              </a:cxn>
              <a:cxn ang="0">
                <a:pos x="2317470" y="39701"/>
              </a:cxn>
              <a:cxn ang="0">
                <a:pos x="2322576" y="65024"/>
              </a:cxn>
              <a:cxn ang="0">
                <a:pos x="2322576" y="325120"/>
              </a:cxn>
              <a:cxn ang="0">
                <a:pos x="2317470" y="350442"/>
              </a:cxn>
              <a:cxn ang="0">
                <a:pos x="2303541" y="371109"/>
              </a:cxn>
              <a:cxn ang="0">
                <a:pos x="2282874" y="385038"/>
              </a:cxn>
              <a:cxn ang="0">
                <a:pos x="2257552" y="390144"/>
              </a:cxn>
              <a:cxn ang="0">
                <a:pos x="65024" y="390144"/>
              </a:cxn>
              <a:cxn ang="0">
                <a:pos x="39712" y="385038"/>
              </a:cxn>
              <a:cxn ang="0">
                <a:pos x="19043" y="371109"/>
              </a:cxn>
              <a:cxn ang="0">
                <a:pos x="5109" y="350442"/>
              </a:cxn>
              <a:cxn ang="0">
                <a:pos x="0" y="325120"/>
              </a:cxn>
              <a:cxn ang="0">
                <a:pos x="0" y="65024"/>
              </a:cxn>
            </a:cxnLst>
            <a:rect l="0" t="0" r="r" b="b"/>
            <a:pathLst>
              <a:path w="2322829" h="390525">
                <a:moveTo>
                  <a:pt x="0" y="65024"/>
                </a:moveTo>
                <a:lnTo>
                  <a:pt x="5109" y="39701"/>
                </a:lnTo>
                <a:lnTo>
                  <a:pt x="19043" y="19034"/>
                </a:lnTo>
                <a:lnTo>
                  <a:pt x="39712" y="5105"/>
                </a:lnTo>
                <a:lnTo>
                  <a:pt x="65024" y="0"/>
                </a:lnTo>
                <a:lnTo>
                  <a:pt x="2257552" y="0"/>
                </a:lnTo>
                <a:lnTo>
                  <a:pt x="2282874" y="5105"/>
                </a:lnTo>
                <a:lnTo>
                  <a:pt x="2303541" y="19034"/>
                </a:lnTo>
                <a:lnTo>
                  <a:pt x="2317470" y="39701"/>
                </a:lnTo>
                <a:lnTo>
                  <a:pt x="2322576" y="65024"/>
                </a:lnTo>
                <a:lnTo>
                  <a:pt x="2322576" y="325120"/>
                </a:lnTo>
                <a:lnTo>
                  <a:pt x="2317470" y="350442"/>
                </a:lnTo>
                <a:lnTo>
                  <a:pt x="2303541" y="371109"/>
                </a:lnTo>
                <a:lnTo>
                  <a:pt x="2282874" y="385038"/>
                </a:lnTo>
                <a:lnTo>
                  <a:pt x="2257552" y="390144"/>
                </a:lnTo>
                <a:lnTo>
                  <a:pt x="65024" y="390144"/>
                </a:lnTo>
                <a:lnTo>
                  <a:pt x="39712" y="385038"/>
                </a:lnTo>
                <a:lnTo>
                  <a:pt x="19043" y="371109"/>
                </a:lnTo>
                <a:lnTo>
                  <a:pt x="5109" y="350442"/>
                </a:lnTo>
                <a:lnTo>
                  <a:pt x="0" y="325120"/>
                </a:lnTo>
                <a:lnTo>
                  <a:pt x="0" y="65024"/>
                </a:lnTo>
                <a:close/>
              </a:path>
            </a:pathLst>
          </a:custGeom>
          <a:noFill/>
          <a:ln w="12191">
            <a:solidFill>
              <a:srgbClr val="FFFFFF"/>
            </a:solidFill>
            <a:round/>
            <a:headEnd/>
            <a:tailEnd/>
          </a:ln>
        </p:spPr>
        <p:txBody>
          <a:bodyPr lIns="0" tIns="0" rIns="0" bIns="0"/>
          <a:lstStyle/>
          <a:p>
            <a:endParaRPr lang="fr-FR"/>
          </a:p>
        </p:txBody>
      </p:sp>
      <p:sp>
        <p:nvSpPr>
          <p:cNvPr id="17" name="object 14"/>
          <p:cNvSpPr txBox="1"/>
          <p:nvPr/>
        </p:nvSpPr>
        <p:spPr>
          <a:xfrm>
            <a:off x="1808163" y="2846388"/>
            <a:ext cx="936625" cy="158750"/>
          </a:xfrm>
          <a:prstGeom prst="rect">
            <a:avLst/>
          </a:prstGeom>
        </p:spPr>
        <p:txBody>
          <a:bodyPr lIns="0" tIns="0" rIns="0" bIns="0">
            <a:spAutoFit/>
          </a:bodyPr>
          <a:lstStyle/>
          <a:p>
            <a:pPr fontAlgn="auto">
              <a:spcBef>
                <a:spcPts val="0"/>
              </a:spcBef>
              <a:spcAft>
                <a:spcPts val="0"/>
              </a:spcAft>
              <a:defRPr/>
            </a:pPr>
            <a:r>
              <a:rPr sz="1000" spc="-5" dirty="0">
                <a:solidFill>
                  <a:srgbClr val="FFFFFF"/>
                </a:solidFill>
                <a:latin typeface="Calibri"/>
                <a:cs typeface="Calibri"/>
              </a:rPr>
              <a:t>objet du recours</a:t>
            </a:r>
            <a:r>
              <a:rPr sz="1000" spc="-60" dirty="0">
                <a:solidFill>
                  <a:srgbClr val="FFFFFF"/>
                </a:solidFill>
                <a:latin typeface="Calibri"/>
                <a:cs typeface="Calibri"/>
              </a:rPr>
              <a:t> </a:t>
            </a:r>
            <a:r>
              <a:rPr sz="1000" spc="-5" dirty="0">
                <a:solidFill>
                  <a:srgbClr val="FFFFFF"/>
                </a:solidFill>
                <a:latin typeface="Calibri"/>
                <a:cs typeface="Calibri"/>
              </a:rPr>
              <a:t>?</a:t>
            </a:r>
            <a:endParaRPr sz="1000">
              <a:latin typeface="Calibri"/>
              <a:cs typeface="Calibri"/>
            </a:endParaRPr>
          </a:p>
        </p:txBody>
      </p:sp>
      <p:sp>
        <p:nvSpPr>
          <p:cNvPr id="18" name="object 15"/>
          <p:cNvSpPr>
            <a:spLocks/>
          </p:cNvSpPr>
          <p:nvPr/>
        </p:nvSpPr>
        <p:spPr bwMode="auto">
          <a:xfrm>
            <a:off x="3560763" y="3773488"/>
            <a:ext cx="4660900" cy="390525"/>
          </a:xfrm>
          <a:custGeom>
            <a:avLst/>
            <a:gdLst/>
            <a:ahLst/>
            <a:cxnLst>
              <a:cxn ang="0">
                <a:pos x="4465320" y="0"/>
              </a:cxn>
              <a:cxn ang="0">
                <a:pos x="4465320" y="48768"/>
              </a:cxn>
              <a:cxn ang="0">
                <a:pos x="0" y="48768"/>
              </a:cxn>
              <a:cxn ang="0">
                <a:pos x="0" y="341375"/>
              </a:cxn>
              <a:cxn ang="0">
                <a:pos x="4465320" y="341375"/>
              </a:cxn>
              <a:cxn ang="0">
                <a:pos x="4465320" y="390144"/>
              </a:cxn>
              <a:cxn ang="0">
                <a:pos x="4660392" y="195071"/>
              </a:cxn>
              <a:cxn ang="0">
                <a:pos x="4465320" y="0"/>
              </a:cxn>
            </a:cxnLst>
            <a:rect l="0" t="0" r="r" b="b"/>
            <a:pathLst>
              <a:path w="4660900" h="390525">
                <a:moveTo>
                  <a:pt x="4465320" y="0"/>
                </a:moveTo>
                <a:lnTo>
                  <a:pt x="4465320" y="48768"/>
                </a:lnTo>
                <a:lnTo>
                  <a:pt x="0" y="48768"/>
                </a:lnTo>
                <a:lnTo>
                  <a:pt x="0" y="341375"/>
                </a:lnTo>
                <a:lnTo>
                  <a:pt x="4465320" y="341375"/>
                </a:lnTo>
                <a:lnTo>
                  <a:pt x="4465320" y="390144"/>
                </a:lnTo>
                <a:lnTo>
                  <a:pt x="4660392" y="195071"/>
                </a:lnTo>
                <a:lnTo>
                  <a:pt x="4465320" y="0"/>
                </a:lnTo>
                <a:close/>
              </a:path>
            </a:pathLst>
          </a:custGeom>
          <a:solidFill>
            <a:srgbClr val="FFE8CA">
              <a:alpha val="90195"/>
            </a:srgbClr>
          </a:solidFill>
          <a:ln w="9525">
            <a:noFill/>
            <a:round/>
            <a:headEnd/>
            <a:tailEnd/>
          </a:ln>
        </p:spPr>
        <p:txBody>
          <a:bodyPr lIns="0" tIns="0" rIns="0" bIns="0"/>
          <a:lstStyle/>
          <a:p>
            <a:endParaRPr lang="fr-FR"/>
          </a:p>
        </p:txBody>
      </p:sp>
      <p:sp>
        <p:nvSpPr>
          <p:cNvPr id="19" name="object 16"/>
          <p:cNvSpPr>
            <a:spLocks/>
          </p:cNvSpPr>
          <p:nvPr/>
        </p:nvSpPr>
        <p:spPr bwMode="auto">
          <a:xfrm>
            <a:off x="3560763" y="3773488"/>
            <a:ext cx="4660900" cy="390525"/>
          </a:xfrm>
          <a:custGeom>
            <a:avLst/>
            <a:gdLst/>
            <a:ahLst/>
            <a:cxnLst>
              <a:cxn ang="0">
                <a:pos x="0" y="48768"/>
              </a:cxn>
              <a:cxn ang="0">
                <a:pos x="4465320" y="48768"/>
              </a:cxn>
              <a:cxn ang="0">
                <a:pos x="4465320" y="0"/>
              </a:cxn>
              <a:cxn ang="0">
                <a:pos x="4660392" y="195071"/>
              </a:cxn>
              <a:cxn ang="0">
                <a:pos x="4465320" y="390144"/>
              </a:cxn>
              <a:cxn ang="0">
                <a:pos x="4465320" y="341375"/>
              </a:cxn>
              <a:cxn ang="0">
                <a:pos x="0" y="341375"/>
              </a:cxn>
              <a:cxn ang="0">
                <a:pos x="0" y="48768"/>
              </a:cxn>
            </a:cxnLst>
            <a:rect l="0" t="0" r="r" b="b"/>
            <a:pathLst>
              <a:path w="4660900" h="390525">
                <a:moveTo>
                  <a:pt x="0" y="48768"/>
                </a:moveTo>
                <a:lnTo>
                  <a:pt x="4465320" y="48768"/>
                </a:lnTo>
                <a:lnTo>
                  <a:pt x="4465320" y="0"/>
                </a:lnTo>
                <a:lnTo>
                  <a:pt x="4660392" y="195071"/>
                </a:lnTo>
                <a:lnTo>
                  <a:pt x="4465320" y="390144"/>
                </a:lnTo>
                <a:lnTo>
                  <a:pt x="4465320" y="341375"/>
                </a:lnTo>
                <a:lnTo>
                  <a:pt x="0" y="341375"/>
                </a:lnTo>
                <a:lnTo>
                  <a:pt x="0" y="48768"/>
                </a:lnTo>
                <a:close/>
              </a:path>
            </a:pathLst>
          </a:custGeom>
          <a:noFill/>
          <a:ln w="12191">
            <a:solidFill>
              <a:srgbClr val="FFE8CA"/>
            </a:solidFill>
            <a:round/>
            <a:headEnd/>
            <a:tailEnd/>
          </a:ln>
        </p:spPr>
        <p:txBody>
          <a:bodyPr lIns="0" tIns="0" rIns="0" bIns="0"/>
          <a:lstStyle/>
          <a:p>
            <a:endParaRPr lang="fr-FR"/>
          </a:p>
        </p:txBody>
      </p:sp>
      <p:sp>
        <p:nvSpPr>
          <p:cNvPr id="20" name="object 17"/>
          <p:cNvSpPr txBox="1"/>
          <p:nvPr/>
        </p:nvSpPr>
        <p:spPr>
          <a:xfrm>
            <a:off x="3567113" y="3822700"/>
            <a:ext cx="3746500" cy="284163"/>
          </a:xfrm>
          <a:prstGeom prst="rect">
            <a:avLst/>
          </a:prstGeom>
        </p:spPr>
        <p:txBody>
          <a:bodyPr lIns="0" tIns="0" rIns="0" bIns="0">
            <a:spAutoFit/>
          </a:bodyPr>
          <a:lstStyle/>
          <a:p>
            <a:pPr marL="57785" indent="-58419" fontAlgn="auto">
              <a:lnSpc>
                <a:spcPts val="1100"/>
              </a:lnSpc>
              <a:spcBef>
                <a:spcPts val="0"/>
              </a:spcBef>
              <a:spcAft>
                <a:spcPts val="0"/>
              </a:spcAft>
              <a:defRPr/>
            </a:pPr>
            <a:r>
              <a:rPr sz="1000" spc="-5" dirty="0">
                <a:latin typeface="Calibri"/>
                <a:cs typeface="Calibri"/>
              </a:rPr>
              <a:t>•</a:t>
            </a:r>
            <a:r>
              <a:rPr sz="1000" b="1" spc="-5" dirty="0">
                <a:latin typeface="Calibri"/>
                <a:cs typeface="Calibri"/>
              </a:rPr>
              <a:t>lettre recommandée avec avis de réczeption, soit par tout moyen de  communication</a:t>
            </a:r>
            <a:r>
              <a:rPr sz="1000" b="1" spc="-40" dirty="0">
                <a:latin typeface="Calibri"/>
                <a:cs typeface="Calibri"/>
              </a:rPr>
              <a:t> </a:t>
            </a:r>
            <a:r>
              <a:rPr sz="1000" b="1" spc="-5" dirty="0">
                <a:latin typeface="Calibri"/>
                <a:cs typeface="Calibri"/>
              </a:rPr>
              <a:t>électronique</a:t>
            </a:r>
            <a:endParaRPr sz="1000">
              <a:latin typeface="Calibri"/>
              <a:cs typeface="Calibri"/>
            </a:endParaRPr>
          </a:p>
        </p:txBody>
      </p:sp>
      <p:sp>
        <p:nvSpPr>
          <p:cNvPr id="21" name="object 18"/>
          <p:cNvSpPr>
            <a:spLocks/>
          </p:cNvSpPr>
          <p:nvPr/>
        </p:nvSpPr>
        <p:spPr bwMode="auto">
          <a:xfrm>
            <a:off x="1108075" y="3784600"/>
            <a:ext cx="2451100" cy="352425"/>
          </a:xfrm>
          <a:custGeom>
            <a:avLst/>
            <a:gdLst/>
            <a:ahLst/>
            <a:cxnLst>
              <a:cxn ang="0">
                <a:pos x="2391664" y="0"/>
              </a:cxn>
              <a:cxn ang="0">
                <a:pos x="58928" y="0"/>
              </a:cxn>
              <a:cxn ang="0">
                <a:pos x="35988" y="4635"/>
              </a:cxn>
              <a:cxn ang="0">
                <a:pos x="17257" y="17271"/>
              </a:cxn>
              <a:cxn ang="0">
                <a:pos x="4630" y="36004"/>
              </a:cxn>
              <a:cxn ang="0">
                <a:pos x="0" y="58927"/>
              </a:cxn>
              <a:cxn ang="0">
                <a:pos x="0" y="294639"/>
              </a:cxn>
              <a:cxn ang="0">
                <a:pos x="4630" y="317563"/>
              </a:cxn>
              <a:cxn ang="0">
                <a:pos x="17257" y="336295"/>
              </a:cxn>
              <a:cxn ang="0">
                <a:pos x="35988" y="348932"/>
              </a:cxn>
              <a:cxn ang="0">
                <a:pos x="58928" y="353567"/>
              </a:cxn>
              <a:cxn ang="0">
                <a:pos x="2391664" y="353567"/>
              </a:cxn>
              <a:cxn ang="0">
                <a:pos x="2414587" y="348932"/>
              </a:cxn>
              <a:cxn ang="0">
                <a:pos x="2433319" y="336295"/>
              </a:cxn>
              <a:cxn ang="0">
                <a:pos x="2445956" y="317563"/>
              </a:cxn>
              <a:cxn ang="0">
                <a:pos x="2450591" y="294639"/>
              </a:cxn>
              <a:cxn ang="0">
                <a:pos x="2450591" y="58927"/>
              </a:cxn>
              <a:cxn ang="0">
                <a:pos x="2445956" y="36004"/>
              </a:cxn>
              <a:cxn ang="0">
                <a:pos x="2433320" y="17271"/>
              </a:cxn>
              <a:cxn ang="0">
                <a:pos x="2414587" y="4635"/>
              </a:cxn>
              <a:cxn ang="0">
                <a:pos x="2391664" y="0"/>
              </a:cxn>
            </a:cxnLst>
            <a:rect l="0" t="0" r="r" b="b"/>
            <a:pathLst>
              <a:path w="2451100" h="353695">
                <a:moveTo>
                  <a:pt x="2391664" y="0"/>
                </a:moveTo>
                <a:lnTo>
                  <a:pt x="58928" y="0"/>
                </a:lnTo>
                <a:lnTo>
                  <a:pt x="35988" y="4635"/>
                </a:lnTo>
                <a:lnTo>
                  <a:pt x="17257" y="17271"/>
                </a:lnTo>
                <a:lnTo>
                  <a:pt x="4630" y="36004"/>
                </a:lnTo>
                <a:lnTo>
                  <a:pt x="0" y="58927"/>
                </a:lnTo>
                <a:lnTo>
                  <a:pt x="0" y="294639"/>
                </a:lnTo>
                <a:lnTo>
                  <a:pt x="4630" y="317563"/>
                </a:lnTo>
                <a:lnTo>
                  <a:pt x="17257" y="336295"/>
                </a:lnTo>
                <a:lnTo>
                  <a:pt x="35988" y="348932"/>
                </a:lnTo>
                <a:lnTo>
                  <a:pt x="58928" y="353567"/>
                </a:lnTo>
                <a:lnTo>
                  <a:pt x="2391664" y="353567"/>
                </a:lnTo>
                <a:lnTo>
                  <a:pt x="2414587" y="348932"/>
                </a:lnTo>
                <a:lnTo>
                  <a:pt x="2433319" y="336295"/>
                </a:lnTo>
                <a:lnTo>
                  <a:pt x="2445956" y="317563"/>
                </a:lnTo>
                <a:lnTo>
                  <a:pt x="2450591" y="294639"/>
                </a:lnTo>
                <a:lnTo>
                  <a:pt x="2450591" y="58927"/>
                </a:lnTo>
                <a:lnTo>
                  <a:pt x="2445956" y="36004"/>
                </a:lnTo>
                <a:lnTo>
                  <a:pt x="2433320" y="17271"/>
                </a:lnTo>
                <a:lnTo>
                  <a:pt x="2414587" y="4635"/>
                </a:lnTo>
                <a:lnTo>
                  <a:pt x="2391664" y="0"/>
                </a:lnTo>
                <a:close/>
              </a:path>
            </a:pathLst>
          </a:custGeom>
          <a:solidFill>
            <a:srgbClr val="FFC000"/>
          </a:solidFill>
          <a:ln w="9525">
            <a:noFill/>
            <a:round/>
            <a:headEnd/>
            <a:tailEnd/>
          </a:ln>
        </p:spPr>
        <p:txBody>
          <a:bodyPr lIns="0" tIns="0" rIns="0" bIns="0"/>
          <a:lstStyle/>
          <a:p>
            <a:endParaRPr lang="fr-FR"/>
          </a:p>
        </p:txBody>
      </p:sp>
      <p:sp>
        <p:nvSpPr>
          <p:cNvPr id="22" name="object 19"/>
          <p:cNvSpPr>
            <a:spLocks/>
          </p:cNvSpPr>
          <p:nvPr/>
        </p:nvSpPr>
        <p:spPr bwMode="auto">
          <a:xfrm>
            <a:off x="1108075" y="3784600"/>
            <a:ext cx="2451100" cy="352425"/>
          </a:xfrm>
          <a:custGeom>
            <a:avLst/>
            <a:gdLst/>
            <a:ahLst/>
            <a:cxnLst>
              <a:cxn ang="0">
                <a:pos x="0" y="58927"/>
              </a:cxn>
              <a:cxn ang="0">
                <a:pos x="4630" y="36004"/>
              </a:cxn>
              <a:cxn ang="0">
                <a:pos x="17257" y="17271"/>
              </a:cxn>
              <a:cxn ang="0">
                <a:pos x="35988" y="4635"/>
              </a:cxn>
              <a:cxn ang="0">
                <a:pos x="58928" y="0"/>
              </a:cxn>
              <a:cxn ang="0">
                <a:pos x="2391664" y="0"/>
              </a:cxn>
              <a:cxn ang="0">
                <a:pos x="2414587" y="4635"/>
              </a:cxn>
              <a:cxn ang="0">
                <a:pos x="2433320" y="17271"/>
              </a:cxn>
              <a:cxn ang="0">
                <a:pos x="2445956" y="36004"/>
              </a:cxn>
              <a:cxn ang="0">
                <a:pos x="2450591" y="58927"/>
              </a:cxn>
              <a:cxn ang="0">
                <a:pos x="2450591" y="294639"/>
              </a:cxn>
              <a:cxn ang="0">
                <a:pos x="2445956" y="317563"/>
              </a:cxn>
              <a:cxn ang="0">
                <a:pos x="2433319" y="336295"/>
              </a:cxn>
              <a:cxn ang="0">
                <a:pos x="2414587" y="348932"/>
              </a:cxn>
              <a:cxn ang="0">
                <a:pos x="2391664" y="353567"/>
              </a:cxn>
              <a:cxn ang="0">
                <a:pos x="58928" y="353567"/>
              </a:cxn>
              <a:cxn ang="0">
                <a:pos x="35988" y="348932"/>
              </a:cxn>
              <a:cxn ang="0">
                <a:pos x="17257" y="336295"/>
              </a:cxn>
              <a:cxn ang="0">
                <a:pos x="4630" y="317563"/>
              </a:cxn>
              <a:cxn ang="0">
                <a:pos x="0" y="294639"/>
              </a:cxn>
              <a:cxn ang="0">
                <a:pos x="0" y="58927"/>
              </a:cxn>
            </a:cxnLst>
            <a:rect l="0" t="0" r="r" b="b"/>
            <a:pathLst>
              <a:path w="2451100" h="353695">
                <a:moveTo>
                  <a:pt x="0" y="58927"/>
                </a:moveTo>
                <a:lnTo>
                  <a:pt x="4630" y="36004"/>
                </a:lnTo>
                <a:lnTo>
                  <a:pt x="17257" y="17271"/>
                </a:lnTo>
                <a:lnTo>
                  <a:pt x="35988" y="4635"/>
                </a:lnTo>
                <a:lnTo>
                  <a:pt x="58928" y="0"/>
                </a:lnTo>
                <a:lnTo>
                  <a:pt x="2391664" y="0"/>
                </a:lnTo>
                <a:lnTo>
                  <a:pt x="2414587" y="4635"/>
                </a:lnTo>
                <a:lnTo>
                  <a:pt x="2433320" y="17271"/>
                </a:lnTo>
                <a:lnTo>
                  <a:pt x="2445956" y="36004"/>
                </a:lnTo>
                <a:lnTo>
                  <a:pt x="2450591" y="58927"/>
                </a:lnTo>
                <a:lnTo>
                  <a:pt x="2450591" y="294639"/>
                </a:lnTo>
                <a:lnTo>
                  <a:pt x="2445956" y="317563"/>
                </a:lnTo>
                <a:lnTo>
                  <a:pt x="2433319" y="336295"/>
                </a:lnTo>
                <a:lnTo>
                  <a:pt x="2414587" y="348932"/>
                </a:lnTo>
                <a:lnTo>
                  <a:pt x="2391664" y="353567"/>
                </a:lnTo>
                <a:lnTo>
                  <a:pt x="58928" y="353567"/>
                </a:lnTo>
                <a:lnTo>
                  <a:pt x="35988" y="348932"/>
                </a:lnTo>
                <a:lnTo>
                  <a:pt x="17257" y="336295"/>
                </a:lnTo>
                <a:lnTo>
                  <a:pt x="4630" y="317563"/>
                </a:lnTo>
                <a:lnTo>
                  <a:pt x="0" y="294639"/>
                </a:lnTo>
                <a:lnTo>
                  <a:pt x="0" y="58927"/>
                </a:lnTo>
                <a:close/>
              </a:path>
            </a:pathLst>
          </a:custGeom>
          <a:noFill/>
          <a:ln w="12192">
            <a:solidFill>
              <a:srgbClr val="FFFFFF"/>
            </a:solidFill>
            <a:round/>
            <a:headEnd/>
            <a:tailEnd/>
          </a:ln>
        </p:spPr>
        <p:txBody>
          <a:bodyPr lIns="0" tIns="0" rIns="0" bIns="0"/>
          <a:lstStyle/>
          <a:p>
            <a:endParaRPr lang="fr-FR"/>
          </a:p>
        </p:txBody>
      </p:sp>
      <p:sp>
        <p:nvSpPr>
          <p:cNvPr id="23" name="object 20"/>
          <p:cNvSpPr txBox="1"/>
          <p:nvPr/>
        </p:nvSpPr>
        <p:spPr>
          <a:xfrm>
            <a:off x="1878013" y="3870325"/>
            <a:ext cx="912812" cy="158750"/>
          </a:xfrm>
          <a:prstGeom prst="rect">
            <a:avLst/>
          </a:prstGeom>
        </p:spPr>
        <p:txBody>
          <a:bodyPr lIns="0" tIns="0" rIns="0" bIns="0">
            <a:spAutoFit/>
          </a:bodyPr>
          <a:lstStyle/>
          <a:p>
            <a:pPr fontAlgn="auto">
              <a:spcBef>
                <a:spcPts val="0"/>
              </a:spcBef>
              <a:spcAft>
                <a:spcPts val="0"/>
              </a:spcAft>
              <a:defRPr/>
            </a:pPr>
            <a:r>
              <a:rPr sz="1000" spc="-10" dirty="0">
                <a:solidFill>
                  <a:srgbClr val="FFFFFF"/>
                </a:solidFill>
                <a:latin typeface="Calibri"/>
                <a:cs typeface="Calibri"/>
              </a:rPr>
              <a:t>Forme </a:t>
            </a:r>
            <a:r>
              <a:rPr sz="1000" spc="-5" dirty="0">
                <a:solidFill>
                  <a:srgbClr val="FFFFFF"/>
                </a:solidFill>
                <a:latin typeface="Calibri"/>
                <a:cs typeface="Calibri"/>
              </a:rPr>
              <a:t>du</a:t>
            </a:r>
            <a:r>
              <a:rPr sz="1000" spc="-35" dirty="0">
                <a:solidFill>
                  <a:srgbClr val="FFFFFF"/>
                </a:solidFill>
                <a:latin typeface="Calibri"/>
                <a:cs typeface="Calibri"/>
              </a:rPr>
              <a:t> </a:t>
            </a:r>
            <a:r>
              <a:rPr sz="1000" spc="-5" dirty="0">
                <a:solidFill>
                  <a:srgbClr val="FFFFFF"/>
                </a:solidFill>
                <a:latin typeface="Calibri"/>
                <a:cs typeface="Calibri"/>
              </a:rPr>
              <a:t>recours</a:t>
            </a:r>
            <a:endParaRPr sz="1000">
              <a:latin typeface="Calibri"/>
              <a:cs typeface="Calibri"/>
            </a:endParaRPr>
          </a:p>
        </p:txBody>
      </p:sp>
      <p:sp>
        <p:nvSpPr>
          <p:cNvPr id="24" name="object 21"/>
          <p:cNvSpPr>
            <a:spLocks/>
          </p:cNvSpPr>
          <p:nvPr/>
        </p:nvSpPr>
        <p:spPr bwMode="auto">
          <a:xfrm>
            <a:off x="3578225" y="4202113"/>
            <a:ext cx="4638675" cy="981075"/>
          </a:xfrm>
          <a:custGeom>
            <a:avLst/>
            <a:gdLst/>
            <a:ahLst/>
            <a:cxnLst>
              <a:cxn ang="0">
                <a:pos x="4148328" y="0"/>
              </a:cxn>
              <a:cxn ang="0">
                <a:pos x="4148328" y="122681"/>
              </a:cxn>
              <a:cxn ang="0">
                <a:pos x="0" y="122681"/>
              </a:cxn>
              <a:cxn ang="0">
                <a:pos x="0" y="858773"/>
              </a:cxn>
              <a:cxn ang="0">
                <a:pos x="4148328" y="858773"/>
              </a:cxn>
              <a:cxn ang="0">
                <a:pos x="4148328" y="981455"/>
              </a:cxn>
              <a:cxn ang="0">
                <a:pos x="4639056" y="490727"/>
              </a:cxn>
              <a:cxn ang="0">
                <a:pos x="4148328" y="0"/>
              </a:cxn>
            </a:cxnLst>
            <a:rect l="0" t="0" r="r" b="b"/>
            <a:pathLst>
              <a:path w="4639309" h="981710">
                <a:moveTo>
                  <a:pt x="4148328" y="0"/>
                </a:moveTo>
                <a:lnTo>
                  <a:pt x="4148328" y="122681"/>
                </a:lnTo>
                <a:lnTo>
                  <a:pt x="0" y="122681"/>
                </a:lnTo>
                <a:lnTo>
                  <a:pt x="0" y="858773"/>
                </a:lnTo>
                <a:lnTo>
                  <a:pt x="4148328" y="858773"/>
                </a:lnTo>
                <a:lnTo>
                  <a:pt x="4148328" y="981455"/>
                </a:lnTo>
                <a:lnTo>
                  <a:pt x="4639056" y="490727"/>
                </a:lnTo>
                <a:lnTo>
                  <a:pt x="4148328" y="0"/>
                </a:lnTo>
                <a:close/>
              </a:path>
            </a:pathLst>
          </a:custGeom>
          <a:solidFill>
            <a:srgbClr val="CFD4EA">
              <a:alpha val="90195"/>
            </a:srgbClr>
          </a:solidFill>
          <a:ln w="9525">
            <a:noFill/>
            <a:round/>
            <a:headEnd/>
            <a:tailEnd/>
          </a:ln>
        </p:spPr>
        <p:txBody>
          <a:bodyPr lIns="0" tIns="0" rIns="0" bIns="0"/>
          <a:lstStyle/>
          <a:p>
            <a:endParaRPr lang="fr-FR"/>
          </a:p>
        </p:txBody>
      </p:sp>
      <p:sp>
        <p:nvSpPr>
          <p:cNvPr id="25" name="object 22"/>
          <p:cNvSpPr>
            <a:spLocks/>
          </p:cNvSpPr>
          <p:nvPr/>
        </p:nvSpPr>
        <p:spPr bwMode="auto">
          <a:xfrm>
            <a:off x="3578225" y="4202113"/>
            <a:ext cx="4638675" cy="981075"/>
          </a:xfrm>
          <a:custGeom>
            <a:avLst/>
            <a:gdLst/>
            <a:ahLst/>
            <a:cxnLst>
              <a:cxn ang="0">
                <a:pos x="0" y="122681"/>
              </a:cxn>
              <a:cxn ang="0">
                <a:pos x="4148328" y="122681"/>
              </a:cxn>
              <a:cxn ang="0">
                <a:pos x="4148328" y="0"/>
              </a:cxn>
              <a:cxn ang="0">
                <a:pos x="4639056" y="490727"/>
              </a:cxn>
              <a:cxn ang="0">
                <a:pos x="4148328" y="981455"/>
              </a:cxn>
              <a:cxn ang="0">
                <a:pos x="4148328" y="858773"/>
              </a:cxn>
              <a:cxn ang="0">
                <a:pos x="0" y="858773"/>
              </a:cxn>
              <a:cxn ang="0">
                <a:pos x="0" y="122681"/>
              </a:cxn>
            </a:cxnLst>
            <a:rect l="0" t="0" r="r" b="b"/>
            <a:pathLst>
              <a:path w="4639309" h="981710">
                <a:moveTo>
                  <a:pt x="0" y="122681"/>
                </a:moveTo>
                <a:lnTo>
                  <a:pt x="4148328" y="122681"/>
                </a:lnTo>
                <a:lnTo>
                  <a:pt x="4148328" y="0"/>
                </a:lnTo>
                <a:lnTo>
                  <a:pt x="4639056" y="490727"/>
                </a:lnTo>
                <a:lnTo>
                  <a:pt x="4148328" y="981455"/>
                </a:lnTo>
                <a:lnTo>
                  <a:pt x="4148328" y="858773"/>
                </a:lnTo>
                <a:lnTo>
                  <a:pt x="0" y="858773"/>
                </a:lnTo>
                <a:lnTo>
                  <a:pt x="0" y="122681"/>
                </a:lnTo>
                <a:close/>
              </a:path>
            </a:pathLst>
          </a:custGeom>
          <a:noFill/>
          <a:ln w="12192">
            <a:solidFill>
              <a:srgbClr val="CFD4EA"/>
            </a:solidFill>
            <a:round/>
            <a:headEnd/>
            <a:tailEnd/>
          </a:ln>
        </p:spPr>
        <p:txBody>
          <a:bodyPr lIns="0" tIns="0" rIns="0" bIns="0"/>
          <a:lstStyle/>
          <a:p>
            <a:endParaRPr lang="fr-FR"/>
          </a:p>
        </p:txBody>
      </p:sp>
      <p:sp>
        <p:nvSpPr>
          <p:cNvPr id="26" name="object 23"/>
          <p:cNvSpPr txBox="1"/>
          <p:nvPr/>
        </p:nvSpPr>
        <p:spPr>
          <a:xfrm>
            <a:off x="3586163" y="4325938"/>
            <a:ext cx="4240212" cy="644525"/>
          </a:xfrm>
          <a:prstGeom prst="rect">
            <a:avLst/>
          </a:prstGeom>
        </p:spPr>
        <p:txBody>
          <a:bodyPr lIns="0" tIns="0" rIns="0" bIns="0">
            <a:spAutoFit/>
          </a:bodyPr>
          <a:lstStyle/>
          <a:p>
            <a:pPr marL="57150" indent="-57150">
              <a:lnSpc>
                <a:spcPts val="1213"/>
              </a:lnSpc>
            </a:pPr>
            <a:r>
              <a:rPr lang="fr-FR" sz="1100">
                <a:ea typeface="Calibri" pitchFamily="34" charset="0"/>
                <a:cs typeface="Calibri" pitchFamily="34" charset="0"/>
              </a:rPr>
              <a:t>•</a:t>
            </a:r>
            <a:r>
              <a:rPr lang="fr-FR" sz="1100" b="1">
                <a:ea typeface="Calibri" pitchFamily="34" charset="0"/>
                <a:cs typeface="Calibri" pitchFamily="34" charset="0"/>
              </a:rPr>
              <a:t>Cinq (5) jours ouvrables de la publication de la décison d'attribution du  marché  ou de la DSP</a:t>
            </a:r>
            <a:endParaRPr lang="fr-FR" sz="1100">
              <a:ea typeface="Calibri" pitchFamily="34" charset="0"/>
              <a:cs typeface="Calibri" pitchFamily="34" charset="0"/>
            </a:endParaRPr>
          </a:p>
          <a:p>
            <a:pPr marL="57150" indent="-57150">
              <a:lnSpc>
                <a:spcPts val="1213"/>
              </a:lnSpc>
              <a:spcBef>
                <a:spcPts val="200"/>
              </a:spcBef>
            </a:pPr>
            <a:r>
              <a:rPr lang="fr-FR" sz="1100">
                <a:ea typeface="Calibri" pitchFamily="34" charset="0"/>
                <a:cs typeface="Calibri" pitchFamily="34" charset="0"/>
              </a:rPr>
              <a:t>•</a:t>
            </a:r>
            <a:r>
              <a:rPr lang="fr-FR" sz="1100" b="1">
                <a:ea typeface="Calibri" pitchFamily="34" charset="0"/>
                <a:cs typeface="Calibri" pitchFamily="34" charset="0"/>
              </a:rPr>
              <a:t>Dix (10) jours ouvrables précédant la date prévue pour lé dépôt de la  candidature  ou de la soumission</a:t>
            </a:r>
            <a:endParaRPr lang="fr-FR" sz="1100">
              <a:ea typeface="Calibri" pitchFamily="34" charset="0"/>
              <a:cs typeface="Calibri" pitchFamily="34" charset="0"/>
            </a:endParaRPr>
          </a:p>
        </p:txBody>
      </p:sp>
      <p:sp>
        <p:nvSpPr>
          <p:cNvPr id="27" name="object 24"/>
          <p:cNvSpPr>
            <a:spLocks/>
          </p:cNvSpPr>
          <p:nvPr/>
        </p:nvSpPr>
        <p:spPr bwMode="auto">
          <a:xfrm>
            <a:off x="1112838" y="4497388"/>
            <a:ext cx="2465387" cy="390525"/>
          </a:xfrm>
          <a:custGeom>
            <a:avLst/>
            <a:gdLst/>
            <a:ahLst/>
            <a:cxnLst>
              <a:cxn ang="0">
                <a:pos x="2400808" y="0"/>
              </a:cxn>
              <a:cxn ang="0">
                <a:pos x="65024" y="0"/>
              </a:cxn>
              <a:cxn ang="0">
                <a:pos x="39712" y="5105"/>
              </a:cxn>
              <a:cxn ang="0">
                <a:pos x="19043" y="19034"/>
              </a:cxn>
              <a:cxn ang="0">
                <a:pos x="5109" y="39701"/>
              </a:cxn>
              <a:cxn ang="0">
                <a:pos x="0" y="65024"/>
              </a:cxn>
              <a:cxn ang="0">
                <a:pos x="0" y="325119"/>
              </a:cxn>
              <a:cxn ang="0">
                <a:pos x="5109" y="350442"/>
              </a:cxn>
              <a:cxn ang="0">
                <a:pos x="19043" y="371109"/>
              </a:cxn>
              <a:cxn ang="0">
                <a:pos x="39712" y="385038"/>
              </a:cxn>
              <a:cxn ang="0">
                <a:pos x="65024" y="390144"/>
              </a:cxn>
              <a:cxn ang="0">
                <a:pos x="2400808" y="390144"/>
              </a:cxn>
              <a:cxn ang="0">
                <a:pos x="2426130" y="385038"/>
              </a:cxn>
              <a:cxn ang="0">
                <a:pos x="2446797" y="371109"/>
              </a:cxn>
              <a:cxn ang="0">
                <a:pos x="2460726" y="350442"/>
              </a:cxn>
              <a:cxn ang="0">
                <a:pos x="2465832" y="325119"/>
              </a:cxn>
              <a:cxn ang="0">
                <a:pos x="2465832" y="65024"/>
              </a:cxn>
              <a:cxn ang="0">
                <a:pos x="2460726" y="39701"/>
              </a:cxn>
              <a:cxn ang="0">
                <a:pos x="2446797" y="19034"/>
              </a:cxn>
              <a:cxn ang="0">
                <a:pos x="2426130" y="5105"/>
              </a:cxn>
              <a:cxn ang="0">
                <a:pos x="2400808" y="0"/>
              </a:cxn>
            </a:cxnLst>
            <a:rect l="0" t="0" r="r" b="b"/>
            <a:pathLst>
              <a:path w="2466340" h="390525">
                <a:moveTo>
                  <a:pt x="2400808" y="0"/>
                </a:moveTo>
                <a:lnTo>
                  <a:pt x="65024" y="0"/>
                </a:lnTo>
                <a:lnTo>
                  <a:pt x="39712" y="5105"/>
                </a:lnTo>
                <a:lnTo>
                  <a:pt x="19043" y="19034"/>
                </a:lnTo>
                <a:lnTo>
                  <a:pt x="5109" y="39701"/>
                </a:lnTo>
                <a:lnTo>
                  <a:pt x="0" y="65024"/>
                </a:lnTo>
                <a:lnTo>
                  <a:pt x="0" y="325119"/>
                </a:lnTo>
                <a:lnTo>
                  <a:pt x="5109" y="350442"/>
                </a:lnTo>
                <a:lnTo>
                  <a:pt x="19043" y="371109"/>
                </a:lnTo>
                <a:lnTo>
                  <a:pt x="39712" y="385038"/>
                </a:lnTo>
                <a:lnTo>
                  <a:pt x="65024" y="390144"/>
                </a:lnTo>
                <a:lnTo>
                  <a:pt x="2400808" y="390144"/>
                </a:lnTo>
                <a:lnTo>
                  <a:pt x="2426130" y="385038"/>
                </a:lnTo>
                <a:lnTo>
                  <a:pt x="2446797" y="371109"/>
                </a:lnTo>
                <a:lnTo>
                  <a:pt x="2460726" y="350442"/>
                </a:lnTo>
                <a:lnTo>
                  <a:pt x="2465832" y="325119"/>
                </a:lnTo>
                <a:lnTo>
                  <a:pt x="2465832" y="65024"/>
                </a:lnTo>
                <a:lnTo>
                  <a:pt x="2460726" y="39701"/>
                </a:lnTo>
                <a:lnTo>
                  <a:pt x="2446797" y="19034"/>
                </a:lnTo>
                <a:lnTo>
                  <a:pt x="2426130" y="5105"/>
                </a:lnTo>
                <a:lnTo>
                  <a:pt x="2400808" y="0"/>
                </a:lnTo>
                <a:close/>
              </a:path>
            </a:pathLst>
          </a:custGeom>
          <a:solidFill>
            <a:srgbClr val="4471C4"/>
          </a:solidFill>
          <a:ln w="9525">
            <a:noFill/>
            <a:round/>
            <a:headEnd/>
            <a:tailEnd/>
          </a:ln>
        </p:spPr>
        <p:txBody>
          <a:bodyPr lIns="0" tIns="0" rIns="0" bIns="0"/>
          <a:lstStyle/>
          <a:p>
            <a:endParaRPr lang="fr-FR"/>
          </a:p>
        </p:txBody>
      </p:sp>
      <p:sp>
        <p:nvSpPr>
          <p:cNvPr id="28" name="object 25"/>
          <p:cNvSpPr>
            <a:spLocks/>
          </p:cNvSpPr>
          <p:nvPr/>
        </p:nvSpPr>
        <p:spPr bwMode="auto">
          <a:xfrm>
            <a:off x="1112838" y="4497388"/>
            <a:ext cx="2465387" cy="390525"/>
          </a:xfrm>
          <a:custGeom>
            <a:avLst/>
            <a:gdLst/>
            <a:ahLst/>
            <a:cxnLst>
              <a:cxn ang="0">
                <a:pos x="0" y="65024"/>
              </a:cxn>
              <a:cxn ang="0">
                <a:pos x="5109" y="39701"/>
              </a:cxn>
              <a:cxn ang="0">
                <a:pos x="19043" y="19034"/>
              </a:cxn>
              <a:cxn ang="0">
                <a:pos x="39712" y="5105"/>
              </a:cxn>
              <a:cxn ang="0">
                <a:pos x="65024" y="0"/>
              </a:cxn>
              <a:cxn ang="0">
                <a:pos x="2400808" y="0"/>
              </a:cxn>
              <a:cxn ang="0">
                <a:pos x="2426130" y="5105"/>
              </a:cxn>
              <a:cxn ang="0">
                <a:pos x="2446797" y="19034"/>
              </a:cxn>
              <a:cxn ang="0">
                <a:pos x="2460726" y="39701"/>
              </a:cxn>
              <a:cxn ang="0">
                <a:pos x="2465832" y="65024"/>
              </a:cxn>
              <a:cxn ang="0">
                <a:pos x="2465832" y="325119"/>
              </a:cxn>
              <a:cxn ang="0">
                <a:pos x="2460726" y="350442"/>
              </a:cxn>
              <a:cxn ang="0">
                <a:pos x="2446797" y="371109"/>
              </a:cxn>
              <a:cxn ang="0">
                <a:pos x="2426130" y="385038"/>
              </a:cxn>
              <a:cxn ang="0">
                <a:pos x="2400808" y="390144"/>
              </a:cxn>
              <a:cxn ang="0">
                <a:pos x="65024" y="390144"/>
              </a:cxn>
              <a:cxn ang="0">
                <a:pos x="39712" y="385038"/>
              </a:cxn>
              <a:cxn ang="0">
                <a:pos x="19043" y="371109"/>
              </a:cxn>
              <a:cxn ang="0">
                <a:pos x="5109" y="350442"/>
              </a:cxn>
              <a:cxn ang="0">
                <a:pos x="0" y="325119"/>
              </a:cxn>
              <a:cxn ang="0">
                <a:pos x="0" y="65024"/>
              </a:cxn>
            </a:cxnLst>
            <a:rect l="0" t="0" r="r" b="b"/>
            <a:pathLst>
              <a:path w="2466340" h="390525">
                <a:moveTo>
                  <a:pt x="0" y="65024"/>
                </a:moveTo>
                <a:lnTo>
                  <a:pt x="5109" y="39701"/>
                </a:lnTo>
                <a:lnTo>
                  <a:pt x="19043" y="19034"/>
                </a:lnTo>
                <a:lnTo>
                  <a:pt x="39712" y="5105"/>
                </a:lnTo>
                <a:lnTo>
                  <a:pt x="65024" y="0"/>
                </a:lnTo>
                <a:lnTo>
                  <a:pt x="2400808" y="0"/>
                </a:lnTo>
                <a:lnTo>
                  <a:pt x="2426130" y="5105"/>
                </a:lnTo>
                <a:lnTo>
                  <a:pt x="2446797" y="19034"/>
                </a:lnTo>
                <a:lnTo>
                  <a:pt x="2460726" y="39701"/>
                </a:lnTo>
                <a:lnTo>
                  <a:pt x="2465832" y="65024"/>
                </a:lnTo>
                <a:lnTo>
                  <a:pt x="2465832" y="325119"/>
                </a:lnTo>
                <a:lnTo>
                  <a:pt x="2460726" y="350442"/>
                </a:lnTo>
                <a:lnTo>
                  <a:pt x="2446797" y="371109"/>
                </a:lnTo>
                <a:lnTo>
                  <a:pt x="2426130" y="385038"/>
                </a:lnTo>
                <a:lnTo>
                  <a:pt x="2400808" y="390144"/>
                </a:lnTo>
                <a:lnTo>
                  <a:pt x="65024" y="390144"/>
                </a:lnTo>
                <a:lnTo>
                  <a:pt x="39712" y="385038"/>
                </a:lnTo>
                <a:lnTo>
                  <a:pt x="19043" y="371109"/>
                </a:lnTo>
                <a:lnTo>
                  <a:pt x="5109" y="350442"/>
                </a:lnTo>
                <a:lnTo>
                  <a:pt x="0" y="325119"/>
                </a:lnTo>
                <a:lnTo>
                  <a:pt x="0" y="65024"/>
                </a:lnTo>
                <a:close/>
              </a:path>
            </a:pathLst>
          </a:custGeom>
          <a:noFill/>
          <a:ln w="12192">
            <a:solidFill>
              <a:srgbClr val="FFFFFF"/>
            </a:solidFill>
            <a:round/>
            <a:headEnd/>
            <a:tailEnd/>
          </a:ln>
        </p:spPr>
        <p:txBody>
          <a:bodyPr lIns="0" tIns="0" rIns="0" bIns="0"/>
          <a:lstStyle/>
          <a:p>
            <a:endParaRPr lang="fr-FR"/>
          </a:p>
        </p:txBody>
      </p:sp>
      <p:sp>
        <p:nvSpPr>
          <p:cNvPr id="29" name="object 26"/>
          <p:cNvSpPr txBox="1"/>
          <p:nvPr/>
        </p:nvSpPr>
        <p:spPr>
          <a:xfrm>
            <a:off x="1573213" y="4602163"/>
            <a:ext cx="1543050" cy="158750"/>
          </a:xfrm>
          <a:prstGeom prst="rect">
            <a:avLst/>
          </a:prstGeom>
        </p:spPr>
        <p:txBody>
          <a:bodyPr lIns="0" tIns="0" rIns="0" bIns="0">
            <a:spAutoFit/>
          </a:bodyPr>
          <a:lstStyle/>
          <a:p>
            <a:pPr fontAlgn="auto">
              <a:spcBef>
                <a:spcPts val="0"/>
              </a:spcBef>
              <a:spcAft>
                <a:spcPts val="0"/>
              </a:spcAft>
              <a:defRPr/>
            </a:pPr>
            <a:r>
              <a:rPr sz="1000" spc="-5" dirty="0">
                <a:solidFill>
                  <a:srgbClr val="FFFFFF"/>
                </a:solidFill>
                <a:latin typeface="Calibri"/>
                <a:cs typeface="Calibri"/>
              </a:rPr>
              <a:t>Délai pour exercer le</a:t>
            </a:r>
            <a:r>
              <a:rPr sz="1000" spc="-20" dirty="0">
                <a:solidFill>
                  <a:srgbClr val="FFFFFF"/>
                </a:solidFill>
                <a:latin typeface="Calibri"/>
                <a:cs typeface="Calibri"/>
              </a:rPr>
              <a:t> </a:t>
            </a:r>
            <a:r>
              <a:rPr sz="1000" spc="-5" dirty="0">
                <a:solidFill>
                  <a:srgbClr val="FFFFFF"/>
                </a:solidFill>
                <a:latin typeface="Calibri"/>
                <a:cs typeface="Calibri"/>
              </a:rPr>
              <a:t>recours?</a:t>
            </a:r>
            <a:endParaRPr sz="1000">
              <a:latin typeface="Calibri"/>
              <a:cs typeface="Calibri"/>
            </a:endParaRPr>
          </a:p>
        </p:txBody>
      </p:sp>
      <p:sp>
        <p:nvSpPr>
          <p:cNvPr id="30" name="object 27"/>
          <p:cNvSpPr>
            <a:spLocks/>
          </p:cNvSpPr>
          <p:nvPr/>
        </p:nvSpPr>
        <p:spPr bwMode="auto">
          <a:xfrm>
            <a:off x="3532188" y="5221288"/>
            <a:ext cx="4684712" cy="688975"/>
          </a:xfrm>
          <a:custGeom>
            <a:avLst/>
            <a:gdLst/>
            <a:ahLst/>
            <a:cxnLst>
              <a:cxn ang="0">
                <a:pos x="4340351" y="0"/>
              </a:cxn>
              <a:cxn ang="0">
                <a:pos x="4340351" y="86106"/>
              </a:cxn>
              <a:cxn ang="0">
                <a:pos x="0" y="86106"/>
              </a:cxn>
              <a:cxn ang="0">
                <a:pos x="0" y="602741"/>
              </a:cxn>
              <a:cxn ang="0">
                <a:pos x="4340351" y="602741"/>
              </a:cxn>
              <a:cxn ang="0">
                <a:pos x="4340351" y="688847"/>
              </a:cxn>
              <a:cxn ang="0">
                <a:pos x="4684775" y="344423"/>
              </a:cxn>
              <a:cxn ang="0">
                <a:pos x="4340351" y="0"/>
              </a:cxn>
            </a:cxnLst>
            <a:rect l="0" t="0" r="r" b="b"/>
            <a:pathLst>
              <a:path w="4685030" h="688975">
                <a:moveTo>
                  <a:pt x="4340351" y="0"/>
                </a:moveTo>
                <a:lnTo>
                  <a:pt x="4340351" y="86106"/>
                </a:lnTo>
                <a:lnTo>
                  <a:pt x="0" y="86106"/>
                </a:lnTo>
                <a:lnTo>
                  <a:pt x="0" y="602741"/>
                </a:lnTo>
                <a:lnTo>
                  <a:pt x="4340351" y="602741"/>
                </a:lnTo>
                <a:lnTo>
                  <a:pt x="4340351" y="688847"/>
                </a:lnTo>
                <a:lnTo>
                  <a:pt x="4684775" y="344423"/>
                </a:lnTo>
                <a:lnTo>
                  <a:pt x="4340351" y="0"/>
                </a:lnTo>
                <a:close/>
              </a:path>
            </a:pathLst>
          </a:custGeom>
          <a:solidFill>
            <a:srgbClr val="D4E2CF">
              <a:alpha val="90195"/>
            </a:srgbClr>
          </a:solidFill>
          <a:ln w="9525">
            <a:noFill/>
            <a:round/>
            <a:headEnd/>
            <a:tailEnd/>
          </a:ln>
        </p:spPr>
        <p:txBody>
          <a:bodyPr lIns="0" tIns="0" rIns="0" bIns="0"/>
          <a:lstStyle/>
          <a:p>
            <a:endParaRPr lang="fr-FR"/>
          </a:p>
        </p:txBody>
      </p:sp>
      <p:sp>
        <p:nvSpPr>
          <p:cNvPr id="31" name="object 28"/>
          <p:cNvSpPr>
            <a:spLocks/>
          </p:cNvSpPr>
          <p:nvPr/>
        </p:nvSpPr>
        <p:spPr bwMode="auto">
          <a:xfrm>
            <a:off x="3532188" y="5221288"/>
            <a:ext cx="4684712" cy="688975"/>
          </a:xfrm>
          <a:custGeom>
            <a:avLst/>
            <a:gdLst/>
            <a:ahLst/>
            <a:cxnLst>
              <a:cxn ang="0">
                <a:pos x="0" y="86106"/>
              </a:cxn>
              <a:cxn ang="0">
                <a:pos x="4340351" y="86106"/>
              </a:cxn>
              <a:cxn ang="0">
                <a:pos x="4340351" y="0"/>
              </a:cxn>
              <a:cxn ang="0">
                <a:pos x="4684775" y="344423"/>
              </a:cxn>
              <a:cxn ang="0">
                <a:pos x="4340351" y="688847"/>
              </a:cxn>
              <a:cxn ang="0">
                <a:pos x="4340351" y="602741"/>
              </a:cxn>
              <a:cxn ang="0">
                <a:pos x="0" y="602741"/>
              </a:cxn>
              <a:cxn ang="0">
                <a:pos x="0" y="86106"/>
              </a:cxn>
            </a:cxnLst>
            <a:rect l="0" t="0" r="r" b="b"/>
            <a:pathLst>
              <a:path w="4685030" h="688975">
                <a:moveTo>
                  <a:pt x="0" y="86106"/>
                </a:moveTo>
                <a:lnTo>
                  <a:pt x="4340351" y="86106"/>
                </a:lnTo>
                <a:lnTo>
                  <a:pt x="4340351" y="0"/>
                </a:lnTo>
                <a:lnTo>
                  <a:pt x="4684775" y="344423"/>
                </a:lnTo>
                <a:lnTo>
                  <a:pt x="4340351" y="688847"/>
                </a:lnTo>
                <a:lnTo>
                  <a:pt x="4340351" y="602741"/>
                </a:lnTo>
                <a:lnTo>
                  <a:pt x="0" y="602741"/>
                </a:lnTo>
                <a:lnTo>
                  <a:pt x="0" y="86106"/>
                </a:lnTo>
                <a:close/>
              </a:path>
            </a:pathLst>
          </a:custGeom>
          <a:noFill/>
          <a:ln w="12192">
            <a:solidFill>
              <a:srgbClr val="D4E2CF"/>
            </a:solidFill>
            <a:round/>
            <a:headEnd/>
            <a:tailEnd/>
          </a:ln>
        </p:spPr>
        <p:txBody>
          <a:bodyPr lIns="0" tIns="0" rIns="0" bIns="0"/>
          <a:lstStyle/>
          <a:p>
            <a:endParaRPr lang="fr-FR"/>
          </a:p>
        </p:txBody>
      </p:sp>
      <p:sp>
        <p:nvSpPr>
          <p:cNvPr id="32" name="object 29"/>
          <p:cNvSpPr txBox="1"/>
          <p:nvPr/>
        </p:nvSpPr>
        <p:spPr>
          <a:xfrm>
            <a:off x="3540125" y="5310188"/>
            <a:ext cx="4221163" cy="296862"/>
          </a:xfrm>
          <a:prstGeom prst="rect">
            <a:avLst/>
          </a:prstGeom>
        </p:spPr>
        <p:txBody>
          <a:bodyPr lIns="0" tIns="0" rIns="0" bIns="0">
            <a:spAutoFit/>
          </a:bodyPr>
          <a:lstStyle/>
          <a:p>
            <a:pPr marL="57785" indent="-58419" fontAlgn="auto">
              <a:lnSpc>
                <a:spcPts val="1150"/>
              </a:lnSpc>
              <a:spcBef>
                <a:spcPts val="0"/>
              </a:spcBef>
              <a:spcAft>
                <a:spcPts val="0"/>
              </a:spcAft>
              <a:defRPr/>
            </a:pPr>
            <a:r>
              <a:rPr sz="1050" dirty="0">
                <a:latin typeface="Calibri"/>
                <a:cs typeface="Calibri"/>
              </a:rPr>
              <a:t>•</a:t>
            </a:r>
            <a:r>
              <a:rPr sz="1050" b="1" dirty="0">
                <a:latin typeface="Calibri"/>
                <a:cs typeface="Calibri"/>
              </a:rPr>
              <a:t>Effet suspensif de la </a:t>
            </a:r>
            <a:r>
              <a:rPr sz="1050" b="1" spc="-5" dirty="0">
                <a:latin typeface="Calibri"/>
                <a:cs typeface="Calibri"/>
              </a:rPr>
              <a:t>procédure d'attribution jusqu'à </a:t>
            </a:r>
            <a:r>
              <a:rPr sz="1050" b="1" dirty="0">
                <a:latin typeface="Calibri"/>
                <a:cs typeface="Calibri"/>
              </a:rPr>
              <a:t>la </a:t>
            </a:r>
            <a:r>
              <a:rPr sz="1050" b="1" spc="-5" dirty="0">
                <a:latin typeface="Calibri"/>
                <a:cs typeface="Calibri"/>
              </a:rPr>
              <a:t>réception </a:t>
            </a:r>
            <a:r>
              <a:rPr sz="1050" b="1" dirty="0">
                <a:latin typeface="Calibri"/>
                <a:cs typeface="Calibri"/>
              </a:rPr>
              <a:t>définitive  de l'autorité </a:t>
            </a:r>
            <a:r>
              <a:rPr sz="1050" b="1" spc="-5" dirty="0">
                <a:latin typeface="Calibri"/>
                <a:cs typeface="Calibri"/>
              </a:rPr>
              <a:t>contractante  </a:t>
            </a:r>
            <a:r>
              <a:rPr sz="1050" b="1" dirty="0">
                <a:latin typeface="Calibri"/>
                <a:cs typeface="Calibri"/>
              </a:rPr>
              <a:t>ou de son </a:t>
            </a:r>
            <a:r>
              <a:rPr sz="1050" b="1" spc="-5" dirty="0">
                <a:latin typeface="Calibri"/>
                <a:cs typeface="Calibri"/>
              </a:rPr>
              <a:t>supérieur</a:t>
            </a:r>
            <a:r>
              <a:rPr sz="1050" b="1" spc="-40" dirty="0">
                <a:latin typeface="Calibri"/>
                <a:cs typeface="Calibri"/>
              </a:rPr>
              <a:t> </a:t>
            </a:r>
            <a:r>
              <a:rPr sz="1050" b="1" spc="-5" dirty="0">
                <a:latin typeface="Calibri"/>
                <a:cs typeface="Calibri"/>
              </a:rPr>
              <a:t>hiérarchique</a:t>
            </a:r>
            <a:endParaRPr sz="1050">
              <a:latin typeface="Calibri"/>
              <a:cs typeface="Calibri"/>
            </a:endParaRPr>
          </a:p>
        </p:txBody>
      </p:sp>
      <p:sp>
        <p:nvSpPr>
          <p:cNvPr id="33" name="object 30"/>
          <p:cNvSpPr>
            <a:spLocks/>
          </p:cNvSpPr>
          <p:nvPr/>
        </p:nvSpPr>
        <p:spPr bwMode="auto">
          <a:xfrm>
            <a:off x="1112838" y="5389563"/>
            <a:ext cx="2420937" cy="352425"/>
          </a:xfrm>
          <a:custGeom>
            <a:avLst/>
            <a:gdLst/>
            <a:ahLst/>
            <a:cxnLst>
              <a:cxn ang="0">
                <a:pos x="2361184" y="0"/>
              </a:cxn>
              <a:cxn ang="0">
                <a:pos x="58928" y="0"/>
              </a:cxn>
              <a:cxn ang="0">
                <a:pos x="35988" y="4635"/>
              </a:cxn>
              <a:cxn ang="0">
                <a:pos x="17257" y="17272"/>
              </a:cxn>
              <a:cxn ang="0">
                <a:pos x="4630" y="36004"/>
              </a:cxn>
              <a:cxn ang="0">
                <a:pos x="0" y="58928"/>
              </a:cxn>
              <a:cxn ang="0">
                <a:pos x="0" y="294640"/>
              </a:cxn>
              <a:cxn ang="0">
                <a:pos x="4630" y="317579"/>
              </a:cxn>
              <a:cxn ang="0">
                <a:pos x="17257" y="336310"/>
              </a:cxn>
              <a:cxn ang="0">
                <a:pos x="35988" y="348937"/>
              </a:cxn>
              <a:cxn ang="0">
                <a:pos x="58928" y="353568"/>
              </a:cxn>
              <a:cxn ang="0">
                <a:pos x="2361184" y="353568"/>
              </a:cxn>
              <a:cxn ang="0">
                <a:pos x="2384107" y="348937"/>
              </a:cxn>
              <a:cxn ang="0">
                <a:pos x="2402840" y="336310"/>
              </a:cxn>
              <a:cxn ang="0">
                <a:pos x="2415476" y="317579"/>
              </a:cxn>
              <a:cxn ang="0">
                <a:pos x="2420112" y="294640"/>
              </a:cxn>
              <a:cxn ang="0">
                <a:pos x="2420112" y="58928"/>
              </a:cxn>
              <a:cxn ang="0">
                <a:pos x="2415476" y="36004"/>
              </a:cxn>
              <a:cxn ang="0">
                <a:pos x="2402840" y="17271"/>
              </a:cxn>
              <a:cxn ang="0">
                <a:pos x="2384107" y="4635"/>
              </a:cxn>
              <a:cxn ang="0">
                <a:pos x="2361184" y="0"/>
              </a:cxn>
            </a:cxnLst>
            <a:rect l="0" t="0" r="r" b="b"/>
            <a:pathLst>
              <a:path w="2420620" h="353695">
                <a:moveTo>
                  <a:pt x="2361184" y="0"/>
                </a:moveTo>
                <a:lnTo>
                  <a:pt x="58928" y="0"/>
                </a:lnTo>
                <a:lnTo>
                  <a:pt x="35988" y="4635"/>
                </a:lnTo>
                <a:lnTo>
                  <a:pt x="17257" y="17272"/>
                </a:lnTo>
                <a:lnTo>
                  <a:pt x="4630" y="36004"/>
                </a:lnTo>
                <a:lnTo>
                  <a:pt x="0" y="58928"/>
                </a:lnTo>
                <a:lnTo>
                  <a:pt x="0" y="294640"/>
                </a:lnTo>
                <a:lnTo>
                  <a:pt x="4630" y="317579"/>
                </a:lnTo>
                <a:lnTo>
                  <a:pt x="17257" y="336310"/>
                </a:lnTo>
                <a:lnTo>
                  <a:pt x="35988" y="348937"/>
                </a:lnTo>
                <a:lnTo>
                  <a:pt x="58928" y="353568"/>
                </a:lnTo>
                <a:lnTo>
                  <a:pt x="2361184" y="353568"/>
                </a:lnTo>
                <a:lnTo>
                  <a:pt x="2384107" y="348937"/>
                </a:lnTo>
                <a:lnTo>
                  <a:pt x="2402840" y="336310"/>
                </a:lnTo>
                <a:lnTo>
                  <a:pt x="2415476" y="317579"/>
                </a:lnTo>
                <a:lnTo>
                  <a:pt x="2420112" y="294640"/>
                </a:lnTo>
                <a:lnTo>
                  <a:pt x="2420112" y="58928"/>
                </a:lnTo>
                <a:lnTo>
                  <a:pt x="2415476" y="36004"/>
                </a:lnTo>
                <a:lnTo>
                  <a:pt x="2402840" y="17271"/>
                </a:lnTo>
                <a:lnTo>
                  <a:pt x="2384107" y="4635"/>
                </a:lnTo>
                <a:lnTo>
                  <a:pt x="2361184" y="0"/>
                </a:lnTo>
                <a:close/>
              </a:path>
            </a:pathLst>
          </a:custGeom>
          <a:solidFill>
            <a:srgbClr val="6FAC46"/>
          </a:solidFill>
          <a:ln w="9525">
            <a:noFill/>
            <a:round/>
            <a:headEnd/>
            <a:tailEnd/>
          </a:ln>
        </p:spPr>
        <p:txBody>
          <a:bodyPr lIns="0" tIns="0" rIns="0" bIns="0"/>
          <a:lstStyle/>
          <a:p>
            <a:endParaRPr lang="fr-FR"/>
          </a:p>
        </p:txBody>
      </p:sp>
      <p:sp>
        <p:nvSpPr>
          <p:cNvPr id="34" name="object 31"/>
          <p:cNvSpPr>
            <a:spLocks/>
          </p:cNvSpPr>
          <p:nvPr/>
        </p:nvSpPr>
        <p:spPr bwMode="auto">
          <a:xfrm>
            <a:off x="1112838" y="5389563"/>
            <a:ext cx="2420937" cy="352425"/>
          </a:xfrm>
          <a:custGeom>
            <a:avLst/>
            <a:gdLst/>
            <a:ahLst/>
            <a:cxnLst>
              <a:cxn ang="0">
                <a:pos x="0" y="58928"/>
              </a:cxn>
              <a:cxn ang="0">
                <a:pos x="4630" y="36004"/>
              </a:cxn>
              <a:cxn ang="0">
                <a:pos x="17257" y="17272"/>
              </a:cxn>
              <a:cxn ang="0">
                <a:pos x="35988" y="4635"/>
              </a:cxn>
              <a:cxn ang="0">
                <a:pos x="58928" y="0"/>
              </a:cxn>
              <a:cxn ang="0">
                <a:pos x="2361184" y="0"/>
              </a:cxn>
              <a:cxn ang="0">
                <a:pos x="2384107" y="4635"/>
              </a:cxn>
              <a:cxn ang="0">
                <a:pos x="2402840" y="17271"/>
              </a:cxn>
              <a:cxn ang="0">
                <a:pos x="2415476" y="36004"/>
              </a:cxn>
              <a:cxn ang="0">
                <a:pos x="2420112" y="58928"/>
              </a:cxn>
              <a:cxn ang="0">
                <a:pos x="2420112" y="294640"/>
              </a:cxn>
              <a:cxn ang="0">
                <a:pos x="2415476" y="317579"/>
              </a:cxn>
              <a:cxn ang="0">
                <a:pos x="2402840" y="336310"/>
              </a:cxn>
              <a:cxn ang="0">
                <a:pos x="2384107" y="348937"/>
              </a:cxn>
              <a:cxn ang="0">
                <a:pos x="2361184" y="353568"/>
              </a:cxn>
              <a:cxn ang="0">
                <a:pos x="58928" y="353568"/>
              </a:cxn>
              <a:cxn ang="0">
                <a:pos x="35988" y="348937"/>
              </a:cxn>
              <a:cxn ang="0">
                <a:pos x="17257" y="336310"/>
              </a:cxn>
              <a:cxn ang="0">
                <a:pos x="4630" y="317579"/>
              </a:cxn>
              <a:cxn ang="0">
                <a:pos x="0" y="294640"/>
              </a:cxn>
              <a:cxn ang="0">
                <a:pos x="0" y="58928"/>
              </a:cxn>
            </a:cxnLst>
            <a:rect l="0" t="0" r="r" b="b"/>
            <a:pathLst>
              <a:path w="2420620" h="353695">
                <a:moveTo>
                  <a:pt x="0" y="58928"/>
                </a:moveTo>
                <a:lnTo>
                  <a:pt x="4630" y="36004"/>
                </a:lnTo>
                <a:lnTo>
                  <a:pt x="17257" y="17272"/>
                </a:lnTo>
                <a:lnTo>
                  <a:pt x="35988" y="4635"/>
                </a:lnTo>
                <a:lnTo>
                  <a:pt x="58928" y="0"/>
                </a:lnTo>
                <a:lnTo>
                  <a:pt x="2361184" y="0"/>
                </a:lnTo>
                <a:lnTo>
                  <a:pt x="2384107" y="4635"/>
                </a:lnTo>
                <a:lnTo>
                  <a:pt x="2402840" y="17271"/>
                </a:lnTo>
                <a:lnTo>
                  <a:pt x="2415476" y="36004"/>
                </a:lnTo>
                <a:lnTo>
                  <a:pt x="2420112" y="58928"/>
                </a:lnTo>
                <a:lnTo>
                  <a:pt x="2420112" y="294640"/>
                </a:lnTo>
                <a:lnTo>
                  <a:pt x="2415476" y="317579"/>
                </a:lnTo>
                <a:lnTo>
                  <a:pt x="2402840" y="336310"/>
                </a:lnTo>
                <a:lnTo>
                  <a:pt x="2384107" y="348937"/>
                </a:lnTo>
                <a:lnTo>
                  <a:pt x="2361184" y="353568"/>
                </a:lnTo>
                <a:lnTo>
                  <a:pt x="58928" y="353568"/>
                </a:lnTo>
                <a:lnTo>
                  <a:pt x="35988" y="348937"/>
                </a:lnTo>
                <a:lnTo>
                  <a:pt x="17257" y="336310"/>
                </a:lnTo>
                <a:lnTo>
                  <a:pt x="4630" y="317579"/>
                </a:lnTo>
                <a:lnTo>
                  <a:pt x="0" y="294640"/>
                </a:lnTo>
                <a:lnTo>
                  <a:pt x="0" y="58928"/>
                </a:lnTo>
                <a:close/>
              </a:path>
            </a:pathLst>
          </a:custGeom>
          <a:noFill/>
          <a:ln w="12192">
            <a:solidFill>
              <a:srgbClr val="FFFFFF"/>
            </a:solidFill>
            <a:round/>
            <a:headEnd/>
            <a:tailEnd/>
          </a:ln>
        </p:spPr>
        <p:txBody>
          <a:bodyPr lIns="0" tIns="0" rIns="0" bIns="0"/>
          <a:lstStyle/>
          <a:p>
            <a:endParaRPr lang="fr-FR"/>
          </a:p>
        </p:txBody>
      </p:sp>
      <p:sp>
        <p:nvSpPr>
          <p:cNvPr id="35" name="object 32"/>
          <p:cNvSpPr txBox="1"/>
          <p:nvPr/>
        </p:nvSpPr>
        <p:spPr>
          <a:xfrm>
            <a:off x="1911350" y="5475288"/>
            <a:ext cx="822325" cy="158750"/>
          </a:xfrm>
          <a:prstGeom prst="rect">
            <a:avLst/>
          </a:prstGeom>
        </p:spPr>
        <p:txBody>
          <a:bodyPr lIns="0" tIns="0" rIns="0" bIns="0">
            <a:spAutoFit/>
          </a:bodyPr>
          <a:lstStyle/>
          <a:p>
            <a:pPr fontAlgn="auto">
              <a:spcBef>
                <a:spcPts val="0"/>
              </a:spcBef>
              <a:spcAft>
                <a:spcPts val="0"/>
              </a:spcAft>
              <a:defRPr/>
            </a:pPr>
            <a:r>
              <a:rPr sz="1000" spc="-5" dirty="0">
                <a:solidFill>
                  <a:srgbClr val="FFFFFF"/>
                </a:solidFill>
                <a:latin typeface="Calibri"/>
                <a:cs typeface="Calibri"/>
              </a:rPr>
              <a:t>Effet du</a:t>
            </a:r>
            <a:r>
              <a:rPr sz="1000" spc="-60" dirty="0">
                <a:solidFill>
                  <a:srgbClr val="FFFFFF"/>
                </a:solidFill>
                <a:latin typeface="Calibri"/>
                <a:cs typeface="Calibri"/>
              </a:rPr>
              <a:t> </a:t>
            </a:r>
            <a:r>
              <a:rPr sz="1000" spc="-5" dirty="0">
                <a:solidFill>
                  <a:srgbClr val="FFFFFF"/>
                </a:solidFill>
                <a:latin typeface="Calibri"/>
                <a:cs typeface="Calibri"/>
              </a:rPr>
              <a:t>recours</a:t>
            </a:r>
            <a:endParaRPr sz="1000">
              <a:latin typeface="Calibri"/>
              <a:cs typeface="Calibri"/>
            </a:endParaRPr>
          </a:p>
        </p:txBody>
      </p:sp>
      <p:sp>
        <p:nvSpPr>
          <p:cNvPr id="36" name="object 33"/>
          <p:cNvSpPr>
            <a:spLocks/>
          </p:cNvSpPr>
          <p:nvPr/>
        </p:nvSpPr>
        <p:spPr bwMode="auto">
          <a:xfrm>
            <a:off x="3521075" y="6056313"/>
            <a:ext cx="4700588" cy="249237"/>
          </a:xfrm>
          <a:custGeom>
            <a:avLst/>
            <a:gdLst/>
            <a:ahLst/>
            <a:cxnLst>
              <a:cxn ang="0">
                <a:pos x="4577334" y="0"/>
              </a:cxn>
              <a:cxn ang="0">
                <a:pos x="4577334" y="31051"/>
              </a:cxn>
              <a:cxn ang="0">
                <a:pos x="0" y="31051"/>
              </a:cxn>
              <a:cxn ang="0">
                <a:pos x="0" y="217360"/>
              </a:cxn>
              <a:cxn ang="0">
                <a:pos x="4577334" y="217360"/>
              </a:cxn>
              <a:cxn ang="0">
                <a:pos x="4577334" y="248412"/>
              </a:cxn>
              <a:cxn ang="0">
                <a:pos x="4701540" y="124206"/>
              </a:cxn>
              <a:cxn ang="0">
                <a:pos x="4577334" y="0"/>
              </a:cxn>
            </a:cxnLst>
            <a:rect l="0" t="0" r="r" b="b"/>
            <a:pathLst>
              <a:path w="4701540" h="248920">
                <a:moveTo>
                  <a:pt x="4577334" y="0"/>
                </a:moveTo>
                <a:lnTo>
                  <a:pt x="4577334" y="31051"/>
                </a:lnTo>
                <a:lnTo>
                  <a:pt x="0" y="31051"/>
                </a:lnTo>
                <a:lnTo>
                  <a:pt x="0" y="217360"/>
                </a:lnTo>
                <a:lnTo>
                  <a:pt x="4577334" y="217360"/>
                </a:lnTo>
                <a:lnTo>
                  <a:pt x="4577334" y="248412"/>
                </a:lnTo>
                <a:lnTo>
                  <a:pt x="4701540" y="124206"/>
                </a:lnTo>
                <a:lnTo>
                  <a:pt x="4577334" y="0"/>
                </a:lnTo>
                <a:close/>
              </a:path>
            </a:pathLst>
          </a:custGeom>
          <a:solidFill>
            <a:srgbClr val="F8D6CD">
              <a:alpha val="90195"/>
            </a:srgbClr>
          </a:solidFill>
          <a:ln w="9525">
            <a:noFill/>
            <a:round/>
            <a:headEnd/>
            <a:tailEnd/>
          </a:ln>
        </p:spPr>
        <p:txBody>
          <a:bodyPr lIns="0" tIns="0" rIns="0" bIns="0"/>
          <a:lstStyle/>
          <a:p>
            <a:endParaRPr lang="fr-FR"/>
          </a:p>
        </p:txBody>
      </p:sp>
      <p:sp>
        <p:nvSpPr>
          <p:cNvPr id="37" name="object 34"/>
          <p:cNvSpPr>
            <a:spLocks/>
          </p:cNvSpPr>
          <p:nvPr/>
        </p:nvSpPr>
        <p:spPr bwMode="auto">
          <a:xfrm>
            <a:off x="3521075" y="6056313"/>
            <a:ext cx="4700588" cy="249237"/>
          </a:xfrm>
          <a:custGeom>
            <a:avLst/>
            <a:gdLst/>
            <a:ahLst/>
            <a:cxnLst>
              <a:cxn ang="0">
                <a:pos x="0" y="31051"/>
              </a:cxn>
              <a:cxn ang="0">
                <a:pos x="4577334" y="31051"/>
              </a:cxn>
              <a:cxn ang="0">
                <a:pos x="4577334" y="0"/>
              </a:cxn>
              <a:cxn ang="0">
                <a:pos x="4701540" y="124206"/>
              </a:cxn>
              <a:cxn ang="0">
                <a:pos x="4577334" y="248412"/>
              </a:cxn>
              <a:cxn ang="0">
                <a:pos x="4577334" y="217360"/>
              </a:cxn>
              <a:cxn ang="0">
                <a:pos x="0" y="217360"/>
              </a:cxn>
              <a:cxn ang="0">
                <a:pos x="0" y="31051"/>
              </a:cxn>
            </a:cxnLst>
            <a:rect l="0" t="0" r="r" b="b"/>
            <a:pathLst>
              <a:path w="4701540" h="248920">
                <a:moveTo>
                  <a:pt x="0" y="31051"/>
                </a:moveTo>
                <a:lnTo>
                  <a:pt x="4577334" y="31051"/>
                </a:lnTo>
                <a:lnTo>
                  <a:pt x="4577334" y="0"/>
                </a:lnTo>
                <a:lnTo>
                  <a:pt x="4701540" y="124206"/>
                </a:lnTo>
                <a:lnTo>
                  <a:pt x="4577334" y="248412"/>
                </a:lnTo>
                <a:lnTo>
                  <a:pt x="4577334" y="217360"/>
                </a:lnTo>
                <a:lnTo>
                  <a:pt x="0" y="217360"/>
                </a:lnTo>
                <a:lnTo>
                  <a:pt x="0" y="31051"/>
                </a:lnTo>
                <a:close/>
              </a:path>
            </a:pathLst>
          </a:custGeom>
          <a:noFill/>
          <a:ln w="12192">
            <a:solidFill>
              <a:srgbClr val="F8D6CD"/>
            </a:solidFill>
            <a:round/>
            <a:headEnd/>
            <a:tailEnd/>
          </a:ln>
        </p:spPr>
        <p:txBody>
          <a:bodyPr lIns="0" tIns="0" rIns="0" bIns="0"/>
          <a:lstStyle/>
          <a:p>
            <a:endParaRPr lang="fr-FR"/>
          </a:p>
        </p:txBody>
      </p:sp>
      <p:sp>
        <p:nvSpPr>
          <p:cNvPr id="38" name="object 35"/>
          <p:cNvSpPr>
            <a:spLocks/>
          </p:cNvSpPr>
          <p:nvPr/>
        </p:nvSpPr>
        <p:spPr bwMode="auto">
          <a:xfrm>
            <a:off x="1111250" y="5949950"/>
            <a:ext cx="2406650" cy="354013"/>
          </a:xfrm>
          <a:custGeom>
            <a:avLst/>
            <a:gdLst/>
            <a:ahLst/>
            <a:cxnLst>
              <a:cxn ang="0">
                <a:pos x="2347467" y="0"/>
              </a:cxn>
              <a:cxn ang="0">
                <a:pos x="58928" y="0"/>
              </a:cxn>
              <a:cxn ang="0">
                <a:pos x="35988" y="4630"/>
              </a:cxn>
              <a:cxn ang="0">
                <a:pos x="17257" y="17257"/>
              </a:cxn>
              <a:cxn ang="0">
                <a:pos x="4630" y="35988"/>
              </a:cxn>
              <a:cxn ang="0">
                <a:pos x="0" y="58927"/>
              </a:cxn>
              <a:cxn ang="0">
                <a:pos x="0" y="294639"/>
              </a:cxn>
              <a:cxn ang="0">
                <a:pos x="4630" y="317579"/>
              </a:cxn>
              <a:cxn ang="0">
                <a:pos x="17257" y="336310"/>
              </a:cxn>
              <a:cxn ang="0">
                <a:pos x="35988" y="348937"/>
              </a:cxn>
              <a:cxn ang="0">
                <a:pos x="58928" y="353567"/>
              </a:cxn>
              <a:cxn ang="0">
                <a:pos x="2347467" y="353567"/>
              </a:cxn>
              <a:cxn ang="0">
                <a:pos x="2370391" y="348937"/>
              </a:cxn>
              <a:cxn ang="0">
                <a:pos x="2389123" y="336310"/>
              </a:cxn>
              <a:cxn ang="0">
                <a:pos x="2401760" y="317579"/>
              </a:cxn>
              <a:cxn ang="0">
                <a:pos x="2406395" y="294639"/>
              </a:cxn>
              <a:cxn ang="0">
                <a:pos x="2406395" y="58927"/>
              </a:cxn>
              <a:cxn ang="0">
                <a:pos x="2401760" y="35988"/>
              </a:cxn>
              <a:cxn ang="0">
                <a:pos x="2389124" y="17257"/>
              </a:cxn>
              <a:cxn ang="0">
                <a:pos x="2370391" y="4630"/>
              </a:cxn>
              <a:cxn ang="0">
                <a:pos x="2347467" y="0"/>
              </a:cxn>
            </a:cxnLst>
            <a:rect l="0" t="0" r="r" b="b"/>
            <a:pathLst>
              <a:path w="2406650" h="353695">
                <a:moveTo>
                  <a:pt x="2347467" y="0"/>
                </a:moveTo>
                <a:lnTo>
                  <a:pt x="58928" y="0"/>
                </a:lnTo>
                <a:lnTo>
                  <a:pt x="35988" y="4630"/>
                </a:lnTo>
                <a:lnTo>
                  <a:pt x="17257" y="17257"/>
                </a:lnTo>
                <a:lnTo>
                  <a:pt x="4630" y="35988"/>
                </a:lnTo>
                <a:lnTo>
                  <a:pt x="0" y="58927"/>
                </a:lnTo>
                <a:lnTo>
                  <a:pt x="0" y="294639"/>
                </a:lnTo>
                <a:lnTo>
                  <a:pt x="4630" y="317579"/>
                </a:lnTo>
                <a:lnTo>
                  <a:pt x="17257" y="336310"/>
                </a:lnTo>
                <a:lnTo>
                  <a:pt x="35988" y="348937"/>
                </a:lnTo>
                <a:lnTo>
                  <a:pt x="58928" y="353567"/>
                </a:lnTo>
                <a:lnTo>
                  <a:pt x="2347467" y="353567"/>
                </a:lnTo>
                <a:lnTo>
                  <a:pt x="2370391" y="348937"/>
                </a:lnTo>
                <a:lnTo>
                  <a:pt x="2389123" y="336310"/>
                </a:lnTo>
                <a:lnTo>
                  <a:pt x="2401760" y="317579"/>
                </a:lnTo>
                <a:lnTo>
                  <a:pt x="2406395" y="294639"/>
                </a:lnTo>
                <a:lnTo>
                  <a:pt x="2406395" y="58927"/>
                </a:lnTo>
                <a:lnTo>
                  <a:pt x="2401760" y="35988"/>
                </a:lnTo>
                <a:lnTo>
                  <a:pt x="2389124" y="17257"/>
                </a:lnTo>
                <a:lnTo>
                  <a:pt x="2370391" y="4630"/>
                </a:lnTo>
                <a:lnTo>
                  <a:pt x="2347467" y="0"/>
                </a:lnTo>
                <a:close/>
              </a:path>
            </a:pathLst>
          </a:custGeom>
          <a:solidFill>
            <a:srgbClr val="EC7C30"/>
          </a:solidFill>
          <a:ln w="9525">
            <a:noFill/>
            <a:round/>
            <a:headEnd/>
            <a:tailEnd/>
          </a:ln>
        </p:spPr>
        <p:txBody>
          <a:bodyPr lIns="0" tIns="0" rIns="0" bIns="0"/>
          <a:lstStyle/>
          <a:p>
            <a:endParaRPr lang="fr-FR"/>
          </a:p>
        </p:txBody>
      </p:sp>
      <p:sp>
        <p:nvSpPr>
          <p:cNvPr id="39" name="object 36"/>
          <p:cNvSpPr>
            <a:spLocks/>
          </p:cNvSpPr>
          <p:nvPr/>
        </p:nvSpPr>
        <p:spPr bwMode="auto">
          <a:xfrm>
            <a:off x="1111250" y="5949950"/>
            <a:ext cx="2406650" cy="354013"/>
          </a:xfrm>
          <a:custGeom>
            <a:avLst/>
            <a:gdLst/>
            <a:ahLst/>
            <a:cxnLst>
              <a:cxn ang="0">
                <a:pos x="0" y="58927"/>
              </a:cxn>
              <a:cxn ang="0">
                <a:pos x="4630" y="35988"/>
              </a:cxn>
              <a:cxn ang="0">
                <a:pos x="17257" y="17257"/>
              </a:cxn>
              <a:cxn ang="0">
                <a:pos x="35988" y="4630"/>
              </a:cxn>
              <a:cxn ang="0">
                <a:pos x="58928" y="0"/>
              </a:cxn>
              <a:cxn ang="0">
                <a:pos x="2347467" y="0"/>
              </a:cxn>
              <a:cxn ang="0">
                <a:pos x="2370391" y="4630"/>
              </a:cxn>
              <a:cxn ang="0">
                <a:pos x="2389124" y="17257"/>
              </a:cxn>
              <a:cxn ang="0">
                <a:pos x="2401760" y="35988"/>
              </a:cxn>
              <a:cxn ang="0">
                <a:pos x="2406395" y="58927"/>
              </a:cxn>
              <a:cxn ang="0">
                <a:pos x="2406395" y="294639"/>
              </a:cxn>
              <a:cxn ang="0">
                <a:pos x="2401760" y="317579"/>
              </a:cxn>
              <a:cxn ang="0">
                <a:pos x="2389123" y="336310"/>
              </a:cxn>
              <a:cxn ang="0">
                <a:pos x="2370391" y="348937"/>
              </a:cxn>
              <a:cxn ang="0">
                <a:pos x="2347467" y="353567"/>
              </a:cxn>
              <a:cxn ang="0">
                <a:pos x="58928" y="353567"/>
              </a:cxn>
              <a:cxn ang="0">
                <a:pos x="35988" y="348937"/>
              </a:cxn>
              <a:cxn ang="0">
                <a:pos x="17257" y="336310"/>
              </a:cxn>
              <a:cxn ang="0">
                <a:pos x="4630" y="317579"/>
              </a:cxn>
              <a:cxn ang="0">
                <a:pos x="0" y="294639"/>
              </a:cxn>
              <a:cxn ang="0">
                <a:pos x="0" y="58927"/>
              </a:cxn>
            </a:cxnLst>
            <a:rect l="0" t="0" r="r" b="b"/>
            <a:pathLst>
              <a:path w="2406650" h="353695">
                <a:moveTo>
                  <a:pt x="0" y="58927"/>
                </a:moveTo>
                <a:lnTo>
                  <a:pt x="4630" y="35988"/>
                </a:lnTo>
                <a:lnTo>
                  <a:pt x="17257" y="17257"/>
                </a:lnTo>
                <a:lnTo>
                  <a:pt x="35988" y="4630"/>
                </a:lnTo>
                <a:lnTo>
                  <a:pt x="58928" y="0"/>
                </a:lnTo>
                <a:lnTo>
                  <a:pt x="2347467" y="0"/>
                </a:lnTo>
                <a:lnTo>
                  <a:pt x="2370391" y="4630"/>
                </a:lnTo>
                <a:lnTo>
                  <a:pt x="2389124" y="17257"/>
                </a:lnTo>
                <a:lnTo>
                  <a:pt x="2401760" y="35988"/>
                </a:lnTo>
                <a:lnTo>
                  <a:pt x="2406395" y="58927"/>
                </a:lnTo>
                <a:lnTo>
                  <a:pt x="2406395" y="294639"/>
                </a:lnTo>
                <a:lnTo>
                  <a:pt x="2401760" y="317579"/>
                </a:lnTo>
                <a:lnTo>
                  <a:pt x="2389123" y="336310"/>
                </a:lnTo>
                <a:lnTo>
                  <a:pt x="2370391" y="348937"/>
                </a:lnTo>
                <a:lnTo>
                  <a:pt x="2347467" y="353567"/>
                </a:lnTo>
                <a:lnTo>
                  <a:pt x="58928" y="353567"/>
                </a:lnTo>
                <a:lnTo>
                  <a:pt x="35988" y="348937"/>
                </a:lnTo>
                <a:lnTo>
                  <a:pt x="17257" y="336310"/>
                </a:lnTo>
                <a:lnTo>
                  <a:pt x="4630" y="317579"/>
                </a:lnTo>
                <a:lnTo>
                  <a:pt x="0" y="294639"/>
                </a:lnTo>
                <a:lnTo>
                  <a:pt x="0" y="58927"/>
                </a:lnTo>
                <a:close/>
              </a:path>
            </a:pathLst>
          </a:custGeom>
          <a:noFill/>
          <a:ln w="12192">
            <a:solidFill>
              <a:srgbClr val="FFFFFF"/>
            </a:solidFill>
            <a:round/>
            <a:headEnd/>
            <a:tailEnd/>
          </a:ln>
        </p:spPr>
        <p:txBody>
          <a:bodyPr lIns="0" tIns="0" rIns="0" bIns="0"/>
          <a:lstStyle/>
          <a:p>
            <a:endParaRPr lang="fr-FR"/>
          </a:p>
        </p:txBody>
      </p:sp>
      <p:sp>
        <p:nvSpPr>
          <p:cNvPr id="40" name="object 37"/>
          <p:cNvSpPr txBox="1"/>
          <p:nvPr/>
        </p:nvSpPr>
        <p:spPr>
          <a:xfrm>
            <a:off x="1169988" y="5984875"/>
            <a:ext cx="4649787" cy="306388"/>
          </a:xfrm>
          <a:prstGeom prst="rect">
            <a:avLst/>
          </a:prstGeom>
        </p:spPr>
        <p:txBody>
          <a:bodyPr lIns="0" tIns="0" rIns="0" bIns="0">
            <a:spAutoFit/>
          </a:bodyPr>
          <a:lstStyle/>
          <a:p>
            <a:pPr fontAlgn="auto">
              <a:spcBef>
                <a:spcPts val="0"/>
              </a:spcBef>
              <a:spcAft>
                <a:spcPts val="0"/>
              </a:spcAft>
              <a:defRPr/>
            </a:pPr>
            <a:r>
              <a:rPr sz="1000" spc="-5" dirty="0">
                <a:solidFill>
                  <a:srgbClr val="FFFFFF"/>
                </a:solidFill>
                <a:latin typeface="Calibri"/>
                <a:cs typeface="Calibri"/>
              </a:rPr>
              <a:t>Délai de réaction </a:t>
            </a:r>
            <a:r>
              <a:rPr sz="1000" dirty="0">
                <a:solidFill>
                  <a:srgbClr val="FFFFFF"/>
                </a:solidFill>
                <a:latin typeface="Calibri"/>
                <a:cs typeface="Calibri"/>
              </a:rPr>
              <a:t>de </a:t>
            </a:r>
            <a:r>
              <a:rPr sz="1000" spc="-5" dirty="0">
                <a:solidFill>
                  <a:srgbClr val="FFFFFF"/>
                </a:solidFill>
                <a:latin typeface="Calibri"/>
                <a:cs typeface="Calibri"/>
              </a:rPr>
              <a:t>l'autorité contractante?   </a:t>
            </a:r>
            <a:r>
              <a:rPr sz="2100" baseline="-25793" dirty="0">
                <a:latin typeface="Calibri"/>
                <a:cs typeface="Calibri"/>
              </a:rPr>
              <a:t>• </a:t>
            </a:r>
            <a:r>
              <a:rPr sz="2100" spc="-37" baseline="-25793" dirty="0">
                <a:latin typeface="Calibri"/>
                <a:cs typeface="Calibri"/>
              </a:rPr>
              <a:t>Trois </a:t>
            </a:r>
            <a:r>
              <a:rPr sz="2100" spc="-7" baseline="-25793" dirty="0">
                <a:latin typeface="Calibri"/>
                <a:cs typeface="Calibri"/>
              </a:rPr>
              <a:t>(3)  </a:t>
            </a:r>
            <a:r>
              <a:rPr sz="2100" spc="-15" baseline="-25793" dirty="0">
                <a:latin typeface="Calibri"/>
                <a:cs typeface="Calibri"/>
              </a:rPr>
              <a:t>jours après </a:t>
            </a:r>
            <a:r>
              <a:rPr sz="2100" baseline="-25793" dirty="0">
                <a:latin typeface="Calibri"/>
                <a:cs typeface="Calibri"/>
              </a:rPr>
              <a:t>sa</a:t>
            </a:r>
            <a:r>
              <a:rPr sz="2100" spc="-89" baseline="-25793" dirty="0">
                <a:latin typeface="Calibri"/>
                <a:cs typeface="Calibri"/>
              </a:rPr>
              <a:t> </a:t>
            </a:r>
            <a:r>
              <a:rPr sz="2100" spc="-7" baseline="-25793" dirty="0">
                <a:latin typeface="Calibri"/>
                <a:cs typeface="Calibri"/>
              </a:rPr>
              <a:t>saisine</a:t>
            </a:r>
            <a:endParaRPr sz="2100" baseline="-25793">
              <a:latin typeface="Calibri"/>
              <a:cs typeface="Calibri"/>
            </a:endParaRPr>
          </a:p>
        </p:txBody>
      </p:sp>
      <p:sp>
        <p:nvSpPr>
          <p:cNvPr id="41" name="object 38"/>
          <p:cNvSpPr>
            <a:spLocks/>
          </p:cNvSpPr>
          <p:nvPr/>
        </p:nvSpPr>
        <p:spPr bwMode="auto">
          <a:xfrm>
            <a:off x="1066800" y="1295400"/>
            <a:ext cx="7115175" cy="4991100"/>
          </a:xfrm>
          <a:custGeom>
            <a:avLst/>
            <a:gdLst/>
            <a:ahLst/>
            <a:cxnLst>
              <a:cxn ang="0">
                <a:pos x="0" y="4991100"/>
              </a:cxn>
              <a:cxn ang="0">
                <a:pos x="7114032" y="4991100"/>
              </a:cxn>
              <a:cxn ang="0">
                <a:pos x="7114032" y="0"/>
              </a:cxn>
              <a:cxn ang="0">
                <a:pos x="0" y="0"/>
              </a:cxn>
              <a:cxn ang="0">
                <a:pos x="0" y="4991100"/>
              </a:cxn>
            </a:cxnLst>
            <a:rect l="0" t="0" r="r" b="b"/>
            <a:pathLst>
              <a:path w="7114540" h="4991100">
                <a:moveTo>
                  <a:pt x="0" y="4991100"/>
                </a:moveTo>
                <a:lnTo>
                  <a:pt x="7114032" y="4991100"/>
                </a:lnTo>
                <a:lnTo>
                  <a:pt x="7114032" y="0"/>
                </a:lnTo>
                <a:lnTo>
                  <a:pt x="0" y="0"/>
                </a:lnTo>
                <a:lnTo>
                  <a:pt x="0" y="4991100"/>
                </a:lnTo>
                <a:close/>
              </a:path>
            </a:pathLst>
          </a:custGeom>
          <a:noFill/>
          <a:ln w="6096">
            <a:solidFill>
              <a:srgbClr val="000000"/>
            </a:solidFill>
            <a:round/>
            <a:headEnd/>
            <a:tailEnd/>
          </a:ln>
        </p:spPr>
        <p:txBody>
          <a:bodyPr lIns="0" tIns="0" rIns="0" bIns="0"/>
          <a:lstStyle/>
          <a:p>
            <a:endParaRPr lang="fr-FR"/>
          </a:p>
        </p:txBody>
      </p:sp>
      <p:sp>
        <p:nvSpPr>
          <p:cNvPr id="42" name="Espace réservé du pied de page 41"/>
          <p:cNvSpPr>
            <a:spLocks noGrp="1"/>
          </p:cNvSpPr>
          <p:nvPr>
            <p:ph type="ftr" sz="quarter" idx="11"/>
          </p:nvPr>
        </p:nvSpPr>
        <p:spPr>
          <a:xfrm>
            <a:off x="1500166" y="6324600"/>
            <a:ext cx="5715040" cy="379413"/>
          </a:xfrm>
        </p:spPr>
        <p:txBody>
          <a:bodyPr/>
          <a:lstStyle/>
          <a:p>
            <a:r>
              <a:rPr lang="fr-FR" dirty="0" smtClean="0"/>
              <a:t>DIRECTION DE LA FORMATION ET DES APPUIS TECHNIQUES DE L'ARMP</a:t>
            </a:r>
            <a:endParaRPr lang="en-GB"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0013" y="381000"/>
            <a:ext cx="6859587" cy="833422"/>
          </a:xfrm>
        </p:spPr>
        <p:txBody>
          <a:bodyPr/>
          <a:lstStyle/>
          <a:p>
            <a:r>
              <a:rPr lang="fr-FR" sz="2400" dirty="0" smtClean="0">
                <a:solidFill>
                  <a:srgbClr val="FF0000"/>
                </a:solidFill>
              </a:rPr>
              <a:t>Vue Schématique du régime des recours devant l’ARMP</a:t>
            </a:r>
            <a:endParaRPr lang="fr-FR" sz="2400" dirty="0"/>
          </a:p>
        </p:txBody>
      </p:sp>
      <p:sp>
        <p:nvSpPr>
          <p:cNvPr id="6" name="object 3"/>
          <p:cNvSpPr>
            <a:spLocks/>
          </p:cNvSpPr>
          <p:nvPr/>
        </p:nvSpPr>
        <p:spPr bwMode="auto">
          <a:xfrm>
            <a:off x="3729038" y="1300163"/>
            <a:ext cx="3970337" cy="823912"/>
          </a:xfrm>
          <a:custGeom>
            <a:avLst/>
            <a:gdLst/>
            <a:ahLst/>
            <a:cxnLst>
              <a:cxn ang="0">
                <a:pos x="3557778" y="0"/>
              </a:cxn>
              <a:cxn ang="0">
                <a:pos x="3557778" y="103124"/>
              </a:cxn>
              <a:cxn ang="0">
                <a:pos x="0" y="103124"/>
              </a:cxn>
              <a:cxn ang="0">
                <a:pos x="0" y="721487"/>
              </a:cxn>
              <a:cxn ang="0">
                <a:pos x="3557778" y="721487"/>
              </a:cxn>
              <a:cxn ang="0">
                <a:pos x="3557778" y="824483"/>
              </a:cxn>
              <a:cxn ang="0">
                <a:pos x="3970020" y="412241"/>
              </a:cxn>
              <a:cxn ang="0">
                <a:pos x="3557778" y="0"/>
              </a:cxn>
            </a:cxnLst>
            <a:rect l="0" t="0" r="r" b="b"/>
            <a:pathLst>
              <a:path w="3970020" h="824864">
                <a:moveTo>
                  <a:pt x="3557778" y="0"/>
                </a:moveTo>
                <a:lnTo>
                  <a:pt x="3557778" y="103124"/>
                </a:lnTo>
                <a:lnTo>
                  <a:pt x="0" y="103124"/>
                </a:lnTo>
                <a:lnTo>
                  <a:pt x="0" y="721487"/>
                </a:lnTo>
                <a:lnTo>
                  <a:pt x="3557778" y="721487"/>
                </a:lnTo>
                <a:lnTo>
                  <a:pt x="3557778" y="824483"/>
                </a:lnTo>
                <a:lnTo>
                  <a:pt x="3970020" y="412241"/>
                </a:lnTo>
                <a:lnTo>
                  <a:pt x="3557778" y="0"/>
                </a:lnTo>
                <a:close/>
              </a:path>
            </a:pathLst>
          </a:custGeom>
          <a:solidFill>
            <a:srgbClr val="F8D6CD">
              <a:alpha val="90195"/>
            </a:srgbClr>
          </a:solidFill>
          <a:ln w="9525">
            <a:noFill/>
            <a:round/>
            <a:headEnd/>
            <a:tailEnd/>
          </a:ln>
        </p:spPr>
        <p:txBody>
          <a:bodyPr lIns="0" tIns="0" rIns="0" bIns="0"/>
          <a:lstStyle/>
          <a:p>
            <a:endParaRPr lang="fr-FR"/>
          </a:p>
        </p:txBody>
      </p:sp>
      <p:sp>
        <p:nvSpPr>
          <p:cNvPr id="7" name="object 4"/>
          <p:cNvSpPr>
            <a:spLocks/>
          </p:cNvSpPr>
          <p:nvPr/>
        </p:nvSpPr>
        <p:spPr bwMode="auto">
          <a:xfrm>
            <a:off x="3729038" y="1300163"/>
            <a:ext cx="3970337" cy="823912"/>
          </a:xfrm>
          <a:custGeom>
            <a:avLst/>
            <a:gdLst/>
            <a:ahLst/>
            <a:cxnLst>
              <a:cxn ang="0">
                <a:pos x="0" y="103124"/>
              </a:cxn>
              <a:cxn ang="0">
                <a:pos x="3557778" y="103124"/>
              </a:cxn>
              <a:cxn ang="0">
                <a:pos x="3557778" y="0"/>
              </a:cxn>
              <a:cxn ang="0">
                <a:pos x="3970020" y="412241"/>
              </a:cxn>
              <a:cxn ang="0">
                <a:pos x="3557778" y="824483"/>
              </a:cxn>
              <a:cxn ang="0">
                <a:pos x="3557778" y="721487"/>
              </a:cxn>
              <a:cxn ang="0">
                <a:pos x="0" y="721487"/>
              </a:cxn>
              <a:cxn ang="0">
                <a:pos x="0" y="103124"/>
              </a:cxn>
            </a:cxnLst>
            <a:rect l="0" t="0" r="r" b="b"/>
            <a:pathLst>
              <a:path w="3970020" h="824864">
                <a:moveTo>
                  <a:pt x="0" y="103124"/>
                </a:moveTo>
                <a:lnTo>
                  <a:pt x="3557778" y="103124"/>
                </a:lnTo>
                <a:lnTo>
                  <a:pt x="3557778" y="0"/>
                </a:lnTo>
                <a:lnTo>
                  <a:pt x="3970020" y="412241"/>
                </a:lnTo>
                <a:lnTo>
                  <a:pt x="3557778" y="824483"/>
                </a:lnTo>
                <a:lnTo>
                  <a:pt x="3557778" y="721487"/>
                </a:lnTo>
                <a:lnTo>
                  <a:pt x="0" y="721487"/>
                </a:lnTo>
                <a:lnTo>
                  <a:pt x="0" y="103124"/>
                </a:lnTo>
                <a:close/>
              </a:path>
            </a:pathLst>
          </a:custGeom>
          <a:noFill/>
          <a:ln w="12192">
            <a:solidFill>
              <a:srgbClr val="F8D6CD"/>
            </a:solidFill>
            <a:round/>
            <a:headEnd/>
            <a:tailEnd/>
          </a:ln>
        </p:spPr>
        <p:txBody>
          <a:bodyPr lIns="0" tIns="0" rIns="0" bIns="0"/>
          <a:lstStyle/>
          <a:p>
            <a:endParaRPr lang="fr-FR"/>
          </a:p>
        </p:txBody>
      </p:sp>
      <p:sp>
        <p:nvSpPr>
          <p:cNvPr id="8" name="object 5"/>
          <p:cNvSpPr txBox="1"/>
          <p:nvPr/>
        </p:nvSpPr>
        <p:spPr>
          <a:xfrm>
            <a:off x="3740150" y="1452563"/>
            <a:ext cx="3614738" cy="500137"/>
          </a:xfrm>
          <a:prstGeom prst="rect">
            <a:avLst/>
          </a:prstGeom>
        </p:spPr>
        <p:txBody>
          <a:bodyPr lIns="0" tIns="0" rIns="0" bIns="0">
            <a:spAutoFit/>
          </a:bodyPr>
          <a:lstStyle/>
          <a:p>
            <a:pPr marL="217488" indent="-217488">
              <a:lnSpc>
                <a:spcPts val="1250"/>
              </a:lnSpc>
              <a:buSzPct val="145000"/>
              <a:buFont typeface="Calibri" pitchFamily="34" charset="0"/>
              <a:buChar char="•"/>
              <a:tabLst>
                <a:tab pos="217488" algn="l"/>
              </a:tabLst>
            </a:pPr>
            <a:r>
              <a:rPr lang="fr-FR" sz="1100" b="1" dirty="0">
                <a:ea typeface="Calibri" pitchFamily="34" charset="0"/>
                <a:cs typeface="Calibri" pitchFamily="34" charset="0"/>
              </a:rPr>
              <a:t>en cas d'insatisfaction, les décisions  rendues par </a:t>
            </a:r>
            <a:r>
              <a:rPr lang="fr-FR" sz="1100" b="1" dirty="0" smtClean="0">
                <a:ea typeface="Calibri" pitchFamily="34" charset="0"/>
                <a:cs typeface="Calibri" pitchFamily="34" charset="0"/>
              </a:rPr>
              <a:t>l'autorité contractante </a:t>
            </a:r>
            <a:r>
              <a:rPr lang="fr-FR" sz="1100" b="1" dirty="0">
                <a:ea typeface="Calibri" pitchFamily="34" charset="0"/>
                <a:cs typeface="Calibri" pitchFamily="34" charset="0"/>
              </a:rPr>
              <a:t>peuvent faire l'objet d'un recours devant  l'ARMP  (Art 146 CMP</a:t>
            </a:r>
            <a:r>
              <a:rPr lang="fr-FR" sz="1400" b="1" dirty="0">
                <a:ea typeface="Calibri" pitchFamily="34" charset="0"/>
                <a:cs typeface="Calibri" pitchFamily="34" charset="0"/>
              </a:rPr>
              <a:t>)</a:t>
            </a:r>
            <a:endParaRPr lang="fr-FR" sz="1400" dirty="0">
              <a:ea typeface="Calibri" pitchFamily="34" charset="0"/>
              <a:cs typeface="Calibri" pitchFamily="34" charset="0"/>
            </a:endParaRPr>
          </a:p>
        </p:txBody>
      </p:sp>
      <p:sp>
        <p:nvSpPr>
          <p:cNvPr id="9" name="object 6"/>
          <p:cNvSpPr>
            <a:spLocks/>
          </p:cNvSpPr>
          <p:nvPr/>
        </p:nvSpPr>
        <p:spPr bwMode="auto">
          <a:xfrm>
            <a:off x="1320800" y="1465263"/>
            <a:ext cx="2193925" cy="495300"/>
          </a:xfrm>
          <a:custGeom>
            <a:avLst/>
            <a:gdLst/>
            <a:ahLst/>
            <a:cxnLst>
              <a:cxn ang="0">
                <a:pos x="2110486" y="0"/>
              </a:cxn>
              <a:cxn ang="0">
                <a:pos x="82550" y="0"/>
              </a:cxn>
              <a:cxn ang="0">
                <a:pos x="50417" y="6486"/>
              </a:cxn>
              <a:cxn ang="0">
                <a:pos x="24177" y="24177"/>
              </a:cxn>
              <a:cxn ang="0">
                <a:pos x="6486" y="50417"/>
              </a:cxn>
              <a:cxn ang="0">
                <a:pos x="0" y="82550"/>
              </a:cxn>
              <a:cxn ang="0">
                <a:pos x="0" y="412750"/>
              </a:cxn>
              <a:cxn ang="0">
                <a:pos x="6486" y="444882"/>
              </a:cxn>
              <a:cxn ang="0">
                <a:pos x="24177" y="471122"/>
              </a:cxn>
              <a:cxn ang="0">
                <a:pos x="50417" y="488813"/>
              </a:cxn>
              <a:cxn ang="0">
                <a:pos x="82550" y="495300"/>
              </a:cxn>
              <a:cxn ang="0">
                <a:pos x="2110486" y="495300"/>
              </a:cxn>
              <a:cxn ang="0">
                <a:pos x="2142618" y="488813"/>
              </a:cxn>
              <a:cxn ang="0">
                <a:pos x="2168858" y="471122"/>
              </a:cxn>
              <a:cxn ang="0">
                <a:pos x="2186549" y="444882"/>
              </a:cxn>
              <a:cxn ang="0">
                <a:pos x="2193036" y="412750"/>
              </a:cxn>
              <a:cxn ang="0">
                <a:pos x="2193036" y="82550"/>
              </a:cxn>
              <a:cxn ang="0">
                <a:pos x="2186549" y="50417"/>
              </a:cxn>
              <a:cxn ang="0">
                <a:pos x="2168858" y="24177"/>
              </a:cxn>
              <a:cxn ang="0">
                <a:pos x="2142618" y="6486"/>
              </a:cxn>
              <a:cxn ang="0">
                <a:pos x="2110486" y="0"/>
              </a:cxn>
            </a:cxnLst>
            <a:rect l="0" t="0" r="r" b="b"/>
            <a:pathLst>
              <a:path w="2193290" h="495300">
                <a:moveTo>
                  <a:pt x="2110486" y="0"/>
                </a:moveTo>
                <a:lnTo>
                  <a:pt x="82550" y="0"/>
                </a:lnTo>
                <a:lnTo>
                  <a:pt x="50417" y="6486"/>
                </a:lnTo>
                <a:lnTo>
                  <a:pt x="24177" y="24177"/>
                </a:lnTo>
                <a:lnTo>
                  <a:pt x="6486" y="50417"/>
                </a:lnTo>
                <a:lnTo>
                  <a:pt x="0" y="82550"/>
                </a:lnTo>
                <a:lnTo>
                  <a:pt x="0" y="412750"/>
                </a:lnTo>
                <a:lnTo>
                  <a:pt x="6486" y="444882"/>
                </a:lnTo>
                <a:lnTo>
                  <a:pt x="24177" y="471122"/>
                </a:lnTo>
                <a:lnTo>
                  <a:pt x="50417" y="488813"/>
                </a:lnTo>
                <a:lnTo>
                  <a:pt x="82550" y="495300"/>
                </a:lnTo>
                <a:lnTo>
                  <a:pt x="2110486" y="495300"/>
                </a:lnTo>
                <a:lnTo>
                  <a:pt x="2142618" y="488813"/>
                </a:lnTo>
                <a:lnTo>
                  <a:pt x="2168858" y="471122"/>
                </a:lnTo>
                <a:lnTo>
                  <a:pt x="2186549" y="444882"/>
                </a:lnTo>
                <a:lnTo>
                  <a:pt x="2193036" y="412750"/>
                </a:lnTo>
                <a:lnTo>
                  <a:pt x="2193036" y="82550"/>
                </a:lnTo>
                <a:lnTo>
                  <a:pt x="2186549" y="50417"/>
                </a:lnTo>
                <a:lnTo>
                  <a:pt x="2168858" y="24177"/>
                </a:lnTo>
                <a:lnTo>
                  <a:pt x="2142618" y="6486"/>
                </a:lnTo>
                <a:lnTo>
                  <a:pt x="2110486" y="0"/>
                </a:lnTo>
                <a:close/>
              </a:path>
            </a:pathLst>
          </a:custGeom>
          <a:solidFill>
            <a:srgbClr val="EC7C30"/>
          </a:solidFill>
          <a:ln w="9525">
            <a:noFill/>
            <a:round/>
            <a:headEnd/>
            <a:tailEnd/>
          </a:ln>
        </p:spPr>
        <p:txBody>
          <a:bodyPr lIns="0" tIns="0" rIns="0" bIns="0"/>
          <a:lstStyle/>
          <a:p>
            <a:endParaRPr lang="fr-FR"/>
          </a:p>
        </p:txBody>
      </p:sp>
      <p:sp>
        <p:nvSpPr>
          <p:cNvPr id="10" name="object 7"/>
          <p:cNvSpPr txBox="1"/>
          <p:nvPr/>
        </p:nvSpPr>
        <p:spPr>
          <a:xfrm>
            <a:off x="1520825" y="1584325"/>
            <a:ext cx="1793875" cy="223838"/>
          </a:xfrm>
          <a:prstGeom prst="rect">
            <a:avLst/>
          </a:prstGeom>
        </p:spPr>
        <p:txBody>
          <a:bodyPr lIns="0" tIns="0" rIns="0" bIns="0">
            <a:spAutoFit/>
          </a:bodyPr>
          <a:lstStyle/>
          <a:p>
            <a:pPr fontAlgn="auto">
              <a:spcBef>
                <a:spcPts val="0"/>
              </a:spcBef>
              <a:spcAft>
                <a:spcPts val="0"/>
              </a:spcAft>
              <a:defRPr/>
            </a:pPr>
            <a:r>
              <a:rPr sz="1400" spc="-10" dirty="0">
                <a:solidFill>
                  <a:srgbClr val="FFFFFF"/>
                </a:solidFill>
                <a:latin typeface="Calibri"/>
                <a:cs typeface="Calibri"/>
              </a:rPr>
              <a:t>Recours devant</a:t>
            </a:r>
            <a:r>
              <a:rPr sz="1400" spc="229" dirty="0">
                <a:solidFill>
                  <a:srgbClr val="FFFFFF"/>
                </a:solidFill>
                <a:latin typeface="Calibri"/>
                <a:cs typeface="Calibri"/>
              </a:rPr>
              <a:t> </a:t>
            </a:r>
            <a:r>
              <a:rPr sz="1400" dirty="0">
                <a:solidFill>
                  <a:srgbClr val="FFFFFF"/>
                </a:solidFill>
                <a:latin typeface="Calibri"/>
                <a:cs typeface="Calibri"/>
              </a:rPr>
              <a:t>l'ARMP?</a:t>
            </a:r>
            <a:endParaRPr sz="1400">
              <a:latin typeface="Calibri"/>
              <a:cs typeface="Calibri"/>
            </a:endParaRPr>
          </a:p>
        </p:txBody>
      </p:sp>
      <p:sp>
        <p:nvSpPr>
          <p:cNvPr id="11" name="object 8"/>
          <p:cNvSpPr>
            <a:spLocks/>
          </p:cNvSpPr>
          <p:nvPr/>
        </p:nvSpPr>
        <p:spPr bwMode="auto">
          <a:xfrm>
            <a:off x="3343275" y="2209800"/>
            <a:ext cx="4567238" cy="423863"/>
          </a:xfrm>
          <a:custGeom>
            <a:avLst/>
            <a:gdLst/>
            <a:ahLst/>
            <a:cxnLst>
              <a:cxn ang="0">
                <a:pos x="4355592" y="0"/>
              </a:cxn>
              <a:cxn ang="0">
                <a:pos x="4355592" y="52959"/>
              </a:cxn>
              <a:cxn ang="0">
                <a:pos x="0" y="52959"/>
              </a:cxn>
              <a:cxn ang="0">
                <a:pos x="0" y="370713"/>
              </a:cxn>
              <a:cxn ang="0">
                <a:pos x="4355592" y="370713"/>
              </a:cxn>
              <a:cxn ang="0">
                <a:pos x="4355592" y="423672"/>
              </a:cxn>
              <a:cxn ang="0">
                <a:pos x="4567428" y="211836"/>
              </a:cxn>
              <a:cxn ang="0">
                <a:pos x="4355592" y="0"/>
              </a:cxn>
            </a:cxnLst>
            <a:rect l="0" t="0" r="r" b="b"/>
            <a:pathLst>
              <a:path w="4567555" h="424180">
                <a:moveTo>
                  <a:pt x="4355592" y="0"/>
                </a:moveTo>
                <a:lnTo>
                  <a:pt x="4355592" y="52959"/>
                </a:lnTo>
                <a:lnTo>
                  <a:pt x="0" y="52959"/>
                </a:lnTo>
                <a:lnTo>
                  <a:pt x="0" y="370713"/>
                </a:lnTo>
                <a:lnTo>
                  <a:pt x="4355592" y="370713"/>
                </a:lnTo>
                <a:lnTo>
                  <a:pt x="4355592" y="423672"/>
                </a:lnTo>
                <a:lnTo>
                  <a:pt x="4567428" y="211836"/>
                </a:lnTo>
                <a:lnTo>
                  <a:pt x="4355592" y="0"/>
                </a:lnTo>
                <a:close/>
              </a:path>
            </a:pathLst>
          </a:custGeom>
          <a:solidFill>
            <a:srgbClr val="E0E0E0">
              <a:alpha val="90195"/>
            </a:srgbClr>
          </a:solidFill>
          <a:ln w="9525">
            <a:noFill/>
            <a:round/>
            <a:headEnd/>
            <a:tailEnd/>
          </a:ln>
        </p:spPr>
        <p:txBody>
          <a:bodyPr lIns="0" tIns="0" rIns="0" bIns="0"/>
          <a:lstStyle/>
          <a:p>
            <a:endParaRPr lang="fr-FR"/>
          </a:p>
        </p:txBody>
      </p:sp>
      <p:sp>
        <p:nvSpPr>
          <p:cNvPr id="12" name="object 9"/>
          <p:cNvSpPr>
            <a:spLocks/>
          </p:cNvSpPr>
          <p:nvPr/>
        </p:nvSpPr>
        <p:spPr bwMode="auto">
          <a:xfrm>
            <a:off x="3343275" y="2209800"/>
            <a:ext cx="4567238" cy="423863"/>
          </a:xfrm>
          <a:custGeom>
            <a:avLst/>
            <a:gdLst/>
            <a:ahLst/>
            <a:cxnLst>
              <a:cxn ang="0">
                <a:pos x="0" y="52959"/>
              </a:cxn>
              <a:cxn ang="0">
                <a:pos x="4355592" y="52959"/>
              </a:cxn>
              <a:cxn ang="0">
                <a:pos x="4355592" y="0"/>
              </a:cxn>
              <a:cxn ang="0">
                <a:pos x="4567428" y="211836"/>
              </a:cxn>
              <a:cxn ang="0">
                <a:pos x="4355592" y="423672"/>
              </a:cxn>
              <a:cxn ang="0">
                <a:pos x="4355592" y="370713"/>
              </a:cxn>
              <a:cxn ang="0">
                <a:pos x="0" y="370713"/>
              </a:cxn>
              <a:cxn ang="0">
                <a:pos x="0" y="52959"/>
              </a:cxn>
            </a:cxnLst>
            <a:rect l="0" t="0" r="r" b="b"/>
            <a:pathLst>
              <a:path w="4567555" h="424180">
                <a:moveTo>
                  <a:pt x="0" y="52959"/>
                </a:moveTo>
                <a:lnTo>
                  <a:pt x="4355592" y="52959"/>
                </a:lnTo>
                <a:lnTo>
                  <a:pt x="4355592" y="0"/>
                </a:lnTo>
                <a:lnTo>
                  <a:pt x="4567428" y="211836"/>
                </a:lnTo>
                <a:lnTo>
                  <a:pt x="4355592" y="423672"/>
                </a:lnTo>
                <a:lnTo>
                  <a:pt x="4355592" y="370713"/>
                </a:lnTo>
                <a:lnTo>
                  <a:pt x="0" y="370713"/>
                </a:lnTo>
                <a:lnTo>
                  <a:pt x="0" y="52959"/>
                </a:lnTo>
                <a:close/>
              </a:path>
            </a:pathLst>
          </a:custGeom>
          <a:noFill/>
          <a:ln w="12192">
            <a:solidFill>
              <a:srgbClr val="E0E0E0"/>
            </a:solidFill>
            <a:round/>
            <a:headEnd/>
            <a:tailEnd/>
          </a:ln>
        </p:spPr>
        <p:txBody>
          <a:bodyPr lIns="0" tIns="0" rIns="0" bIns="0"/>
          <a:lstStyle/>
          <a:p>
            <a:endParaRPr lang="fr-FR"/>
          </a:p>
        </p:txBody>
      </p:sp>
      <p:sp>
        <p:nvSpPr>
          <p:cNvPr id="13" name="object 10"/>
          <p:cNvSpPr txBox="1"/>
          <p:nvPr/>
        </p:nvSpPr>
        <p:spPr>
          <a:xfrm>
            <a:off x="3352800" y="2243138"/>
            <a:ext cx="3640138" cy="222250"/>
          </a:xfrm>
          <a:prstGeom prst="rect">
            <a:avLst/>
          </a:prstGeom>
        </p:spPr>
        <p:txBody>
          <a:bodyPr lIns="0" tIns="0" rIns="0" bIns="0">
            <a:spAutoFit/>
          </a:bodyPr>
          <a:lstStyle/>
          <a:p>
            <a:pPr marL="114300" indent="-114300" fontAlgn="auto">
              <a:spcBef>
                <a:spcPts val="0"/>
              </a:spcBef>
              <a:spcAft>
                <a:spcPts val="0"/>
              </a:spcAft>
              <a:buFont typeface="Calibri"/>
              <a:buChar char="•"/>
              <a:tabLst>
                <a:tab pos="114300" algn="l"/>
              </a:tabLst>
              <a:defRPr/>
            </a:pPr>
            <a:r>
              <a:rPr sz="1400" b="1" dirty="0">
                <a:latin typeface="Calibri"/>
                <a:cs typeface="Calibri"/>
              </a:rPr>
              <a:t>décision  de  l'autorité </a:t>
            </a:r>
            <a:r>
              <a:rPr sz="1400" b="1" spc="-10" dirty="0">
                <a:latin typeface="Calibri"/>
                <a:cs typeface="Calibri"/>
              </a:rPr>
              <a:t>contractante </a:t>
            </a:r>
            <a:r>
              <a:rPr sz="1400" b="1" spc="-5" dirty="0">
                <a:latin typeface="Calibri"/>
                <a:cs typeface="Calibri"/>
              </a:rPr>
              <a:t>faisant</a:t>
            </a:r>
            <a:r>
              <a:rPr sz="1400" b="1" spc="-165" dirty="0">
                <a:latin typeface="Calibri"/>
                <a:cs typeface="Calibri"/>
              </a:rPr>
              <a:t> </a:t>
            </a:r>
            <a:r>
              <a:rPr sz="1400" b="1" spc="-5" dirty="0">
                <a:latin typeface="Calibri"/>
                <a:cs typeface="Calibri"/>
              </a:rPr>
              <a:t>grief</a:t>
            </a:r>
            <a:endParaRPr sz="1400">
              <a:latin typeface="Calibri"/>
              <a:cs typeface="Calibri"/>
            </a:endParaRPr>
          </a:p>
        </p:txBody>
      </p:sp>
      <p:sp>
        <p:nvSpPr>
          <p:cNvPr id="14" name="object 11"/>
          <p:cNvSpPr>
            <a:spLocks/>
          </p:cNvSpPr>
          <p:nvPr/>
        </p:nvSpPr>
        <p:spPr bwMode="auto">
          <a:xfrm>
            <a:off x="1323975" y="2174875"/>
            <a:ext cx="2019300" cy="495300"/>
          </a:xfrm>
          <a:custGeom>
            <a:avLst/>
            <a:gdLst/>
            <a:ahLst/>
            <a:cxnLst>
              <a:cxn ang="0">
                <a:pos x="1936749" y="0"/>
              </a:cxn>
              <a:cxn ang="0">
                <a:pos x="82550" y="0"/>
              </a:cxn>
              <a:cxn ang="0">
                <a:pos x="50417" y="6486"/>
              </a:cxn>
              <a:cxn ang="0">
                <a:pos x="24177" y="24177"/>
              </a:cxn>
              <a:cxn ang="0">
                <a:pos x="6486" y="50417"/>
              </a:cxn>
              <a:cxn ang="0">
                <a:pos x="0" y="82550"/>
              </a:cxn>
              <a:cxn ang="0">
                <a:pos x="0" y="412750"/>
              </a:cxn>
              <a:cxn ang="0">
                <a:pos x="6486" y="444882"/>
              </a:cxn>
              <a:cxn ang="0">
                <a:pos x="24177" y="471122"/>
              </a:cxn>
              <a:cxn ang="0">
                <a:pos x="50417" y="488813"/>
              </a:cxn>
              <a:cxn ang="0">
                <a:pos x="82550" y="495300"/>
              </a:cxn>
              <a:cxn ang="0">
                <a:pos x="1936749" y="495300"/>
              </a:cxn>
              <a:cxn ang="0">
                <a:pos x="1968882" y="488813"/>
              </a:cxn>
              <a:cxn ang="0">
                <a:pos x="1995122" y="471122"/>
              </a:cxn>
              <a:cxn ang="0">
                <a:pos x="2012813" y="444882"/>
              </a:cxn>
              <a:cxn ang="0">
                <a:pos x="2019299" y="412750"/>
              </a:cxn>
              <a:cxn ang="0">
                <a:pos x="2019299" y="82550"/>
              </a:cxn>
              <a:cxn ang="0">
                <a:pos x="2012813" y="50417"/>
              </a:cxn>
              <a:cxn ang="0">
                <a:pos x="1995122" y="24177"/>
              </a:cxn>
              <a:cxn ang="0">
                <a:pos x="1968882" y="6486"/>
              </a:cxn>
              <a:cxn ang="0">
                <a:pos x="1936749" y="0"/>
              </a:cxn>
            </a:cxnLst>
            <a:rect l="0" t="0" r="r" b="b"/>
            <a:pathLst>
              <a:path w="2019300" h="495300">
                <a:moveTo>
                  <a:pt x="1936749" y="0"/>
                </a:moveTo>
                <a:lnTo>
                  <a:pt x="82550" y="0"/>
                </a:lnTo>
                <a:lnTo>
                  <a:pt x="50417" y="6486"/>
                </a:lnTo>
                <a:lnTo>
                  <a:pt x="24177" y="24177"/>
                </a:lnTo>
                <a:lnTo>
                  <a:pt x="6486" y="50417"/>
                </a:lnTo>
                <a:lnTo>
                  <a:pt x="0" y="82550"/>
                </a:lnTo>
                <a:lnTo>
                  <a:pt x="0" y="412750"/>
                </a:lnTo>
                <a:lnTo>
                  <a:pt x="6486" y="444882"/>
                </a:lnTo>
                <a:lnTo>
                  <a:pt x="24177" y="471122"/>
                </a:lnTo>
                <a:lnTo>
                  <a:pt x="50417" y="488813"/>
                </a:lnTo>
                <a:lnTo>
                  <a:pt x="82550" y="495300"/>
                </a:lnTo>
                <a:lnTo>
                  <a:pt x="1936749" y="495300"/>
                </a:lnTo>
                <a:lnTo>
                  <a:pt x="1968882" y="488813"/>
                </a:lnTo>
                <a:lnTo>
                  <a:pt x="1995122" y="471122"/>
                </a:lnTo>
                <a:lnTo>
                  <a:pt x="2012813" y="444882"/>
                </a:lnTo>
                <a:lnTo>
                  <a:pt x="2019299" y="412750"/>
                </a:lnTo>
                <a:lnTo>
                  <a:pt x="2019299" y="82550"/>
                </a:lnTo>
                <a:lnTo>
                  <a:pt x="2012813" y="50417"/>
                </a:lnTo>
                <a:lnTo>
                  <a:pt x="1995122" y="24177"/>
                </a:lnTo>
                <a:lnTo>
                  <a:pt x="1968882" y="6486"/>
                </a:lnTo>
                <a:lnTo>
                  <a:pt x="1936749" y="0"/>
                </a:lnTo>
                <a:close/>
              </a:path>
            </a:pathLst>
          </a:custGeom>
          <a:solidFill>
            <a:srgbClr val="A4A4A4"/>
          </a:solidFill>
          <a:ln w="9525">
            <a:noFill/>
            <a:round/>
            <a:headEnd/>
            <a:tailEnd/>
          </a:ln>
        </p:spPr>
        <p:txBody>
          <a:bodyPr lIns="0" tIns="0" rIns="0" bIns="0"/>
          <a:lstStyle/>
          <a:p>
            <a:endParaRPr lang="fr-FR"/>
          </a:p>
        </p:txBody>
      </p:sp>
      <p:sp>
        <p:nvSpPr>
          <p:cNvPr id="15" name="object 12"/>
          <p:cNvSpPr>
            <a:spLocks/>
          </p:cNvSpPr>
          <p:nvPr/>
        </p:nvSpPr>
        <p:spPr bwMode="auto">
          <a:xfrm>
            <a:off x="1323975" y="2174875"/>
            <a:ext cx="2019300" cy="495300"/>
          </a:xfrm>
          <a:custGeom>
            <a:avLst/>
            <a:gdLst/>
            <a:ahLst/>
            <a:cxnLst>
              <a:cxn ang="0">
                <a:pos x="0" y="82550"/>
              </a:cxn>
              <a:cxn ang="0">
                <a:pos x="6486" y="50417"/>
              </a:cxn>
              <a:cxn ang="0">
                <a:pos x="24177" y="24177"/>
              </a:cxn>
              <a:cxn ang="0">
                <a:pos x="50417" y="6486"/>
              </a:cxn>
              <a:cxn ang="0">
                <a:pos x="82550" y="0"/>
              </a:cxn>
              <a:cxn ang="0">
                <a:pos x="1936749" y="0"/>
              </a:cxn>
              <a:cxn ang="0">
                <a:pos x="1968882" y="6486"/>
              </a:cxn>
              <a:cxn ang="0">
                <a:pos x="1995122" y="24177"/>
              </a:cxn>
              <a:cxn ang="0">
                <a:pos x="2012813" y="50417"/>
              </a:cxn>
              <a:cxn ang="0">
                <a:pos x="2019299" y="82550"/>
              </a:cxn>
              <a:cxn ang="0">
                <a:pos x="2019299" y="412750"/>
              </a:cxn>
              <a:cxn ang="0">
                <a:pos x="2012813" y="444882"/>
              </a:cxn>
              <a:cxn ang="0">
                <a:pos x="1995122" y="471122"/>
              </a:cxn>
              <a:cxn ang="0">
                <a:pos x="1968882" y="488813"/>
              </a:cxn>
              <a:cxn ang="0">
                <a:pos x="1936749" y="495300"/>
              </a:cxn>
              <a:cxn ang="0">
                <a:pos x="82550" y="495300"/>
              </a:cxn>
              <a:cxn ang="0">
                <a:pos x="50417" y="488813"/>
              </a:cxn>
              <a:cxn ang="0">
                <a:pos x="24177" y="471122"/>
              </a:cxn>
              <a:cxn ang="0">
                <a:pos x="6486" y="444882"/>
              </a:cxn>
              <a:cxn ang="0">
                <a:pos x="0" y="412750"/>
              </a:cxn>
              <a:cxn ang="0">
                <a:pos x="0" y="82550"/>
              </a:cxn>
            </a:cxnLst>
            <a:rect l="0" t="0" r="r" b="b"/>
            <a:pathLst>
              <a:path w="2019300" h="495300">
                <a:moveTo>
                  <a:pt x="0" y="82550"/>
                </a:moveTo>
                <a:lnTo>
                  <a:pt x="6486" y="50417"/>
                </a:lnTo>
                <a:lnTo>
                  <a:pt x="24177" y="24177"/>
                </a:lnTo>
                <a:lnTo>
                  <a:pt x="50417" y="6486"/>
                </a:lnTo>
                <a:lnTo>
                  <a:pt x="82550" y="0"/>
                </a:lnTo>
                <a:lnTo>
                  <a:pt x="1936749" y="0"/>
                </a:lnTo>
                <a:lnTo>
                  <a:pt x="1968882" y="6486"/>
                </a:lnTo>
                <a:lnTo>
                  <a:pt x="1995122" y="24177"/>
                </a:lnTo>
                <a:lnTo>
                  <a:pt x="2012813" y="50417"/>
                </a:lnTo>
                <a:lnTo>
                  <a:pt x="2019299" y="82550"/>
                </a:lnTo>
                <a:lnTo>
                  <a:pt x="2019299" y="412750"/>
                </a:lnTo>
                <a:lnTo>
                  <a:pt x="2012813" y="444882"/>
                </a:lnTo>
                <a:lnTo>
                  <a:pt x="1995122" y="471122"/>
                </a:lnTo>
                <a:lnTo>
                  <a:pt x="1968882" y="488813"/>
                </a:lnTo>
                <a:lnTo>
                  <a:pt x="1936749" y="495300"/>
                </a:lnTo>
                <a:lnTo>
                  <a:pt x="82550" y="495300"/>
                </a:lnTo>
                <a:lnTo>
                  <a:pt x="50417" y="488813"/>
                </a:lnTo>
                <a:lnTo>
                  <a:pt x="24177" y="471122"/>
                </a:lnTo>
                <a:lnTo>
                  <a:pt x="6486" y="444882"/>
                </a:lnTo>
                <a:lnTo>
                  <a:pt x="0" y="412750"/>
                </a:lnTo>
                <a:lnTo>
                  <a:pt x="0" y="82550"/>
                </a:lnTo>
                <a:close/>
              </a:path>
            </a:pathLst>
          </a:custGeom>
          <a:noFill/>
          <a:ln w="12192">
            <a:solidFill>
              <a:srgbClr val="FFFFFF"/>
            </a:solidFill>
            <a:round/>
            <a:headEnd/>
            <a:tailEnd/>
          </a:ln>
        </p:spPr>
        <p:txBody>
          <a:bodyPr lIns="0" tIns="0" rIns="0" bIns="0"/>
          <a:lstStyle/>
          <a:p>
            <a:endParaRPr lang="fr-FR"/>
          </a:p>
        </p:txBody>
      </p:sp>
      <p:sp>
        <p:nvSpPr>
          <p:cNvPr id="16" name="object 13"/>
          <p:cNvSpPr txBox="1"/>
          <p:nvPr/>
        </p:nvSpPr>
        <p:spPr>
          <a:xfrm>
            <a:off x="1681163" y="2295525"/>
            <a:ext cx="1304925" cy="222250"/>
          </a:xfrm>
          <a:prstGeom prst="rect">
            <a:avLst/>
          </a:prstGeom>
        </p:spPr>
        <p:txBody>
          <a:bodyPr lIns="0" tIns="0" rIns="0" bIns="0">
            <a:spAutoFit/>
          </a:bodyPr>
          <a:lstStyle/>
          <a:p>
            <a:pPr fontAlgn="auto">
              <a:spcBef>
                <a:spcPts val="0"/>
              </a:spcBef>
              <a:spcAft>
                <a:spcPts val="0"/>
              </a:spcAft>
              <a:defRPr/>
            </a:pPr>
            <a:r>
              <a:rPr sz="1400" spc="-5" dirty="0">
                <a:solidFill>
                  <a:srgbClr val="FFFFFF"/>
                </a:solidFill>
                <a:latin typeface="Calibri"/>
                <a:cs typeface="Calibri"/>
              </a:rPr>
              <a:t>objet du </a:t>
            </a:r>
            <a:r>
              <a:rPr sz="1400" spc="-15" dirty="0">
                <a:solidFill>
                  <a:srgbClr val="FFFFFF"/>
                </a:solidFill>
                <a:latin typeface="Calibri"/>
                <a:cs typeface="Calibri"/>
              </a:rPr>
              <a:t>recours</a:t>
            </a:r>
            <a:r>
              <a:rPr sz="1400" spc="-50" dirty="0">
                <a:solidFill>
                  <a:srgbClr val="FFFFFF"/>
                </a:solidFill>
                <a:latin typeface="Calibri"/>
                <a:cs typeface="Calibri"/>
              </a:rPr>
              <a:t> </a:t>
            </a:r>
            <a:r>
              <a:rPr sz="1400" dirty="0">
                <a:solidFill>
                  <a:srgbClr val="FFFFFF"/>
                </a:solidFill>
                <a:latin typeface="Calibri"/>
                <a:cs typeface="Calibri"/>
              </a:rPr>
              <a:t>?</a:t>
            </a:r>
            <a:endParaRPr sz="1400">
              <a:latin typeface="Calibri"/>
              <a:cs typeface="Calibri"/>
            </a:endParaRPr>
          </a:p>
        </p:txBody>
      </p:sp>
      <p:sp>
        <p:nvSpPr>
          <p:cNvPr id="17" name="object 14"/>
          <p:cNvSpPr>
            <a:spLocks/>
          </p:cNvSpPr>
          <p:nvPr/>
        </p:nvSpPr>
        <p:spPr bwMode="auto">
          <a:xfrm>
            <a:off x="3205163" y="2719388"/>
            <a:ext cx="4703762" cy="1260475"/>
          </a:xfrm>
          <a:custGeom>
            <a:avLst/>
            <a:gdLst/>
            <a:ahLst/>
            <a:cxnLst>
              <a:cxn ang="0">
                <a:pos x="4074413" y="0"/>
              </a:cxn>
              <a:cxn ang="0">
                <a:pos x="4074413" y="157607"/>
              </a:cxn>
              <a:cxn ang="0">
                <a:pos x="0" y="157607"/>
              </a:cxn>
              <a:cxn ang="0">
                <a:pos x="0" y="1102741"/>
              </a:cxn>
              <a:cxn ang="0">
                <a:pos x="4074413" y="1102741"/>
              </a:cxn>
              <a:cxn ang="0">
                <a:pos x="4074413" y="1260348"/>
              </a:cxn>
              <a:cxn ang="0">
                <a:pos x="4704587" y="630174"/>
              </a:cxn>
              <a:cxn ang="0">
                <a:pos x="4074413" y="0"/>
              </a:cxn>
            </a:cxnLst>
            <a:rect l="0" t="0" r="r" b="b"/>
            <a:pathLst>
              <a:path w="4704715" h="1260475">
                <a:moveTo>
                  <a:pt x="4074413" y="0"/>
                </a:moveTo>
                <a:lnTo>
                  <a:pt x="4074413" y="157607"/>
                </a:lnTo>
                <a:lnTo>
                  <a:pt x="0" y="157607"/>
                </a:lnTo>
                <a:lnTo>
                  <a:pt x="0" y="1102741"/>
                </a:lnTo>
                <a:lnTo>
                  <a:pt x="4074413" y="1102741"/>
                </a:lnTo>
                <a:lnTo>
                  <a:pt x="4074413" y="1260348"/>
                </a:lnTo>
                <a:lnTo>
                  <a:pt x="4704587" y="630174"/>
                </a:lnTo>
                <a:lnTo>
                  <a:pt x="4074413" y="0"/>
                </a:lnTo>
                <a:close/>
              </a:path>
            </a:pathLst>
          </a:custGeom>
          <a:solidFill>
            <a:srgbClr val="FFE8CA">
              <a:alpha val="90195"/>
            </a:srgbClr>
          </a:solidFill>
          <a:ln w="9525">
            <a:noFill/>
            <a:round/>
            <a:headEnd/>
            <a:tailEnd/>
          </a:ln>
        </p:spPr>
        <p:txBody>
          <a:bodyPr lIns="0" tIns="0" rIns="0" bIns="0"/>
          <a:lstStyle/>
          <a:p>
            <a:endParaRPr lang="fr-FR"/>
          </a:p>
        </p:txBody>
      </p:sp>
      <p:sp>
        <p:nvSpPr>
          <p:cNvPr id="18" name="object 15"/>
          <p:cNvSpPr>
            <a:spLocks/>
          </p:cNvSpPr>
          <p:nvPr/>
        </p:nvSpPr>
        <p:spPr bwMode="auto">
          <a:xfrm>
            <a:off x="3205163" y="2719388"/>
            <a:ext cx="4703762" cy="1260475"/>
          </a:xfrm>
          <a:custGeom>
            <a:avLst/>
            <a:gdLst/>
            <a:ahLst/>
            <a:cxnLst>
              <a:cxn ang="0">
                <a:pos x="0" y="157607"/>
              </a:cxn>
              <a:cxn ang="0">
                <a:pos x="4074413" y="157607"/>
              </a:cxn>
              <a:cxn ang="0">
                <a:pos x="4074413" y="0"/>
              </a:cxn>
              <a:cxn ang="0">
                <a:pos x="4704587" y="630174"/>
              </a:cxn>
              <a:cxn ang="0">
                <a:pos x="4074413" y="1260348"/>
              </a:cxn>
              <a:cxn ang="0">
                <a:pos x="4074413" y="1102741"/>
              </a:cxn>
              <a:cxn ang="0">
                <a:pos x="0" y="1102741"/>
              </a:cxn>
              <a:cxn ang="0">
                <a:pos x="0" y="157607"/>
              </a:cxn>
            </a:cxnLst>
            <a:rect l="0" t="0" r="r" b="b"/>
            <a:pathLst>
              <a:path w="4704715" h="1260475">
                <a:moveTo>
                  <a:pt x="0" y="157607"/>
                </a:moveTo>
                <a:lnTo>
                  <a:pt x="4074413" y="157607"/>
                </a:lnTo>
                <a:lnTo>
                  <a:pt x="4074413" y="0"/>
                </a:lnTo>
                <a:lnTo>
                  <a:pt x="4704587" y="630174"/>
                </a:lnTo>
                <a:lnTo>
                  <a:pt x="4074413" y="1260348"/>
                </a:lnTo>
                <a:lnTo>
                  <a:pt x="4074413" y="1102741"/>
                </a:lnTo>
                <a:lnTo>
                  <a:pt x="0" y="1102741"/>
                </a:lnTo>
                <a:lnTo>
                  <a:pt x="0" y="157607"/>
                </a:lnTo>
                <a:close/>
              </a:path>
            </a:pathLst>
          </a:custGeom>
          <a:noFill/>
          <a:ln w="12192">
            <a:solidFill>
              <a:srgbClr val="FFE8CA"/>
            </a:solidFill>
            <a:round/>
            <a:headEnd/>
            <a:tailEnd/>
          </a:ln>
        </p:spPr>
        <p:txBody>
          <a:bodyPr lIns="0" tIns="0" rIns="0" bIns="0"/>
          <a:lstStyle/>
          <a:p>
            <a:endParaRPr lang="fr-FR"/>
          </a:p>
        </p:txBody>
      </p:sp>
      <p:sp>
        <p:nvSpPr>
          <p:cNvPr id="19" name="object 16"/>
          <p:cNvSpPr>
            <a:spLocks/>
          </p:cNvSpPr>
          <p:nvPr/>
        </p:nvSpPr>
        <p:spPr bwMode="auto">
          <a:xfrm>
            <a:off x="1327150" y="3101975"/>
            <a:ext cx="1878013" cy="495300"/>
          </a:xfrm>
          <a:custGeom>
            <a:avLst/>
            <a:gdLst/>
            <a:ahLst/>
            <a:cxnLst>
              <a:cxn ang="0">
                <a:pos x="1795018" y="0"/>
              </a:cxn>
              <a:cxn ang="0">
                <a:pos x="82550" y="0"/>
              </a:cxn>
              <a:cxn ang="0">
                <a:pos x="50417" y="6486"/>
              </a:cxn>
              <a:cxn ang="0">
                <a:pos x="24177" y="24177"/>
              </a:cxn>
              <a:cxn ang="0">
                <a:pos x="6486" y="50417"/>
              </a:cxn>
              <a:cxn ang="0">
                <a:pos x="0" y="82550"/>
              </a:cxn>
              <a:cxn ang="0">
                <a:pos x="0" y="412750"/>
              </a:cxn>
              <a:cxn ang="0">
                <a:pos x="6486" y="444882"/>
              </a:cxn>
              <a:cxn ang="0">
                <a:pos x="24177" y="471122"/>
              </a:cxn>
              <a:cxn ang="0">
                <a:pos x="50417" y="488813"/>
              </a:cxn>
              <a:cxn ang="0">
                <a:pos x="82550" y="495300"/>
              </a:cxn>
              <a:cxn ang="0">
                <a:pos x="1795018" y="495300"/>
              </a:cxn>
              <a:cxn ang="0">
                <a:pos x="1827150" y="488813"/>
              </a:cxn>
              <a:cxn ang="0">
                <a:pos x="1853390" y="471122"/>
              </a:cxn>
              <a:cxn ang="0">
                <a:pos x="1871081" y="444882"/>
              </a:cxn>
              <a:cxn ang="0">
                <a:pos x="1877568" y="412750"/>
              </a:cxn>
              <a:cxn ang="0">
                <a:pos x="1877568" y="82550"/>
              </a:cxn>
              <a:cxn ang="0">
                <a:pos x="1871081" y="50417"/>
              </a:cxn>
              <a:cxn ang="0">
                <a:pos x="1853390" y="24177"/>
              </a:cxn>
              <a:cxn ang="0">
                <a:pos x="1827150" y="6486"/>
              </a:cxn>
              <a:cxn ang="0">
                <a:pos x="1795018" y="0"/>
              </a:cxn>
            </a:cxnLst>
            <a:rect l="0" t="0" r="r" b="b"/>
            <a:pathLst>
              <a:path w="1877695" h="495300">
                <a:moveTo>
                  <a:pt x="1795018" y="0"/>
                </a:moveTo>
                <a:lnTo>
                  <a:pt x="82550" y="0"/>
                </a:lnTo>
                <a:lnTo>
                  <a:pt x="50417" y="6486"/>
                </a:lnTo>
                <a:lnTo>
                  <a:pt x="24177" y="24177"/>
                </a:lnTo>
                <a:lnTo>
                  <a:pt x="6486" y="50417"/>
                </a:lnTo>
                <a:lnTo>
                  <a:pt x="0" y="82550"/>
                </a:lnTo>
                <a:lnTo>
                  <a:pt x="0" y="412750"/>
                </a:lnTo>
                <a:lnTo>
                  <a:pt x="6486" y="444882"/>
                </a:lnTo>
                <a:lnTo>
                  <a:pt x="24177" y="471122"/>
                </a:lnTo>
                <a:lnTo>
                  <a:pt x="50417" y="488813"/>
                </a:lnTo>
                <a:lnTo>
                  <a:pt x="82550" y="495300"/>
                </a:lnTo>
                <a:lnTo>
                  <a:pt x="1795018" y="495300"/>
                </a:lnTo>
                <a:lnTo>
                  <a:pt x="1827150" y="488813"/>
                </a:lnTo>
                <a:lnTo>
                  <a:pt x="1853390" y="471122"/>
                </a:lnTo>
                <a:lnTo>
                  <a:pt x="1871081" y="444882"/>
                </a:lnTo>
                <a:lnTo>
                  <a:pt x="1877568" y="412750"/>
                </a:lnTo>
                <a:lnTo>
                  <a:pt x="1877568" y="82550"/>
                </a:lnTo>
                <a:lnTo>
                  <a:pt x="1871081" y="50417"/>
                </a:lnTo>
                <a:lnTo>
                  <a:pt x="1853390" y="24177"/>
                </a:lnTo>
                <a:lnTo>
                  <a:pt x="1827150" y="6486"/>
                </a:lnTo>
                <a:lnTo>
                  <a:pt x="1795018" y="0"/>
                </a:lnTo>
                <a:close/>
              </a:path>
            </a:pathLst>
          </a:custGeom>
          <a:solidFill>
            <a:srgbClr val="FFC000"/>
          </a:solidFill>
          <a:ln w="9525">
            <a:noFill/>
            <a:round/>
            <a:headEnd/>
            <a:tailEnd/>
          </a:ln>
        </p:spPr>
        <p:txBody>
          <a:bodyPr lIns="0" tIns="0" rIns="0" bIns="0"/>
          <a:lstStyle/>
          <a:p>
            <a:endParaRPr lang="fr-FR"/>
          </a:p>
        </p:txBody>
      </p:sp>
      <p:sp>
        <p:nvSpPr>
          <p:cNvPr id="20" name="object 17"/>
          <p:cNvSpPr>
            <a:spLocks/>
          </p:cNvSpPr>
          <p:nvPr/>
        </p:nvSpPr>
        <p:spPr bwMode="auto">
          <a:xfrm>
            <a:off x="1327150" y="3101975"/>
            <a:ext cx="1878013" cy="495300"/>
          </a:xfrm>
          <a:custGeom>
            <a:avLst/>
            <a:gdLst/>
            <a:ahLst/>
            <a:cxnLst>
              <a:cxn ang="0">
                <a:pos x="0" y="82550"/>
              </a:cxn>
              <a:cxn ang="0">
                <a:pos x="6486" y="50417"/>
              </a:cxn>
              <a:cxn ang="0">
                <a:pos x="24177" y="24177"/>
              </a:cxn>
              <a:cxn ang="0">
                <a:pos x="50417" y="6486"/>
              </a:cxn>
              <a:cxn ang="0">
                <a:pos x="82550" y="0"/>
              </a:cxn>
              <a:cxn ang="0">
                <a:pos x="1795018" y="0"/>
              </a:cxn>
              <a:cxn ang="0">
                <a:pos x="1827150" y="6486"/>
              </a:cxn>
              <a:cxn ang="0">
                <a:pos x="1853390" y="24177"/>
              </a:cxn>
              <a:cxn ang="0">
                <a:pos x="1871081" y="50417"/>
              </a:cxn>
              <a:cxn ang="0">
                <a:pos x="1877568" y="82550"/>
              </a:cxn>
              <a:cxn ang="0">
                <a:pos x="1877568" y="412750"/>
              </a:cxn>
              <a:cxn ang="0">
                <a:pos x="1871081" y="444882"/>
              </a:cxn>
              <a:cxn ang="0">
                <a:pos x="1853390" y="471122"/>
              </a:cxn>
              <a:cxn ang="0">
                <a:pos x="1827150" y="488813"/>
              </a:cxn>
              <a:cxn ang="0">
                <a:pos x="1795018" y="495300"/>
              </a:cxn>
              <a:cxn ang="0">
                <a:pos x="82550" y="495300"/>
              </a:cxn>
              <a:cxn ang="0">
                <a:pos x="50417" y="488813"/>
              </a:cxn>
              <a:cxn ang="0">
                <a:pos x="24177" y="471122"/>
              </a:cxn>
              <a:cxn ang="0">
                <a:pos x="6486" y="444882"/>
              </a:cxn>
              <a:cxn ang="0">
                <a:pos x="0" y="412750"/>
              </a:cxn>
              <a:cxn ang="0">
                <a:pos x="0" y="82550"/>
              </a:cxn>
            </a:cxnLst>
            <a:rect l="0" t="0" r="r" b="b"/>
            <a:pathLst>
              <a:path w="1877695" h="495300">
                <a:moveTo>
                  <a:pt x="0" y="82550"/>
                </a:moveTo>
                <a:lnTo>
                  <a:pt x="6486" y="50417"/>
                </a:lnTo>
                <a:lnTo>
                  <a:pt x="24177" y="24177"/>
                </a:lnTo>
                <a:lnTo>
                  <a:pt x="50417" y="6486"/>
                </a:lnTo>
                <a:lnTo>
                  <a:pt x="82550" y="0"/>
                </a:lnTo>
                <a:lnTo>
                  <a:pt x="1795018" y="0"/>
                </a:lnTo>
                <a:lnTo>
                  <a:pt x="1827150" y="6486"/>
                </a:lnTo>
                <a:lnTo>
                  <a:pt x="1853390" y="24177"/>
                </a:lnTo>
                <a:lnTo>
                  <a:pt x="1871081" y="50417"/>
                </a:lnTo>
                <a:lnTo>
                  <a:pt x="1877568" y="82550"/>
                </a:lnTo>
                <a:lnTo>
                  <a:pt x="1877568" y="412750"/>
                </a:lnTo>
                <a:lnTo>
                  <a:pt x="1871081" y="444882"/>
                </a:lnTo>
                <a:lnTo>
                  <a:pt x="1853390" y="471122"/>
                </a:lnTo>
                <a:lnTo>
                  <a:pt x="1827150" y="488813"/>
                </a:lnTo>
                <a:lnTo>
                  <a:pt x="1795018" y="495300"/>
                </a:lnTo>
                <a:lnTo>
                  <a:pt x="82550" y="495300"/>
                </a:lnTo>
                <a:lnTo>
                  <a:pt x="50417" y="488813"/>
                </a:lnTo>
                <a:lnTo>
                  <a:pt x="24177" y="471122"/>
                </a:lnTo>
                <a:lnTo>
                  <a:pt x="6486" y="444882"/>
                </a:lnTo>
                <a:lnTo>
                  <a:pt x="0" y="412750"/>
                </a:lnTo>
                <a:lnTo>
                  <a:pt x="0" y="82550"/>
                </a:lnTo>
                <a:close/>
              </a:path>
            </a:pathLst>
          </a:custGeom>
          <a:noFill/>
          <a:ln w="12192">
            <a:solidFill>
              <a:srgbClr val="FFFFFF"/>
            </a:solidFill>
            <a:round/>
            <a:headEnd/>
            <a:tailEnd/>
          </a:ln>
        </p:spPr>
        <p:txBody>
          <a:bodyPr lIns="0" tIns="0" rIns="0" bIns="0"/>
          <a:lstStyle/>
          <a:p>
            <a:endParaRPr lang="fr-FR"/>
          </a:p>
        </p:txBody>
      </p:sp>
      <p:sp>
        <p:nvSpPr>
          <p:cNvPr id="21" name="object 18"/>
          <p:cNvSpPr txBox="1"/>
          <p:nvPr/>
        </p:nvSpPr>
        <p:spPr>
          <a:xfrm>
            <a:off x="1522413" y="2859088"/>
            <a:ext cx="5781675" cy="1077218"/>
          </a:xfrm>
          <a:prstGeom prst="rect">
            <a:avLst/>
          </a:prstGeom>
        </p:spPr>
        <p:txBody>
          <a:bodyPr lIns="0" tIns="0" rIns="0" bIns="0">
            <a:spAutoFit/>
          </a:bodyPr>
          <a:lstStyle/>
          <a:p>
            <a:pPr marL="1839913" indent="-149225">
              <a:lnSpc>
                <a:spcPts val="1375"/>
              </a:lnSpc>
              <a:buFont typeface="Calibri" pitchFamily="34" charset="0"/>
              <a:buChar char="•"/>
              <a:tabLst>
                <a:tab pos="1839913" algn="l"/>
              </a:tabLst>
            </a:pPr>
            <a:r>
              <a:rPr lang="fr-FR" sz="1200" b="1" dirty="0">
                <a:ea typeface="Calibri" pitchFamily="34" charset="0"/>
                <a:cs typeface="Calibri" pitchFamily="34" charset="0"/>
              </a:rPr>
              <a:t>Deux (02) jours ouvrables à compter de la notification de </a:t>
            </a:r>
            <a:r>
              <a:rPr lang="fr-FR" sz="1200" b="1" dirty="0" smtClean="0">
                <a:ea typeface="Calibri" pitchFamily="34" charset="0"/>
                <a:cs typeface="Calibri" pitchFamily="34" charset="0"/>
              </a:rPr>
              <a:t>la décision </a:t>
            </a:r>
            <a:r>
              <a:rPr lang="fr-FR" sz="1200" b="1" dirty="0">
                <a:ea typeface="Calibri" pitchFamily="34" charset="0"/>
                <a:cs typeface="Calibri" pitchFamily="34" charset="0"/>
              </a:rPr>
              <a:t>faisant </a:t>
            </a:r>
            <a:r>
              <a:rPr lang="fr-FR" sz="1200" b="1" dirty="0" smtClean="0">
                <a:ea typeface="Calibri" pitchFamily="34" charset="0"/>
                <a:cs typeface="Calibri" pitchFamily="34" charset="0"/>
              </a:rPr>
              <a:t>grief</a:t>
            </a:r>
            <a:endParaRPr lang="fr-FR" sz="2100" b="1" baseline="22000" dirty="0" smtClean="0">
              <a:solidFill>
                <a:srgbClr val="FFFFFF"/>
              </a:solidFill>
              <a:ea typeface="Calibri" pitchFamily="34" charset="0"/>
              <a:cs typeface="Calibri" pitchFamily="34" charset="0"/>
            </a:endParaRPr>
          </a:p>
          <a:p>
            <a:pPr marL="1839913" indent="-149225">
              <a:lnSpc>
                <a:spcPts val="1375"/>
              </a:lnSpc>
              <a:buFont typeface="Calibri" pitchFamily="34" charset="0"/>
              <a:buChar char="•"/>
              <a:tabLst>
                <a:tab pos="1839913" algn="l"/>
              </a:tabLst>
            </a:pPr>
            <a:r>
              <a:rPr lang="fr-FR" sz="1200" dirty="0" smtClean="0">
                <a:ea typeface="Calibri" pitchFamily="34" charset="0"/>
                <a:cs typeface="Calibri" pitchFamily="34" charset="0"/>
              </a:rPr>
              <a:t> </a:t>
            </a:r>
            <a:r>
              <a:rPr lang="fr-FR" sz="1200" b="1" dirty="0">
                <a:ea typeface="Calibri" pitchFamily="34" charset="0"/>
                <a:cs typeface="Calibri" pitchFamily="34" charset="0"/>
              </a:rPr>
              <a:t>Trois (03) jours ouvrables après la saisine de </a:t>
            </a:r>
            <a:r>
              <a:rPr lang="fr-FR" sz="1200" b="1" dirty="0" smtClean="0">
                <a:ea typeface="Calibri" pitchFamily="34" charset="0"/>
                <a:cs typeface="Calibri" pitchFamily="34" charset="0"/>
              </a:rPr>
              <a:t>l’autorité contractante </a:t>
            </a:r>
            <a:r>
              <a:rPr lang="fr-FR" sz="1200" b="1" dirty="0">
                <a:ea typeface="Calibri" pitchFamily="34" charset="0"/>
                <a:cs typeface="Calibri" pitchFamily="34" charset="0"/>
              </a:rPr>
              <a:t>ou </a:t>
            </a:r>
            <a:r>
              <a:rPr lang="fr-FR" sz="1200" b="1" dirty="0" smtClean="0">
                <a:ea typeface="Calibri" pitchFamily="34" charset="0"/>
                <a:cs typeface="Calibri" pitchFamily="34" charset="0"/>
              </a:rPr>
              <a:t>son </a:t>
            </a:r>
            <a:r>
              <a:rPr lang="fr-FR" sz="1200" b="1" dirty="0">
                <a:ea typeface="Calibri" pitchFamily="34" charset="0"/>
                <a:cs typeface="Calibri" pitchFamily="34" charset="0"/>
              </a:rPr>
              <a:t>supérieur </a:t>
            </a:r>
            <a:r>
              <a:rPr lang="fr-FR" sz="1200" b="1" dirty="0" smtClean="0">
                <a:ea typeface="Calibri" pitchFamily="34" charset="0"/>
                <a:cs typeface="Calibri" pitchFamily="34" charset="0"/>
              </a:rPr>
              <a:t>hiérarchique, </a:t>
            </a:r>
            <a:r>
              <a:rPr lang="fr-FR" sz="1200" b="1" dirty="0">
                <a:ea typeface="Calibri" pitchFamily="34" charset="0"/>
                <a:cs typeface="Calibri" pitchFamily="34" charset="0"/>
              </a:rPr>
              <a:t>ceci en cas </a:t>
            </a:r>
            <a:r>
              <a:rPr lang="fr-FR" sz="1200" b="1" dirty="0" smtClean="0">
                <a:ea typeface="Calibri" pitchFamily="34" charset="0"/>
                <a:cs typeface="Calibri" pitchFamily="34" charset="0"/>
              </a:rPr>
              <a:t>d'absence de </a:t>
            </a:r>
            <a:r>
              <a:rPr lang="fr-FR" sz="1200" b="1" dirty="0">
                <a:ea typeface="Calibri" pitchFamily="34" charset="0"/>
                <a:cs typeface="Calibri" pitchFamily="34" charset="0"/>
              </a:rPr>
              <a:t>décision de ces derniers</a:t>
            </a:r>
            <a:endParaRPr lang="fr-FR" sz="1200" dirty="0">
              <a:ea typeface="Calibri" pitchFamily="34" charset="0"/>
              <a:cs typeface="Calibri" pitchFamily="34" charset="0"/>
            </a:endParaRPr>
          </a:p>
        </p:txBody>
      </p:sp>
      <p:sp>
        <p:nvSpPr>
          <p:cNvPr id="22" name="object 19"/>
          <p:cNvSpPr>
            <a:spLocks/>
          </p:cNvSpPr>
          <p:nvPr/>
        </p:nvSpPr>
        <p:spPr bwMode="auto">
          <a:xfrm>
            <a:off x="3810000" y="4029075"/>
            <a:ext cx="4102100" cy="544513"/>
          </a:xfrm>
          <a:custGeom>
            <a:avLst/>
            <a:gdLst/>
            <a:ahLst/>
            <a:cxnLst>
              <a:cxn ang="0">
                <a:pos x="3829050" y="0"/>
              </a:cxn>
              <a:cxn ang="0">
                <a:pos x="3829050" y="68072"/>
              </a:cxn>
              <a:cxn ang="0">
                <a:pos x="0" y="68072"/>
              </a:cxn>
              <a:cxn ang="0">
                <a:pos x="0" y="476123"/>
              </a:cxn>
              <a:cxn ang="0">
                <a:pos x="3829050" y="476123"/>
              </a:cxn>
              <a:cxn ang="0">
                <a:pos x="3829050" y="544068"/>
              </a:cxn>
              <a:cxn ang="0">
                <a:pos x="4101083" y="272034"/>
              </a:cxn>
              <a:cxn ang="0">
                <a:pos x="3829050" y="0"/>
              </a:cxn>
            </a:cxnLst>
            <a:rect l="0" t="0" r="r" b="b"/>
            <a:pathLst>
              <a:path w="4101465" h="544195">
                <a:moveTo>
                  <a:pt x="3829050" y="0"/>
                </a:moveTo>
                <a:lnTo>
                  <a:pt x="3829050" y="68072"/>
                </a:lnTo>
                <a:lnTo>
                  <a:pt x="0" y="68072"/>
                </a:lnTo>
                <a:lnTo>
                  <a:pt x="0" y="476123"/>
                </a:lnTo>
                <a:lnTo>
                  <a:pt x="3829050" y="476123"/>
                </a:lnTo>
                <a:lnTo>
                  <a:pt x="3829050" y="544068"/>
                </a:lnTo>
                <a:lnTo>
                  <a:pt x="4101083" y="272034"/>
                </a:lnTo>
                <a:lnTo>
                  <a:pt x="3829050" y="0"/>
                </a:lnTo>
                <a:close/>
              </a:path>
            </a:pathLst>
          </a:custGeom>
          <a:solidFill>
            <a:srgbClr val="CFD4EA">
              <a:alpha val="90195"/>
            </a:srgbClr>
          </a:solidFill>
          <a:ln w="9525">
            <a:noFill/>
            <a:round/>
            <a:headEnd/>
            <a:tailEnd/>
          </a:ln>
        </p:spPr>
        <p:txBody>
          <a:bodyPr lIns="0" tIns="0" rIns="0" bIns="0"/>
          <a:lstStyle/>
          <a:p>
            <a:endParaRPr lang="fr-FR"/>
          </a:p>
        </p:txBody>
      </p:sp>
      <p:sp>
        <p:nvSpPr>
          <p:cNvPr id="23" name="object 20"/>
          <p:cNvSpPr>
            <a:spLocks/>
          </p:cNvSpPr>
          <p:nvPr/>
        </p:nvSpPr>
        <p:spPr bwMode="auto">
          <a:xfrm>
            <a:off x="3810000" y="4029075"/>
            <a:ext cx="4102100" cy="544513"/>
          </a:xfrm>
          <a:custGeom>
            <a:avLst/>
            <a:gdLst/>
            <a:ahLst/>
            <a:cxnLst>
              <a:cxn ang="0">
                <a:pos x="0" y="68072"/>
              </a:cxn>
              <a:cxn ang="0">
                <a:pos x="3829050" y="68072"/>
              </a:cxn>
              <a:cxn ang="0">
                <a:pos x="3829050" y="0"/>
              </a:cxn>
              <a:cxn ang="0">
                <a:pos x="4101083" y="272034"/>
              </a:cxn>
              <a:cxn ang="0">
                <a:pos x="3829050" y="544068"/>
              </a:cxn>
              <a:cxn ang="0">
                <a:pos x="3829050" y="476123"/>
              </a:cxn>
              <a:cxn ang="0">
                <a:pos x="0" y="476123"/>
              </a:cxn>
              <a:cxn ang="0">
                <a:pos x="0" y="68072"/>
              </a:cxn>
            </a:cxnLst>
            <a:rect l="0" t="0" r="r" b="b"/>
            <a:pathLst>
              <a:path w="4101465" h="544195">
                <a:moveTo>
                  <a:pt x="0" y="68072"/>
                </a:moveTo>
                <a:lnTo>
                  <a:pt x="3829050" y="68072"/>
                </a:lnTo>
                <a:lnTo>
                  <a:pt x="3829050" y="0"/>
                </a:lnTo>
                <a:lnTo>
                  <a:pt x="4101083" y="272034"/>
                </a:lnTo>
                <a:lnTo>
                  <a:pt x="3829050" y="544068"/>
                </a:lnTo>
                <a:lnTo>
                  <a:pt x="3829050" y="476123"/>
                </a:lnTo>
                <a:lnTo>
                  <a:pt x="0" y="476123"/>
                </a:lnTo>
                <a:lnTo>
                  <a:pt x="0" y="68072"/>
                </a:lnTo>
                <a:close/>
              </a:path>
            </a:pathLst>
          </a:custGeom>
          <a:noFill/>
          <a:ln w="12192">
            <a:solidFill>
              <a:srgbClr val="CFD4EA"/>
            </a:solidFill>
            <a:round/>
            <a:headEnd/>
            <a:tailEnd/>
          </a:ln>
        </p:spPr>
        <p:txBody>
          <a:bodyPr lIns="0" tIns="0" rIns="0" bIns="0"/>
          <a:lstStyle/>
          <a:p>
            <a:endParaRPr lang="fr-FR"/>
          </a:p>
        </p:txBody>
      </p:sp>
      <p:sp>
        <p:nvSpPr>
          <p:cNvPr id="24" name="object 21"/>
          <p:cNvSpPr txBox="1"/>
          <p:nvPr/>
        </p:nvSpPr>
        <p:spPr>
          <a:xfrm>
            <a:off x="3817938" y="4097338"/>
            <a:ext cx="3784600" cy="341312"/>
          </a:xfrm>
          <a:prstGeom prst="rect">
            <a:avLst/>
          </a:prstGeom>
        </p:spPr>
        <p:txBody>
          <a:bodyPr lIns="0" tIns="0" rIns="0" bIns="0">
            <a:spAutoFit/>
          </a:bodyPr>
          <a:lstStyle/>
          <a:p>
            <a:pPr marL="114300" indent="-114300" fontAlgn="auto">
              <a:lnSpc>
                <a:spcPts val="1320"/>
              </a:lnSpc>
              <a:spcBef>
                <a:spcPts val="0"/>
              </a:spcBef>
              <a:spcAft>
                <a:spcPts val="0"/>
              </a:spcAft>
              <a:buFont typeface="Calibri"/>
              <a:buChar char="•"/>
              <a:tabLst>
                <a:tab pos="114300" algn="l"/>
              </a:tabLst>
              <a:defRPr/>
            </a:pPr>
            <a:r>
              <a:rPr sz="1200" b="1" spc="-5" dirty="0">
                <a:latin typeface="Calibri"/>
                <a:cs typeface="Calibri"/>
              </a:rPr>
              <a:t>lettre recommandée </a:t>
            </a:r>
            <a:r>
              <a:rPr sz="1200" b="1" spc="-15" dirty="0">
                <a:latin typeface="Calibri"/>
                <a:cs typeface="Calibri"/>
              </a:rPr>
              <a:t>avec </a:t>
            </a:r>
            <a:r>
              <a:rPr sz="1200" b="1" spc="-10" dirty="0">
                <a:latin typeface="Calibri"/>
                <a:cs typeface="Calibri"/>
              </a:rPr>
              <a:t>avis </a:t>
            </a:r>
            <a:r>
              <a:rPr sz="1200" b="1" dirty="0">
                <a:latin typeface="Calibri"/>
                <a:cs typeface="Calibri"/>
              </a:rPr>
              <a:t>de </a:t>
            </a:r>
            <a:r>
              <a:rPr sz="1200" b="1" spc="-5" dirty="0">
                <a:latin typeface="Calibri"/>
                <a:cs typeface="Calibri"/>
              </a:rPr>
              <a:t>réczeption, </a:t>
            </a:r>
            <a:r>
              <a:rPr sz="1200" b="1" dirty="0">
                <a:latin typeface="Calibri"/>
                <a:cs typeface="Calibri"/>
              </a:rPr>
              <a:t>soit </a:t>
            </a:r>
            <a:r>
              <a:rPr sz="1200" b="1" spc="-5" dirty="0">
                <a:latin typeface="Calibri"/>
                <a:cs typeface="Calibri"/>
              </a:rPr>
              <a:t>par tout  </a:t>
            </a:r>
            <a:r>
              <a:rPr sz="1200" b="1" spc="-10" dirty="0">
                <a:latin typeface="Calibri"/>
                <a:cs typeface="Calibri"/>
              </a:rPr>
              <a:t>moyen  </a:t>
            </a:r>
            <a:r>
              <a:rPr sz="1200" b="1" dirty="0">
                <a:latin typeface="Calibri"/>
                <a:cs typeface="Calibri"/>
              </a:rPr>
              <a:t>de </a:t>
            </a:r>
            <a:r>
              <a:rPr sz="1200" b="1" spc="-5" dirty="0">
                <a:latin typeface="Calibri"/>
                <a:cs typeface="Calibri"/>
              </a:rPr>
              <a:t>communication</a:t>
            </a:r>
            <a:r>
              <a:rPr sz="1200" b="1" spc="-40" dirty="0">
                <a:latin typeface="Calibri"/>
                <a:cs typeface="Calibri"/>
              </a:rPr>
              <a:t> </a:t>
            </a:r>
            <a:r>
              <a:rPr sz="1200" b="1" spc="-5" dirty="0">
                <a:latin typeface="Calibri"/>
                <a:cs typeface="Calibri"/>
              </a:rPr>
              <a:t>électronique</a:t>
            </a:r>
            <a:endParaRPr sz="1200">
              <a:latin typeface="Calibri"/>
              <a:cs typeface="Calibri"/>
            </a:endParaRPr>
          </a:p>
        </p:txBody>
      </p:sp>
      <p:sp>
        <p:nvSpPr>
          <p:cNvPr id="25" name="object 22"/>
          <p:cNvSpPr>
            <a:spLocks/>
          </p:cNvSpPr>
          <p:nvPr/>
        </p:nvSpPr>
        <p:spPr bwMode="auto">
          <a:xfrm>
            <a:off x="1325563" y="4054475"/>
            <a:ext cx="2484437" cy="495300"/>
          </a:xfrm>
          <a:custGeom>
            <a:avLst/>
            <a:gdLst/>
            <a:ahLst/>
            <a:cxnLst>
              <a:cxn ang="0">
                <a:pos x="2401570" y="0"/>
              </a:cxn>
              <a:cxn ang="0">
                <a:pos x="82550" y="0"/>
              </a:cxn>
              <a:cxn ang="0">
                <a:pos x="50417" y="6486"/>
              </a:cxn>
              <a:cxn ang="0">
                <a:pos x="24177" y="24177"/>
              </a:cxn>
              <a:cxn ang="0">
                <a:pos x="6486" y="50417"/>
              </a:cxn>
              <a:cxn ang="0">
                <a:pos x="0" y="82550"/>
              </a:cxn>
              <a:cxn ang="0">
                <a:pos x="0" y="412750"/>
              </a:cxn>
              <a:cxn ang="0">
                <a:pos x="6486" y="444882"/>
              </a:cxn>
              <a:cxn ang="0">
                <a:pos x="24177" y="471122"/>
              </a:cxn>
              <a:cxn ang="0">
                <a:pos x="50417" y="488813"/>
              </a:cxn>
              <a:cxn ang="0">
                <a:pos x="82550" y="495300"/>
              </a:cxn>
              <a:cxn ang="0">
                <a:pos x="2401570" y="495300"/>
              </a:cxn>
              <a:cxn ang="0">
                <a:pos x="2433702" y="488813"/>
              </a:cxn>
              <a:cxn ang="0">
                <a:pos x="2459942" y="471122"/>
              </a:cxn>
              <a:cxn ang="0">
                <a:pos x="2477633" y="444882"/>
              </a:cxn>
              <a:cxn ang="0">
                <a:pos x="2484120" y="412750"/>
              </a:cxn>
              <a:cxn ang="0">
                <a:pos x="2484120" y="82550"/>
              </a:cxn>
              <a:cxn ang="0">
                <a:pos x="2477633" y="50417"/>
              </a:cxn>
              <a:cxn ang="0">
                <a:pos x="2459942" y="24177"/>
              </a:cxn>
              <a:cxn ang="0">
                <a:pos x="2433702" y="6486"/>
              </a:cxn>
              <a:cxn ang="0">
                <a:pos x="2401570" y="0"/>
              </a:cxn>
            </a:cxnLst>
            <a:rect l="0" t="0" r="r" b="b"/>
            <a:pathLst>
              <a:path w="2484120" h="495300">
                <a:moveTo>
                  <a:pt x="2401570" y="0"/>
                </a:moveTo>
                <a:lnTo>
                  <a:pt x="82550" y="0"/>
                </a:lnTo>
                <a:lnTo>
                  <a:pt x="50417" y="6486"/>
                </a:lnTo>
                <a:lnTo>
                  <a:pt x="24177" y="24177"/>
                </a:lnTo>
                <a:lnTo>
                  <a:pt x="6486" y="50417"/>
                </a:lnTo>
                <a:lnTo>
                  <a:pt x="0" y="82550"/>
                </a:lnTo>
                <a:lnTo>
                  <a:pt x="0" y="412750"/>
                </a:lnTo>
                <a:lnTo>
                  <a:pt x="6486" y="444882"/>
                </a:lnTo>
                <a:lnTo>
                  <a:pt x="24177" y="471122"/>
                </a:lnTo>
                <a:lnTo>
                  <a:pt x="50417" y="488813"/>
                </a:lnTo>
                <a:lnTo>
                  <a:pt x="82550" y="495300"/>
                </a:lnTo>
                <a:lnTo>
                  <a:pt x="2401570" y="495300"/>
                </a:lnTo>
                <a:lnTo>
                  <a:pt x="2433702" y="488813"/>
                </a:lnTo>
                <a:lnTo>
                  <a:pt x="2459942" y="471122"/>
                </a:lnTo>
                <a:lnTo>
                  <a:pt x="2477633" y="444882"/>
                </a:lnTo>
                <a:lnTo>
                  <a:pt x="2484120" y="412750"/>
                </a:lnTo>
                <a:lnTo>
                  <a:pt x="2484120" y="82550"/>
                </a:lnTo>
                <a:lnTo>
                  <a:pt x="2477633" y="50417"/>
                </a:lnTo>
                <a:lnTo>
                  <a:pt x="2459942" y="24177"/>
                </a:lnTo>
                <a:lnTo>
                  <a:pt x="2433702" y="6486"/>
                </a:lnTo>
                <a:lnTo>
                  <a:pt x="2401570" y="0"/>
                </a:lnTo>
                <a:close/>
              </a:path>
            </a:pathLst>
          </a:custGeom>
          <a:solidFill>
            <a:srgbClr val="4471C4"/>
          </a:solidFill>
          <a:ln w="9525">
            <a:noFill/>
            <a:round/>
            <a:headEnd/>
            <a:tailEnd/>
          </a:ln>
        </p:spPr>
        <p:txBody>
          <a:bodyPr lIns="0" tIns="0" rIns="0" bIns="0"/>
          <a:lstStyle/>
          <a:p>
            <a:endParaRPr lang="fr-FR"/>
          </a:p>
        </p:txBody>
      </p:sp>
      <p:sp>
        <p:nvSpPr>
          <p:cNvPr id="26" name="object 23"/>
          <p:cNvSpPr>
            <a:spLocks/>
          </p:cNvSpPr>
          <p:nvPr/>
        </p:nvSpPr>
        <p:spPr bwMode="auto">
          <a:xfrm>
            <a:off x="1325563" y="4054475"/>
            <a:ext cx="2484437" cy="495300"/>
          </a:xfrm>
          <a:custGeom>
            <a:avLst/>
            <a:gdLst/>
            <a:ahLst/>
            <a:cxnLst>
              <a:cxn ang="0">
                <a:pos x="0" y="82550"/>
              </a:cxn>
              <a:cxn ang="0">
                <a:pos x="6486" y="50417"/>
              </a:cxn>
              <a:cxn ang="0">
                <a:pos x="24177" y="24177"/>
              </a:cxn>
              <a:cxn ang="0">
                <a:pos x="50417" y="6486"/>
              </a:cxn>
              <a:cxn ang="0">
                <a:pos x="82550" y="0"/>
              </a:cxn>
              <a:cxn ang="0">
                <a:pos x="2401570" y="0"/>
              </a:cxn>
              <a:cxn ang="0">
                <a:pos x="2433702" y="6486"/>
              </a:cxn>
              <a:cxn ang="0">
                <a:pos x="2459942" y="24177"/>
              </a:cxn>
              <a:cxn ang="0">
                <a:pos x="2477633" y="50417"/>
              </a:cxn>
              <a:cxn ang="0">
                <a:pos x="2484120" y="82550"/>
              </a:cxn>
              <a:cxn ang="0">
                <a:pos x="2484120" y="412750"/>
              </a:cxn>
              <a:cxn ang="0">
                <a:pos x="2477633" y="444882"/>
              </a:cxn>
              <a:cxn ang="0">
                <a:pos x="2459942" y="471122"/>
              </a:cxn>
              <a:cxn ang="0">
                <a:pos x="2433702" y="488813"/>
              </a:cxn>
              <a:cxn ang="0">
                <a:pos x="2401570" y="495300"/>
              </a:cxn>
              <a:cxn ang="0">
                <a:pos x="82550" y="495300"/>
              </a:cxn>
              <a:cxn ang="0">
                <a:pos x="50417" y="488813"/>
              </a:cxn>
              <a:cxn ang="0">
                <a:pos x="24177" y="471122"/>
              </a:cxn>
              <a:cxn ang="0">
                <a:pos x="6486" y="444882"/>
              </a:cxn>
              <a:cxn ang="0">
                <a:pos x="0" y="412750"/>
              </a:cxn>
              <a:cxn ang="0">
                <a:pos x="0" y="82550"/>
              </a:cxn>
            </a:cxnLst>
            <a:rect l="0" t="0" r="r" b="b"/>
            <a:pathLst>
              <a:path w="2484120" h="495300">
                <a:moveTo>
                  <a:pt x="0" y="82550"/>
                </a:moveTo>
                <a:lnTo>
                  <a:pt x="6486" y="50417"/>
                </a:lnTo>
                <a:lnTo>
                  <a:pt x="24177" y="24177"/>
                </a:lnTo>
                <a:lnTo>
                  <a:pt x="50417" y="6486"/>
                </a:lnTo>
                <a:lnTo>
                  <a:pt x="82550" y="0"/>
                </a:lnTo>
                <a:lnTo>
                  <a:pt x="2401570" y="0"/>
                </a:lnTo>
                <a:lnTo>
                  <a:pt x="2433702" y="6486"/>
                </a:lnTo>
                <a:lnTo>
                  <a:pt x="2459942" y="24177"/>
                </a:lnTo>
                <a:lnTo>
                  <a:pt x="2477633" y="50417"/>
                </a:lnTo>
                <a:lnTo>
                  <a:pt x="2484120" y="82550"/>
                </a:lnTo>
                <a:lnTo>
                  <a:pt x="2484120" y="412750"/>
                </a:lnTo>
                <a:lnTo>
                  <a:pt x="2477633" y="444882"/>
                </a:lnTo>
                <a:lnTo>
                  <a:pt x="2459942" y="471122"/>
                </a:lnTo>
                <a:lnTo>
                  <a:pt x="2433702" y="488813"/>
                </a:lnTo>
                <a:lnTo>
                  <a:pt x="2401570" y="495300"/>
                </a:lnTo>
                <a:lnTo>
                  <a:pt x="82550" y="495300"/>
                </a:lnTo>
                <a:lnTo>
                  <a:pt x="50417" y="488813"/>
                </a:lnTo>
                <a:lnTo>
                  <a:pt x="24177" y="471122"/>
                </a:lnTo>
                <a:lnTo>
                  <a:pt x="6486" y="444882"/>
                </a:lnTo>
                <a:lnTo>
                  <a:pt x="0" y="412750"/>
                </a:lnTo>
                <a:lnTo>
                  <a:pt x="0" y="82550"/>
                </a:lnTo>
                <a:close/>
              </a:path>
            </a:pathLst>
          </a:custGeom>
          <a:noFill/>
          <a:ln w="12192">
            <a:solidFill>
              <a:srgbClr val="FFFFFF"/>
            </a:solidFill>
            <a:round/>
            <a:headEnd/>
            <a:tailEnd/>
          </a:ln>
        </p:spPr>
        <p:txBody>
          <a:bodyPr lIns="0" tIns="0" rIns="0" bIns="0"/>
          <a:lstStyle/>
          <a:p>
            <a:endParaRPr lang="fr-FR"/>
          </a:p>
        </p:txBody>
      </p:sp>
      <p:sp>
        <p:nvSpPr>
          <p:cNvPr id="27" name="object 24"/>
          <p:cNvSpPr txBox="1"/>
          <p:nvPr/>
        </p:nvSpPr>
        <p:spPr>
          <a:xfrm>
            <a:off x="1931988" y="4175125"/>
            <a:ext cx="1270000" cy="222250"/>
          </a:xfrm>
          <a:prstGeom prst="rect">
            <a:avLst/>
          </a:prstGeom>
        </p:spPr>
        <p:txBody>
          <a:bodyPr lIns="0" tIns="0" rIns="0" bIns="0">
            <a:spAutoFit/>
          </a:bodyPr>
          <a:lstStyle/>
          <a:p>
            <a:pPr fontAlgn="auto">
              <a:spcBef>
                <a:spcPts val="0"/>
              </a:spcBef>
              <a:spcAft>
                <a:spcPts val="0"/>
              </a:spcAft>
              <a:defRPr/>
            </a:pPr>
            <a:r>
              <a:rPr sz="1400" spc="-10" dirty="0">
                <a:solidFill>
                  <a:srgbClr val="FFFFFF"/>
                </a:solidFill>
                <a:latin typeface="Calibri"/>
                <a:cs typeface="Calibri"/>
              </a:rPr>
              <a:t>Forme </a:t>
            </a:r>
            <a:r>
              <a:rPr sz="1400" spc="-5" dirty="0">
                <a:solidFill>
                  <a:srgbClr val="FFFFFF"/>
                </a:solidFill>
                <a:latin typeface="Calibri"/>
                <a:cs typeface="Calibri"/>
              </a:rPr>
              <a:t>du</a:t>
            </a:r>
            <a:r>
              <a:rPr sz="1400" spc="-45" dirty="0">
                <a:solidFill>
                  <a:srgbClr val="FFFFFF"/>
                </a:solidFill>
                <a:latin typeface="Calibri"/>
                <a:cs typeface="Calibri"/>
              </a:rPr>
              <a:t> </a:t>
            </a:r>
            <a:r>
              <a:rPr sz="1400" spc="-15" dirty="0">
                <a:solidFill>
                  <a:srgbClr val="FFFFFF"/>
                </a:solidFill>
                <a:latin typeface="Calibri"/>
                <a:cs typeface="Calibri"/>
              </a:rPr>
              <a:t>recours</a:t>
            </a:r>
            <a:endParaRPr sz="1400">
              <a:latin typeface="Calibri"/>
              <a:cs typeface="Calibri"/>
            </a:endParaRPr>
          </a:p>
        </p:txBody>
      </p:sp>
      <p:sp>
        <p:nvSpPr>
          <p:cNvPr id="28" name="object 25"/>
          <p:cNvSpPr>
            <a:spLocks/>
          </p:cNvSpPr>
          <p:nvPr/>
        </p:nvSpPr>
        <p:spPr bwMode="auto">
          <a:xfrm>
            <a:off x="3698875" y="4819650"/>
            <a:ext cx="4216400" cy="315913"/>
          </a:xfrm>
          <a:custGeom>
            <a:avLst/>
            <a:gdLst/>
            <a:ahLst/>
            <a:cxnLst>
              <a:cxn ang="0">
                <a:pos x="4057650" y="0"/>
              </a:cxn>
              <a:cxn ang="0">
                <a:pos x="4057650" y="39496"/>
              </a:cxn>
              <a:cxn ang="0">
                <a:pos x="0" y="39496"/>
              </a:cxn>
              <a:cxn ang="0">
                <a:pos x="0" y="275970"/>
              </a:cxn>
              <a:cxn ang="0">
                <a:pos x="4057650" y="275970"/>
              </a:cxn>
              <a:cxn ang="0">
                <a:pos x="4057650" y="315468"/>
              </a:cxn>
              <a:cxn ang="0">
                <a:pos x="4215383" y="157733"/>
              </a:cxn>
              <a:cxn ang="0">
                <a:pos x="4057650" y="0"/>
              </a:cxn>
            </a:cxnLst>
            <a:rect l="0" t="0" r="r" b="b"/>
            <a:pathLst>
              <a:path w="4215765" h="315595">
                <a:moveTo>
                  <a:pt x="4057650" y="0"/>
                </a:moveTo>
                <a:lnTo>
                  <a:pt x="4057650" y="39496"/>
                </a:lnTo>
                <a:lnTo>
                  <a:pt x="0" y="39496"/>
                </a:lnTo>
                <a:lnTo>
                  <a:pt x="0" y="275970"/>
                </a:lnTo>
                <a:lnTo>
                  <a:pt x="4057650" y="275970"/>
                </a:lnTo>
                <a:lnTo>
                  <a:pt x="4057650" y="315468"/>
                </a:lnTo>
                <a:lnTo>
                  <a:pt x="4215383" y="157733"/>
                </a:lnTo>
                <a:lnTo>
                  <a:pt x="4057650" y="0"/>
                </a:lnTo>
                <a:close/>
              </a:path>
            </a:pathLst>
          </a:custGeom>
          <a:solidFill>
            <a:srgbClr val="D4E2CF">
              <a:alpha val="90195"/>
            </a:srgbClr>
          </a:solidFill>
          <a:ln w="9525">
            <a:noFill/>
            <a:round/>
            <a:headEnd/>
            <a:tailEnd/>
          </a:ln>
        </p:spPr>
        <p:txBody>
          <a:bodyPr lIns="0" tIns="0" rIns="0" bIns="0"/>
          <a:lstStyle/>
          <a:p>
            <a:endParaRPr lang="fr-FR"/>
          </a:p>
        </p:txBody>
      </p:sp>
      <p:sp>
        <p:nvSpPr>
          <p:cNvPr id="29" name="object 26"/>
          <p:cNvSpPr>
            <a:spLocks/>
          </p:cNvSpPr>
          <p:nvPr/>
        </p:nvSpPr>
        <p:spPr bwMode="auto">
          <a:xfrm>
            <a:off x="3698875" y="4819650"/>
            <a:ext cx="4216400" cy="315913"/>
          </a:xfrm>
          <a:custGeom>
            <a:avLst/>
            <a:gdLst/>
            <a:ahLst/>
            <a:cxnLst>
              <a:cxn ang="0">
                <a:pos x="0" y="39496"/>
              </a:cxn>
              <a:cxn ang="0">
                <a:pos x="4057650" y="39496"/>
              </a:cxn>
              <a:cxn ang="0">
                <a:pos x="4057650" y="0"/>
              </a:cxn>
              <a:cxn ang="0">
                <a:pos x="4215383" y="157733"/>
              </a:cxn>
              <a:cxn ang="0">
                <a:pos x="4057650" y="315468"/>
              </a:cxn>
              <a:cxn ang="0">
                <a:pos x="4057650" y="275970"/>
              </a:cxn>
              <a:cxn ang="0">
                <a:pos x="0" y="275970"/>
              </a:cxn>
              <a:cxn ang="0">
                <a:pos x="0" y="39496"/>
              </a:cxn>
            </a:cxnLst>
            <a:rect l="0" t="0" r="r" b="b"/>
            <a:pathLst>
              <a:path w="4215765" h="315595">
                <a:moveTo>
                  <a:pt x="0" y="39496"/>
                </a:moveTo>
                <a:lnTo>
                  <a:pt x="4057650" y="39496"/>
                </a:lnTo>
                <a:lnTo>
                  <a:pt x="4057650" y="0"/>
                </a:lnTo>
                <a:lnTo>
                  <a:pt x="4215383" y="157733"/>
                </a:lnTo>
                <a:lnTo>
                  <a:pt x="4057650" y="315468"/>
                </a:lnTo>
                <a:lnTo>
                  <a:pt x="4057650" y="275970"/>
                </a:lnTo>
                <a:lnTo>
                  <a:pt x="0" y="275970"/>
                </a:lnTo>
                <a:lnTo>
                  <a:pt x="0" y="39496"/>
                </a:lnTo>
                <a:close/>
              </a:path>
            </a:pathLst>
          </a:custGeom>
          <a:noFill/>
          <a:ln w="12192">
            <a:solidFill>
              <a:srgbClr val="D4E2CF"/>
            </a:solidFill>
            <a:round/>
            <a:headEnd/>
            <a:tailEnd/>
          </a:ln>
        </p:spPr>
        <p:txBody>
          <a:bodyPr lIns="0" tIns="0" rIns="0" bIns="0"/>
          <a:lstStyle/>
          <a:p>
            <a:endParaRPr lang="fr-FR"/>
          </a:p>
        </p:txBody>
      </p:sp>
      <p:sp>
        <p:nvSpPr>
          <p:cNvPr id="30" name="object 27"/>
          <p:cNvSpPr>
            <a:spLocks/>
          </p:cNvSpPr>
          <p:nvPr/>
        </p:nvSpPr>
        <p:spPr bwMode="auto">
          <a:xfrm>
            <a:off x="1323975" y="4624388"/>
            <a:ext cx="2373313" cy="495300"/>
          </a:xfrm>
          <a:custGeom>
            <a:avLst/>
            <a:gdLst/>
            <a:ahLst/>
            <a:cxnLst>
              <a:cxn ang="0">
                <a:pos x="2290318" y="0"/>
              </a:cxn>
              <a:cxn ang="0">
                <a:pos x="82550" y="0"/>
              </a:cxn>
              <a:cxn ang="0">
                <a:pos x="50417" y="6486"/>
              </a:cxn>
              <a:cxn ang="0">
                <a:pos x="24177" y="24177"/>
              </a:cxn>
              <a:cxn ang="0">
                <a:pos x="6486" y="50417"/>
              </a:cxn>
              <a:cxn ang="0">
                <a:pos x="0" y="82549"/>
              </a:cxn>
              <a:cxn ang="0">
                <a:pos x="0" y="412749"/>
              </a:cxn>
              <a:cxn ang="0">
                <a:pos x="6486" y="444882"/>
              </a:cxn>
              <a:cxn ang="0">
                <a:pos x="24177" y="471122"/>
              </a:cxn>
              <a:cxn ang="0">
                <a:pos x="50417" y="488813"/>
              </a:cxn>
              <a:cxn ang="0">
                <a:pos x="82550" y="495299"/>
              </a:cxn>
              <a:cxn ang="0">
                <a:pos x="2290318" y="495299"/>
              </a:cxn>
              <a:cxn ang="0">
                <a:pos x="2322450" y="488813"/>
              </a:cxn>
              <a:cxn ang="0">
                <a:pos x="2348690" y="471122"/>
              </a:cxn>
              <a:cxn ang="0">
                <a:pos x="2366381" y="444882"/>
              </a:cxn>
              <a:cxn ang="0">
                <a:pos x="2372868" y="412749"/>
              </a:cxn>
              <a:cxn ang="0">
                <a:pos x="2372868" y="82549"/>
              </a:cxn>
              <a:cxn ang="0">
                <a:pos x="2366381" y="50417"/>
              </a:cxn>
              <a:cxn ang="0">
                <a:pos x="2348690" y="24177"/>
              </a:cxn>
              <a:cxn ang="0">
                <a:pos x="2322450" y="6486"/>
              </a:cxn>
              <a:cxn ang="0">
                <a:pos x="2290318" y="0"/>
              </a:cxn>
            </a:cxnLst>
            <a:rect l="0" t="0" r="r" b="b"/>
            <a:pathLst>
              <a:path w="2372995" h="495300">
                <a:moveTo>
                  <a:pt x="2290318" y="0"/>
                </a:moveTo>
                <a:lnTo>
                  <a:pt x="82550" y="0"/>
                </a:lnTo>
                <a:lnTo>
                  <a:pt x="50417" y="6486"/>
                </a:lnTo>
                <a:lnTo>
                  <a:pt x="24177" y="24177"/>
                </a:lnTo>
                <a:lnTo>
                  <a:pt x="6486" y="50417"/>
                </a:lnTo>
                <a:lnTo>
                  <a:pt x="0" y="82549"/>
                </a:lnTo>
                <a:lnTo>
                  <a:pt x="0" y="412749"/>
                </a:lnTo>
                <a:lnTo>
                  <a:pt x="6486" y="444882"/>
                </a:lnTo>
                <a:lnTo>
                  <a:pt x="24177" y="471122"/>
                </a:lnTo>
                <a:lnTo>
                  <a:pt x="50417" y="488813"/>
                </a:lnTo>
                <a:lnTo>
                  <a:pt x="82550" y="495299"/>
                </a:lnTo>
                <a:lnTo>
                  <a:pt x="2290318" y="495299"/>
                </a:lnTo>
                <a:lnTo>
                  <a:pt x="2322450" y="488813"/>
                </a:lnTo>
                <a:lnTo>
                  <a:pt x="2348690" y="471122"/>
                </a:lnTo>
                <a:lnTo>
                  <a:pt x="2366381" y="444882"/>
                </a:lnTo>
                <a:lnTo>
                  <a:pt x="2372868" y="412749"/>
                </a:lnTo>
                <a:lnTo>
                  <a:pt x="2372868" y="82549"/>
                </a:lnTo>
                <a:lnTo>
                  <a:pt x="2366381" y="50417"/>
                </a:lnTo>
                <a:lnTo>
                  <a:pt x="2348690" y="24177"/>
                </a:lnTo>
                <a:lnTo>
                  <a:pt x="2322450" y="6486"/>
                </a:lnTo>
                <a:lnTo>
                  <a:pt x="2290318" y="0"/>
                </a:lnTo>
                <a:close/>
              </a:path>
            </a:pathLst>
          </a:custGeom>
          <a:solidFill>
            <a:srgbClr val="6FAC46"/>
          </a:solidFill>
          <a:ln w="9525">
            <a:noFill/>
            <a:round/>
            <a:headEnd/>
            <a:tailEnd/>
          </a:ln>
        </p:spPr>
        <p:txBody>
          <a:bodyPr lIns="0" tIns="0" rIns="0" bIns="0"/>
          <a:lstStyle/>
          <a:p>
            <a:endParaRPr lang="fr-FR"/>
          </a:p>
        </p:txBody>
      </p:sp>
      <p:sp>
        <p:nvSpPr>
          <p:cNvPr id="31" name="object 28"/>
          <p:cNvSpPr>
            <a:spLocks/>
          </p:cNvSpPr>
          <p:nvPr/>
        </p:nvSpPr>
        <p:spPr bwMode="auto">
          <a:xfrm>
            <a:off x="1323975" y="4624388"/>
            <a:ext cx="2373313" cy="495300"/>
          </a:xfrm>
          <a:custGeom>
            <a:avLst/>
            <a:gdLst/>
            <a:ahLst/>
            <a:cxnLst>
              <a:cxn ang="0">
                <a:pos x="0" y="82549"/>
              </a:cxn>
              <a:cxn ang="0">
                <a:pos x="6486" y="50417"/>
              </a:cxn>
              <a:cxn ang="0">
                <a:pos x="24177" y="24177"/>
              </a:cxn>
              <a:cxn ang="0">
                <a:pos x="50417" y="6486"/>
              </a:cxn>
              <a:cxn ang="0">
                <a:pos x="82550" y="0"/>
              </a:cxn>
              <a:cxn ang="0">
                <a:pos x="2290318" y="0"/>
              </a:cxn>
              <a:cxn ang="0">
                <a:pos x="2322450" y="6486"/>
              </a:cxn>
              <a:cxn ang="0">
                <a:pos x="2348690" y="24177"/>
              </a:cxn>
              <a:cxn ang="0">
                <a:pos x="2366381" y="50417"/>
              </a:cxn>
              <a:cxn ang="0">
                <a:pos x="2372868" y="82549"/>
              </a:cxn>
              <a:cxn ang="0">
                <a:pos x="2372868" y="412749"/>
              </a:cxn>
              <a:cxn ang="0">
                <a:pos x="2366381" y="444882"/>
              </a:cxn>
              <a:cxn ang="0">
                <a:pos x="2348690" y="471122"/>
              </a:cxn>
              <a:cxn ang="0">
                <a:pos x="2322450" y="488813"/>
              </a:cxn>
              <a:cxn ang="0">
                <a:pos x="2290318" y="495299"/>
              </a:cxn>
              <a:cxn ang="0">
                <a:pos x="82550" y="495299"/>
              </a:cxn>
              <a:cxn ang="0">
                <a:pos x="50417" y="488813"/>
              </a:cxn>
              <a:cxn ang="0">
                <a:pos x="24177" y="471122"/>
              </a:cxn>
              <a:cxn ang="0">
                <a:pos x="6486" y="444882"/>
              </a:cxn>
              <a:cxn ang="0">
                <a:pos x="0" y="412749"/>
              </a:cxn>
              <a:cxn ang="0">
                <a:pos x="0" y="82549"/>
              </a:cxn>
            </a:cxnLst>
            <a:rect l="0" t="0" r="r" b="b"/>
            <a:pathLst>
              <a:path w="2372995" h="495300">
                <a:moveTo>
                  <a:pt x="0" y="82549"/>
                </a:moveTo>
                <a:lnTo>
                  <a:pt x="6486" y="50417"/>
                </a:lnTo>
                <a:lnTo>
                  <a:pt x="24177" y="24177"/>
                </a:lnTo>
                <a:lnTo>
                  <a:pt x="50417" y="6486"/>
                </a:lnTo>
                <a:lnTo>
                  <a:pt x="82550" y="0"/>
                </a:lnTo>
                <a:lnTo>
                  <a:pt x="2290318" y="0"/>
                </a:lnTo>
                <a:lnTo>
                  <a:pt x="2322450" y="6486"/>
                </a:lnTo>
                <a:lnTo>
                  <a:pt x="2348690" y="24177"/>
                </a:lnTo>
                <a:lnTo>
                  <a:pt x="2366381" y="50417"/>
                </a:lnTo>
                <a:lnTo>
                  <a:pt x="2372868" y="82549"/>
                </a:lnTo>
                <a:lnTo>
                  <a:pt x="2372868" y="412749"/>
                </a:lnTo>
                <a:lnTo>
                  <a:pt x="2366381" y="444882"/>
                </a:lnTo>
                <a:lnTo>
                  <a:pt x="2348690" y="471122"/>
                </a:lnTo>
                <a:lnTo>
                  <a:pt x="2322450" y="488813"/>
                </a:lnTo>
                <a:lnTo>
                  <a:pt x="2290318" y="495299"/>
                </a:lnTo>
                <a:lnTo>
                  <a:pt x="82550" y="495299"/>
                </a:lnTo>
                <a:lnTo>
                  <a:pt x="50417" y="488813"/>
                </a:lnTo>
                <a:lnTo>
                  <a:pt x="24177" y="471122"/>
                </a:lnTo>
                <a:lnTo>
                  <a:pt x="6486" y="444882"/>
                </a:lnTo>
                <a:lnTo>
                  <a:pt x="0" y="412749"/>
                </a:lnTo>
                <a:lnTo>
                  <a:pt x="0" y="82549"/>
                </a:lnTo>
                <a:close/>
              </a:path>
            </a:pathLst>
          </a:custGeom>
          <a:noFill/>
          <a:ln w="12192">
            <a:solidFill>
              <a:srgbClr val="FFFFFF"/>
            </a:solidFill>
            <a:round/>
            <a:headEnd/>
            <a:tailEnd/>
          </a:ln>
        </p:spPr>
        <p:txBody>
          <a:bodyPr lIns="0" tIns="0" rIns="0" bIns="0"/>
          <a:lstStyle/>
          <a:p>
            <a:endParaRPr lang="fr-FR"/>
          </a:p>
        </p:txBody>
      </p:sp>
      <p:sp>
        <p:nvSpPr>
          <p:cNvPr id="32" name="object 29"/>
          <p:cNvSpPr txBox="1"/>
          <p:nvPr/>
        </p:nvSpPr>
        <p:spPr>
          <a:xfrm>
            <a:off x="1462088" y="4840288"/>
            <a:ext cx="5345112" cy="223837"/>
          </a:xfrm>
          <a:prstGeom prst="rect">
            <a:avLst/>
          </a:prstGeom>
        </p:spPr>
        <p:txBody>
          <a:bodyPr lIns="0" tIns="0" rIns="0" bIns="0">
            <a:spAutoFit/>
          </a:bodyPr>
          <a:lstStyle/>
          <a:p>
            <a:pPr fontAlgn="auto">
              <a:spcBef>
                <a:spcPts val="0"/>
              </a:spcBef>
              <a:spcAft>
                <a:spcPts val="0"/>
              </a:spcAft>
              <a:tabLst>
                <a:tab pos="2245360" algn="l"/>
              </a:tabLst>
              <a:defRPr/>
            </a:pPr>
            <a:r>
              <a:rPr sz="2100" spc="-7" baseline="29761" dirty="0">
                <a:solidFill>
                  <a:srgbClr val="FFFFFF"/>
                </a:solidFill>
                <a:latin typeface="Calibri"/>
                <a:cs typeface="Calibri"/>
              </a:rPr>
              <a:t>Délai de réaction</a:t>
            </a:r>
            <a:r>
              <a:rPr sz="2100" spc="15" baseline="29761" dirty="0">
                <a:solidFill>
                  <a:srgbClr val="FFFFFF"/>
                </a:solidFill>
                <a:latin typeface="Calibri"/>
                <a:cs typeface="Calibri"/>
              </a:rPr>
              <a:t> </a:t>
            </a:r>
            <a:r>
              <a:rPr sz="2100" spc="-7" baseline="29761" dirty="0">
                <a:solidFill>
                  <a:srgbClr val="FFFFFF"/>
                </a:solidFill>
                <a:latin typeface="Calibri"/>
                <a:cs typeface="Calibri"/>
              </a:rPr>
              <a:t>de</a:t>
            </a:r>
            <a:r>
              <a:rPr sz="2100" spc="7" baseline="29761" dirty="0">
                <a:solidFill>
                  <a:srgbClr val="FFFFFF"/>
                </a:solidFill>
                <a:latin typeface="Calibri"/>
                <a:cs typeface="Calibri"/>
              </a:rPr>
              <a:t> </a:t>
            </a:r>
            <a:r>
              <a:rPr sz="2100" baseline="29761" dirty="0">
                <a:solidFill>
                  <a:srgbClr val="FFFFFF"/>
                </a:solidFill>
                <a:latin typeface="Calibri"/>
                <a:cs typeface="Calibri"/>
              </a:rPr>
              <a:t>l'ARMP?	</a:t>
            </a:r>
            <a:r>
              <a:rPr sz="1400" dirty="0">
                <a:latin typeface="Calibri"/>
                <a:cs typeface="Calibri"/>
              </a:rPr>
              <a:t>• </a:t>
            </a:r>
            <a:r>
              <a:rPr sz="1400" spc="-5" dirty="0">
                <a:latin typeface="Calibri"/>
                <a:cs typeface="Calibri"/>
              </a:rPr>
              <a:t>Sept  (7)  </a:t>
            </a:r>
            <a:r>
              <a:rPr sz="1400" spc="-10" dirty="0">
                <a:latin typeface="Calibri"/>
                <a:cs typeface="Calibri"/>
              </a:rPr>
              <a:t>jours </a:t>
            </a:r>
            <a:r>
              <a:rPr sz="1400" spc="-5" dirty="0">
                <a:latin typeface="Calibri"/>
                <a:cs typeface="Calibri"/>
              </a:rPr>
              <a:t>ouvrables  </a:t>
            </a:r>
            <a:r>
              <a:rPr sz="1400" spc="-10" dirty="0">
                <a:latin typeface="Calibri"/>
                <a:cs typeface="Calibri"/>
              </a:rPr>
              <a:t>après </a:t>
            </a:r>
            <a:r>
              <a:rPr sz="1400" dirty="0">
                <a:latin typeface="Calibri"/>
                <a:cs typeface="Calibri"/>
              </a:rPr>
              <a:t>sa</a:t>
            </a:r>
            <a:r>
              <a:rPr sz="1400" spc="-130" dirty="0">
                <a:latin typeface="Calibri"/>
                <a:cs typeface="Calibri"/>
              </a:rPr>
              <a:t> </a:t>
            </a:r>
            <a:r>
              <a:rPr sz="1400" spc="-5" dirty="0">
                <a:latin typeface="Calibri"/>
                <a:cs typeface="Calibri"/>
              </a:rPr>
              <a:t>saisine</a:t>
            </a:r>
            <a:endParaRPr sz="1400" dirty="0">
              <a:latin typeface="Calibri"/>
              <a:cs typeface="Calibri"/>
            </a:endParaRPr>
          </a:p>
        </p:txBody>
      </p:sp>
      <p:sp>
        <p:nvSpPr>
          <p:cNvPr id="33" name="object 30"/>
          <p:cNvSpPr>
            <a:spLocks/>
          </p:cNvSpPr>
          <p:nvPr/>
        </p:nvSpPr>
        <p:spPr bwMode="auto">
          <a:xfrm>
            <a:off x="3224213" y="5168900"/>
            <a:ext cx="4689475" cy="1362075"/>
          </a:xfrm>
          <a:custGeom>
            <a:avLst/>
            <a:gdLst/>
            <a:ahLst/>
            <a:cxnLst>
              <a:cxn ang="0">
                <a:pos x="4008882" y="0"/>
              </a:cxn>
              <a:cxn ang="0">
                <a:pos x="4008882" y="170180"/>
              </a:cxn>
              <a:cxn ang="0">
                <a:pos x="0" y="170180"/>
              </a:cxn>
              <a:cxn ang="0">
                <a:pos x="0" y="1190815"/>
              </a:cxn>
              <a:cxn ang="0">
                <a:pos x="4008882" y="1190815"/>
              </a:cxn>
              <a:cxn ang="0">
                <a:pos x="4008882" y="1360932"/>
              </a:cxn>
              <a:cxn ang="0">
                <a:pos x="4689348" y="680466"/>
              </a:cxn>
              <a:cxn ang="0">
                <a:pos x="4008882" y="0"/>
              </a:cxn>
            </a:cxnLst>
            <a:rect l="0" t="0" r="r" b="b"/>
            <a:pathLst>
              <a:path w="4689475" h="1361440">
                <a:moveTo>
                  <a:pt x="4008882" y="0"/>
                </a:moveTo>
                <a:lnTo>
                  <a:pt x="4008882" y="170180"/>
                </a:lnTo>
                <a:lnTo>
                  <a:pt x="0" y="170180"/>
                </a:lnTo>
                <a:lnTo>
                  <a:pt x="0" y="1190815"/>
                </a:lnTo>
                <a:lnTo>
                  <a:pt x="4008882" y="1190815"/>
                </a:lnTo>
                <a:lnTo>
                  <a:pt x="4008882" y="1360932"/>
                </a:lnTo>
                <a:lnTo>
                  <a:pt x="4689348" y="680466"/>
                </a:lnTo>
                <a:lnTo>
                  <a:pt x="4008882" y="0"/>
                </a:lnTo>
                <a:close/>
              </a:path>
            </a:pathLst>
          </a:custGeom>
          <a:solidFill>
            <a:srgbClr val="F8D6CD">
              <a:alpha val="90195"/>
            </a:srgbClr>
          </a:solidFill>
          <a:ln w="9525">
            <a:noFill/>
            <a:round/>
            <a:headEnd/>
            <a:tailEnd/>
          </a:ln>
        </p:spPr>
        <p:txBody>
          <a:bodyPr lIns="0" tIns="0" rIns="0" bIns="0"/>
          <a:lstStyle/>
          <a:p>
            <a:endParaRPr lang="fr-FR"/>
          </a:p>
        </p:txBody>
      </p:sp>
      <p:sp>
        <p:nvSpPr>
          <p:cNvPr id="34" name="object 31"/>
          <p:cNvSpPr>
            <a:spLocks/>
          </p:cNvSpPr>
          <p:nvPr/>
        </p:nvSpPr>
        <p:spPr bwMode="auto">
          <a:xfrm>
            <a:off x="3224213" y="5168900"/>
            <a:ext cx="4689475" cy="1362075"/>
          </a:xfrm>
          <a:custGeom>
            <a:avLst/>
            <a:gdLst/>
            <a:ahLst/>
            <a:cxnLst>
              <a:cxn ang="0">
                <a:pos x="0" y="170180"/>
              </a:cxn>
              <a:cxn ang="0">
                <a:pos x="4008882" y="170180"/>
              </a:cxn>
              <a:cxn ang="0">
                <a:pos x="4008882" y="0"/>
              </a:cxn>
              <a:cxn ang="0">
                <a:pos x="4689348" y="680466"/>
              </a:cxn>
              <a:cxn ang="0">
                <a:pos x="4008882" y="1360932"/>
              </a:cxn>
              <a:cxn ang="0">
                <a:pos x="4008882" y="1190815"/>
              </a:cxn>
              <a:cxn ang="0">
                <a:pos x="0" y="1190815"/>
              </a:cxn>
              <a:cxn ang="0">
                <a:pos x="0" y="170180"/>
              </a:cxn>
            </a:cxnLst>
            <a:rect l="0" t="0" r="r" b="b"/>
            <a:pathLst>
              <a:path w="4689475" h="1361440">
                <a:moveTo>
                  <a:pt x="0" y="170180"/>
                </a:moveTo>
                <a:lnTo>
                  <a:pt x="4008882" y="170180"/>
                </a:lnTo>
                <a:lnTo>
                  <a:pt x="4008882" y="0"/>
                </a:lnTo>
                <a:lnTo>
                  <a:pt x="4689348" y="680466"/>
                </a:lnTo>
                <a:lnTo>
                  <a:pt x="4008882" y="1360932"/>
                </a:lnTo>
                <a:lnTo>
                  <a:pt x="4008882" y="1190815"/>
                </a:lnTo>
                <a:lnTo>
                  <a:pt x="0" y="1190815"/>
                </a:lnTo>
                <a:lnTo>
                  <a:pt x="0" y="170180"/>
                </a:lnTo>
                <a:close/>
              </a:path>
            </a:pathLst>
          </a:custGeom>
          <a:noFill/>
          <a:ln w="12192">
            <a:solidFill>
              <a:srgbClr val="F8D6CD"/>
            </a:solidFill>
            <a:round/>
            <a:headEnd/>
            <a:tailEnd/>
          </a:ln>
        </p:spPr>
        <p:txBody>
          <a:bodyPr lIns="0" tIns="0" rIns="0" bIns="0"/>
          <a:lstStyle/>
          <a:p>
            <a:endParaRPr lang="fr-FR"/>
          </a:p>
        </p:txBody>
      </p:sp>
      <p:sp>
        <p:nvSpPr>
          <p:cNvPr id="35" name="object 32"/>
          <p:cNvSpPr txBox="1"/>
          <p:nvPr/>
        </p:nvSpPr>
        <p:spPr>
          <a:xfrm>
            <a:off x="3232150" y="5326063"/>
            <a:ext cx="3927475" cy="785812"/>
          </a:xfrm>
          <a:prstGeom prst="rect">
            <a:avLst/>
          </a:prstGeom>
        </p:spPr>
        <p:txBody>
          <a:bodyPr lIns="0" tIns="0" rIns="0" bIns="0">
            <a:spAutoFit/>
          </a:bodyPr>
          <a:lstStyle/>
          <a:p>
            <a:pPr fontAlgn="auto">
              <a:spcBef>
                <a:spcPts val="0"/>
              </a:spcBef>
              <a:spcAft>
                <a:spcPts val="0"/>
              </a:spcAft>
              <a:defRPr/>
            </a:pPr>
            <a:r>
              <a:rPr sz="1000" spc="-5" dirty="0">
                <a:latin typeface="Calibri"/>
                <a:cs typeface="Calibri"/>
              </a:rPr>
              <a:t>•effet  </a:t>
            </a:r>
            <a:r>
              <a:rPr sz="1000" dirty="0">
                <a:latin typeface="Calibri"/>
                <a:cs typeface="Calibri"/>
              </a:rPr>
              <a:t>de </a:t>
            </a:r>
            <a:r>
              <a:rPr sz="1000" spc="-5" dirty="0">
                <a:latin typeface="Calibri"/>
                <a:cs typeface="Calibri"/>
              </a:rPr>
              <a:t>correction de la violation</a:t>
            </a:r>
            <a:r>
              <a:rPr sz="1000" spc="25" dirty="0">
                <a:latin typeface="Calibri"/>
                <a:cs typeface="Calibri"/>
              </a:rPr>
              <a:t> </a:t>
            </a:r>
            <a:r>
              <a:rPr sz="1000" spc="-5" dirty="0">
                <a:latin typeface="Calibri"/>
                <a:cs typeface="Calibri"/>
              </a:rPr>
              <a:t>alléguée</a:t>
            </a:r>
            <a:endParaRPr sz="1000">
              <a:latin typeface="Calibri"/>
              <a:cs typeface="Calibri"/>
            </a:endParaRPr>
          </a:p>
          <a:p>
            <a:pPr fontAlgn="auto">
              <a:spcBef>
                <a:spcPts val="80"/>
              </a:spcBef>
              <a:spcAft>
                <a:spcPts val="0"/>
              </a:spcAft>
              <a:defRPr/>
            </a:pPr>
            <a:r>
              <a:rPr sz="1000" spc="-5" dirty="0">
                <a:latin typeface="Calibri"/>
                <a:cs typeface="Calibri"/>
              </a:rPr>
              <a:t>•empêcher que d'autres dommages soient causés aux intérêts </a:t>
            </a:r>
            <a:r>
              <a:rPr sz="1000" spc="135" dirty="0">
                <a:latin typeface="Calibri"/>
                <a:cs typeface="Calibri"/>
              </a:rPr>
              <a:t> </a:t>
            </a:r>
            <a:r>
              <a:rPr sz="1000" spc="-5" dirty="0">
                <a:latin typeface="Calibri"/>
                <a:cs typeface="Calibri"/>
              </a:rPr>
              <a:t>concernés</a:t>
            </a:r>
            <a:endParaRPr sz="1000">
              <a:latin typeface="Calibri"/>
              <a:cs typeface="Calibri"/>
            </a:endParaRPr>
          </a:p>
          <a:p>
            <a:pPr fontAlgn="auto">
              <a:spcBef>
                <a:spcPts val="80"/>
              </a:spcBef>
              <a:spcAft>
                <a:spcPts val="0"/>
              </a:spcAft>
              <a:defRPr/>
            </a:pPr>
            <a:r>
              <a:rPr sz="1000" spc="-5" dirty="0">
                <a:latin typeface="Calibri"/>
                <a:cs typeface="Calibri"/>
              </a:rPr>
              <a:t>•faire suspendre la décision litigieuse  ou  la procédure </a:t>
            </a:r>
            <a:r>
              <a:rPr sz="1000" dirty="0">
                <a:latin typeface="Calibri"/>
                <a:cs typeface="Calibri"/>
              </a:rPr>
              <a:t>de</a:t>
            </a:r>
            <a:r>
              <a:rPr sz="1000" spc="110" dirty="0">
                <a:latin typeface="Calibri"/>
                <a:cs typeface="Calibri"/>
              </a:rPr>
              <a:t> </a:t>
            </a:r>
            <a:r>
              <a:rPr sz="1000" spc="-5" dirty="0">
                <a:latin typeface="Calibri"/>
                <a:cs typeface="Calibri"/>
              </a:rPr>
              <a:t>passation</a:t>
            </a:r>
            <a:endParaRPr sz="1000">
              <a:latin typeface="Calibri"/>
              <a:cs typeface="Calibri"/>
            </a:endParaRPr>
          </a:p>
          <a:p>
            <a:pPr marL="57785" indent="-58419" fontAlgn="auto">
              <a:lnSpc>
                <a:spcPts val="1090"/>
              </a:lnSpc>
              <a:spcBef>
                <a:spcPts val="210"/>
              </a:spcBef>
              <a:spcAft>
                <a:spcPts val="0"/>
              </a:spcAft>
              <a:defRPr/>
            </a:pPr>
            <a:r>
              <a:rPr sz="1000" spc="-5" dirty="0">
                <a:latin typeface="Calibri"/>
                <a:cs typeface="Calibri"/>
              </a:rPr>
              <a:t>•les décisons de l'ARMP peuevtn </a:t>
            </a:r>
            <a:r>
              <a:rPr sz="1000" spc="-10" dirty="0">
                <a:latin typeface="Calibri"/>
                <a:cs typeface="Calibri"/>
              </a:rPr>
              <a:t>faire </a:t>
            </a:r>
            <a:r>
              <a:rPr sz="1000" spc="-5" dirty="0">
                <a:latin typeface="Calibri"/>
                <a:cs typeface="Calibri"/>
              </a:rPr>
              <a:t>l'objet d'un recours devant un organe  juridictionnel</a:t>
            </a:r>
            <a:endParaRPr sz="1000">
              <a:latin typeface="Calibri"/>
              <a:cs typeface="Calibri"/>
            </a:endParaRPr>
          </a:p>
        </p:txBody>
      </p:sp>
      <p:sp>
        <p:nvSpPr>
          <p:cNvPr id="36" name="object 33"/>
          <p:cNvSpPr>
            <a:spLocks/>
          </p:cNvSpPr>
          <p:nvPr/>
        </p:nvSpPr>
        <p:spPr bwMode="auto">
          <a:xfrm>
            <a:off x="1323975" y="5600700"/>
            <a:ext cx="1897063" cy="495300"/>
          </a:xfrm>
          <a:custGeom>
            <a:avLst/>
            <a:gdLst/>
            <a:ahLst/>
            <a:cxnLst>
              <a:cxn ang="0">
                <a:pos x="1814830" y="0"/>
              </a:cxn>
              <a:cxn ang="0">
                <a:pos x="82550" y="0"/>
              </a:cxn>
              <a:cxn ang="0">
                <a:pos x="50417" y="6486"/>
              </a:cxn>
              <a:cxn ang="0">
                <a:pos x="24177" y="24177"/>
              </a:cxn>
              <a:cxn ang="0">
                <a:pos x="6486" y="50417"/>
              </a:cxn>
              <a:cxn ang="0">
                <a:pos x="0" y="82550"/>
              </a:cxn>
              <a:cxn ang="0">
                <a:pos x="0" y="412750"/>
              </a:cxn>
              <a:cxn ang="0">
                <a:pos x="6486" y="444882"/>
              </a:cxn>
              <a:cxn ang="0">
                <a:pos x="24177" y="471122"/>
              </a:cxn>
              <a:cxn ang="0">
                <a:pos x="50417" y="488813"/>
              </a:cxn>
              <a:cxn ang="0">
                <a:pos x="82550" y="495300"/>
              </a:cxn>
              <a:cxn ang="0">
                <a:pos x="1814830" y="495300"/>
              </a:cxn>
              <a:cxn ang="0">
                <a:pos x="1846962" y="488813"/>
              </a:cxn>
              <a:cxn ang="0">
                <a:pos x="1873202" y="471122"/>
              </a:cxn>
              <a:cxn ang="0">
                <a:pos x="1890893" y="444882"/>
              </a:cxn>
              <a:cxn ang="0">
                <a:pos x="1897380" y="412750"/>
              </a:cxn>
              <a:cxn ang="0">
                <a:pos x="1897380" y="82550"/>
              </a:cxn>
              <a:cxn ang="0">
                <a:pos x="1890893" y="50417"/>
              </a:cxn>
              <a:cxn ang="0">
                <a:pos x="1873202" y="24177"/>
              </a:cxn>
              <a:cxn ang="0">
                <a:pos x="1846962" y="6486"/>
              </a:cxn>
              <a:cxn ang="0">
                <a:pos x="1814830" y="0"/>
              </a:cxn>
            </a:cxnLst>
            <a:rect l="0" t="0" r="r" b="b"/>
            <a:pathLst>
              <a:path w="1897380" h="495300">
                <a:moveTo>
                  <a:pt x="1814830" y="0"/>
                </a:moveTo>
                <a:lnTo>
                  <a:pt x="82550" y="0"/>
                </a:lnTo>
                <a:lnTo>
                  <a:pt x="50417" y="6486"/>
                </a:lnTo>
                <a:lnTo>
                  <a:pt x="24177" y="24177"/>
                </a:lnTo>
                <a:lnTo>
                  <a:pt x="6486" y="50417"/>
                </a:lnTo>
                <a:lnTo>
                  <a:pt x="0" y="82550"/>
                </a:lnTo>
                <a:lnTo>
                  <a:pt x="0" y="412750"/>
                </a:lnTo>
                <a:lnTo>
                  <a:pt x="6486" y="444882"/>
                </a:lnTo>
                <a:lnTo>
                  <a:pt x="24177" y="471122"/>
                </a:lnTo>
                <a:lnTo>
                  <a:pt x="50417" y="488813"/>
                </a:lnTo>
                <a:lnTo>
                  <a:pt x="82550" y="495300"/>
                </a:lnTo>
                <a:lnTo>
                  <a:pt x="1814830" y="495300"/>
                </a:lnTo>
                <a:lnTo>
                  <a:pt x="1846962" y="488813"/>
                </a:lnTo>
                <a:lnTo>
                  <a:pt x="1873202" y="471122"/>
                </a:lnTo>
                <a:lnTo>
                  <a:pt x="1890893" y="444882"/>
                </a:lnTo>
                <a:lnTo>
                  <a:pt x="1897380" y="412750"/>
                </a:lnTo>
                <a:lnTo>
                  <a:pt x="1897380" y="82550"/>
                </a:lnTo>
                <a:lnTo>
                  <a:pt x="1890893" y="50417"/>
                </a:lnTo>
                <a:lnTo>
                  <a:pt x="1873202" y="24177"/>
                </a:lnTo>
                <a:lnTo>
                  <a:pt x="1846962" y="6486"/>
                </a:lnTo>
                <a:lnTo>
                  <a:pt x="1814830" y="0"/>
                </a:lnTo>
                <a:close/>
              </a:path>
            </a:pathLst>
          </a:custGeom>
          <a:solidFill>
            <a:srgbClr val="EC7C30"/>
          </a:solidFill>
          <a:ln w="9525">
            <a:noFill/>
            <a:round/>
            <a:headEnd/>
            <a:tailEnd/>
          </a:ln>
        </p:spPr>
        <p:txBody>
          <a:bodyPr lIns="0" tIns="0" rIns="0" bIns="0"/>
          <a:lstStyle/>
          <a:p>
            <a:endParaRPr lang="fr-FR"/>
          </a:p>
        </p:txBody>
      </p:sp>
      <p:sp>
        <p:nvSpPr>
          <p:cNvPr id="37" name="object 34"/>
          <p:cNvSpPr>
            <a:spLocks/>
          </p:cNvSpPr>
          <p:nvPr/>
        </p:nvSpPr>
        <p:spPr bwMode="auto">
          <a:xfrm>
            <a:off x="1323975" y="5600700"/>
            <a:ext cx="1897063" cy="495300"/>
          </a:xfrm>
          <a:custGeom>
            <a:avLst/>
            <a:gdLst/>
            <a:ahLst/>
            <a:cxnLst>
              <a:cxn ang="0">
                <a:pos x="0" y="82550"/>
              </a:cxn>
              <a:cxn ang="0">
                <a:pos x="6486" y="50417"/>
              </a:cxn>
              <a:cxn ang="0">
                <a:pos x="24177" y="24177"/>
              </a:cxn>
              <a:cxn ang="0">
                <a:pos x="50417" y="6486"/>
              </a:cxn>
              <a:cxn ang="0">
                <a:pos x="82550" y="0"/>
              </a:cxn>
              <a:cxn ang="0">
                <a:pos x="1814830" y="0"/>
              </a:cxn>
              <a:cxn ang="0">
                <a:pos x="1846962" y="6486"/>
              </a:cxn>
              <a:cxn ang="0">
                <a:pos x="1873202" y="24177"/>
              </a:cxn>
              <a:cxn ang="0">
                <a:pos x="1890893" y="50417"/>
              </a:cxn>
              <a:cxn ang="0">
                <a:pos x="1897380" y="82550"/>
              </a:cxn>
              <a:cxn ang="0">
                <a:pos x="1897380" y="412750"/>
              </a:cxn>
              <a:cxn ang="0">
                <a:pos x="1890893" y="444882"/>
              </a:cxn>
              <a:cxn ang="0">
                <a:pos x="1873202" y="471122"/>
              </a:cxn>
              <a:cxn ang="0">
                <a:pos x="1846962" y="488813"/>
              </a:cxn>
              <a:cxn ang="0">
                <a:pos x="1814830" y="495300"/>
              </a:cxn>
              <a:cxn ang="0">
                <a:pos x="82550" y="495300"/>
              </a:cxn>
              <a:cxn ang="0">
                <a:pos x="50417" y="488813"/>
              </a:cxn>
              <a:cxn ang="0">
                <a:pos x="24177" y="471122"/>
              </a:cxn>
              <a:cxn ang="0">
                <a:pos x="6486" y="444882"/>
              </a:cxn>
              <a:cxn ang="0">
                <a:pos x="0" y="412750"/>
              </a:cxn>
              <a:cxn ang="0">
                <a:pos x="0" y="82550"/>
              </a:cxn>
            </a:cxnLst>
            <a:rect l="0" t="0" r="r" b="b"/>
            <a:pathLst>
              <a:path w="1897380" h="495300">
                <a:moveTo>
                  <a:pt x="0" y="82550"/>
                </a:moveTo>
                <a:lnTo>
                  <a:pt x="6486" y="50417"/>
                </a:lnTo>
                <a:lnTo>
                  <a:pt x="24177" y="24177"/>
                </a:lnTo>
                <a:lnTo>
                  <a:pt x="50417" y="6486"/>
                </a:lnTo>
                <a:lnTo>
                  <a:pt x="82550" y="0"/>
                </a:lnTo>
                <a:lnTo>
                  <a:pt x="1814830" y="0"/>
                </a:lnTo>
                <a:lnTo>
                  <a:pt x="1846962" y="6486"/>
                </a:lnTo>
                <a:lnTo>
                  <a:pt x="1873202" y="24177"/>
                </a:lnTo>
                <a:lnTo>
                  <a:pt x="1890893" y="50417"/>
                </a:lnTo>
                <a:lnTo>
                  <a:pt x="1897380" y="82550"/>
                </a:lnTo>
                <a:lnTo>
                  <a:pt x="1897380" y="412750"/>
                </a:lnTo>
                <a:lnTo>
                  <a:pt x="1890893" y="444882"/>
                </a:lnTo>
                <a:lnTo>
                  <a:pt x="1873202" y="471122"/>
                </a:lnTo>
                <a:lnTo>
                  <a:pt x="1846962" y="488813"/>
                </a:lnTo>
                <a:lnTo>
                  <a:pt x="1814830" y="495300"/>
                </a:lnTo>
                <a:lnTo>
                  <a:pt x="82550" y="495300"/>
                </a:lnTo>
                <a:lnTo>
                  <a:pt x="50417" y="488813"/>
                </a:lnTo>
                <a:lnTo>
                  <a:pt x="24177" y="471122"/>
                </a:lnTo>
                <a:lnTo>
                  <a:pt x="6486" y="444882"/>
                </a:lnTo>
                <a:lnTo>
                  <a:pt x="0" y="412750"/>
                </a:lnTo>
                <a:lnTo>
                  <a:pt x="0" y="82550"/>
                </a:lnTo>
                <a:close/>
              </a:path>
            </a:pathLst>
          </a:custGeom>
          <a:noFill/>
          <a:ln w="12192">
            <a:solidFill>
              <a:srgbClr val="FFFFFF"/>
            </a:solidFill>
            <a:round/>
            <a:headEnd/>
            <a:tailEnd/>
          </a:ln>
        </p:spPr>
        <p:txBody>
          <a:bodyPr lIns="0" tIns="0" rIns="0" bIns="0"/>
          <a:lstStyle/>
          <a:p>
            <a:endParaRPr lang="fr-FR"/>
          </a:p>
        </p:txBody>
      </p:sp>
      <p:sp>
        <p:nvSpPr>
          <p:cNvPr id="38" name="object 35"/>
          <p:cNvSpPr txBox="1"/>
          <p:nvPr/>
        </p:nvSpPr>
        <p:spPr>
          <a:xfrm>
            <a:off x="1425575" y="5646738"/>
            <a:ext cx="1695450" cy="395287"/>
          </a:xfrm>
          <a:prstGeom prst="rect">
            <a:avLst/>
          </a:prstGeom>
        </p:spPr>
        <p:txBody>
          <a:bodyPr lIns="0" tIns="0" rIns="0" bIns="0">
            <a:spAutoFit/>
          </a:bodyPr>
          <a:lstStyle/>
          <a:p>
            <a:pPr marL="584835" indent="-585470" fontAlgn="auto">
              <a:lnSpc>
                <a:spcPts val="1540"/>
              </a:lnSpc>
              <a:spcBef>
                <a:spcPts val="0"/>
              </a:spcBef>
              <a:spcAft>
                <a:spcPts val="0"/>
              </a:spcAft>
              <a:defRPr/>
            </a:pPr>
            <a:r>
              <a:rPr sz="1400" spc="-10" dirty="0">
                <a:solidFill>
                  <a:srgbClr val="FFFFFF"/>
                </a:solidFill>
                <a:latin typeface="Calibri"/>
                <a:cs typeface="Calibri"/>
              </a:rPr>
              <a:t>Portée </a:t>
            </a:r>
            <a:r>
              <a:rPr sz="1400" spc="-5" dirty="0">
                <a:solidFill>
                  <a:srgbClr val="FFFFFF"/>
                </a:solidFill>
                <a:latin typeface="Calibri"/>
                <a:cs typeface="Calibri"/>
              </a:rPr>
              <a:t>des décisions</a:t>
            </a:r>
            <a:r>
              <a:rPr sz="1400" spc="-55" dirty="0">
                <a:solidFill>
                  <a:srgbClr val="FFFFFF"/>
                </a:solidFill>
                <a:latin typeface="Calibri"/>
                <a:cs typeface="Calibri"/>
              </a:rPr>
              <a:t> </a:t>
            </a:r>
            <a:r>
              <a:rPr sz="1400" spc="-5" dirty="0">
                <a:solidFill>
                  <a:srgbClr val="FFFFFF"/>
                </a:solidFill>
                <a:latin typeface="Calibri"/>
                <a:cs typeface="Calibri"/>
              </a:rPr>
              <a:t>de  </a:t>
            </a:r>
            <a:r>
              <a:rPr sz="1400" dirty="0">
                <a:solidFill>
                  <a:srgbClr val="FFFFFF"/>
                </a:solidFill>
                <a:latin typeface="Calibri"/>
                <a:cs typeface="Calibri"/>
              </a:rPr>
              <a:t>l'ARMP</a:t>
            </a:r>
            <a:endParaRPr sz="1400">
              <a:latin typeface="Calibri"/>
              <a:cs typeface="Calibri"/>
            </a:endParaRPr>
          </a:p>
        </p:txBody>
      </p:sp>
      <p:sp>
        <p:nvSpPr>
          <p:cNvPr id="39" name="object 36"/>
          <p:cNvSpPr>
            <a:spLocks/>
          </p:cNvSpPr>
          <p:nvPr/>
        </p:nvSpPr>
        <p:spPr bwMode="auto">
          <a:xfrm>
            <a:off x="1320800" y="1296988"/>
            <a:ext cx="6594475" cy="5235575"/>
          </a:xfrm>
          <a:custGeom>
            <a:avLst/>
            <a:gdLst/>
            <a:ahLst/>
            <a:cxnLst>
              <a:cxn ang="0">
                <a:pos x="0" y="5234940"/>
              </a:cxn>
              <a:cxn ang="0">
                <a:pos x="6592824" y="5234940"/>
              </a:cxn>
              <a:cxn ang="0">
                <a:pos x="6592824" y="0"/>
              </a:cxn>
              <a:cxn ang="0">
                <a:pos x="0" y="0"/>
              </a:cxn>
              <a:cxn ang="0">
                <a:pos x="0" y="5234940"/>
              </a:cxn>
            </a:cxnLst>
            <a:rect l="0" t="0" r="r" b="b"/>
            <a:pathLst>
              <a:path w="6593205" h="5234940">
                <a:moveTo>
                  <a:pt x="0" y="5234940"/>
                </a:moveTo>
                <a:lnTo>
                  <a:pt x="6592824" y="5234940"/>
                </a:lnTo>
                <a:lnTo>
                  <a:pt x="6592824" y="0"/>
                </a:lnTo>
                <a:lnTo>
                  <a:pt x="0" y="0"/>
                </a:lnTo>
                <a:lnTo>
                  <a:pt x="0" y="5234940"/>
                </a:lnTo>
                <a:close/>
              </a:path>
            </a:pathLst>
          </a:custGeom>
          <a:noFill/>
          <a:ln w="6096">
            <a:solidFill>
              <a:srgbClr val="000000"/>
            </a:solidFill>
            <a:round/>
            <a:headEnd/>
            <a:tailEnd/>
          </a:ln>
        </p:spPr>
        <p:txBody>
          <a:bodyPr lIns="0" tIns="0" rIns="0" bIns="0"/>
          <a:lstStyle/>
          <a:p>
            <a:endParaRPr lang="fr-FR"/>
          </a:p>
        </p:txBody>
      </p:sp>
      <p:sp>
        <p:nvSpPr>
          <p:cNvPr id="40" name="object 16"/>
          <p:cNvSpPr>
            <a:spLocks/>
          </p:cNvSpPr>
          <p:nvPr/>
        </p:nvSpPr>
        <p:spPr bwMode="auto">
          <a:xfrm>
            <a:off x="971600" y="3071810"/>
            <a:ext cx="2143141" cy="495300"/>
          </a:xfrm>
          <a:custGeom>
            <a:avLst/>
            <a:gdLst/>
            <a:ahLst/>
            <a:cxnLst>
              <a:cxn ang="0">
                <a:pos x="1795018" y="0"/>
              </a:cxn>
              <a:cxn ang="0">
                <a:pos x="82550" y="0"/>
              </a:cxn>
              <a:cxn ang="0">
                <a:pos x="50417" y="6486"/>
              </a:cxn>
              <a:cxn ang="0">
                <a:pos x="24177" y="24177"/>
              </a:cxn>
              <a:cxn ang="0">
                <a:pos x="6486" y="50417"/>
              </a:cxn>
              <a:cxn ang="0">
                <a:pos x="0" y="82550"/>
              </a:cxn>
              <a:cxn ang="0">
                <a:pos x="0" y="412750"/>
              </a:cxn>
              <a:cxn ang="0">
                <a:pos x="6486" y="444882"/>
              </a:cxn>
              <a:cxn ang="0">
                <a:pos x="24177" y="471122"/>
              </a:cxn>
              <a:cxn ang="0">
                <a:pos x="50417" y="488813"/>
              </a:cxn>
              <a:cxn ang="0">
                <a:pos x="82550" y="495300"/>
              </a:cxn>
              <a:cxn ang="0">
                <a:pos x="1795018" y="495300"/>
              </a:cxn>
              <a:cxn ang="0">
                <a:pos x="1827150" y="488813"/>
              </a:cxn>
              <a:cxn ang="0">
                <a:pos x="1853390" y="471122"/>
              </a:cxn>
              <a:cxn ang="0">
                <a:pos x="1871081" y="444882"/>
              </a:cxn>
              <a:cxn ang="0">
                <a:pos x="1877568" y="412750"/>
              </a:cxn>
              <a:cxn ang="0">
                <a:pos x="1877568" y="82550"/>
              </a:cxn>
              <a:cxn ang="0">
                <a:pos x="1871081" y="50417"/>
              </a:cxn>
              <a:cxn ang="0">
                <a:pos x="1853390" y="24177"/>
              </a:cxn>
              <a:cxn ang="0">
                <a:pos x="1827150" y="6486"/>
              </a:cxn>
              <a:cxn ang="0">
                <a:pos x="1795018" y="0"/>
              </a:cxn>
            </a:cxnLst>
            <a:rect l="0" t="0" r="r" b="b"/>
            <a:pathLst>
              <a:path w="1877695" h="495300">
                <a:moveTo>
                  <a:pt x="1795018" y="0"/>
                </a:moveTo>
                <a:lnTo>
                  <a:pt x="82550" y="0"/>
                </a:lnTo>
                <a:lnTo>
                  <a:pt x="50417" y="6486"/>
                </a:lnTo>
                <a:lnTo>
                  <a:pt x="24177" y="24177"/>
                </a:lnTo>
                <a:lnTo>
                  <a:pt x="6486" y="50417"/>
                </a:lnTo>
                <a:lnTo>
                  <a:pt x="0" y="82550"/>
                </a:lnTo>
                <a:lnTo>
                  <a:pt x="0" y="412750"/>
                </a:lnTo>
                <a:lnTo>
                  <a:pt x="6486" y="444882"/>
                </a:lnTo>
                <a:lnTo>
                  <a:pt x="24177" y="471122"/>
                </a:lnTo>
                <a:lnTo>
                  <a:pt x="50417" y="488813"/>
                </a:lnTo>
                <a:lnTo>
                  <a:pt x="82550" y="495300"/>
                </a:lnTo>
                <a:lnTo>
                  <a:pt x="1795018" y="495300"/>
                </a:lnTo>
                <a:lnTo>
                  <a:pt x="1827150" y="488813"/>
                </a:lnTo>
                <a:lnTo>
                  <a:pt x="1853390" y="471122"/>
                </a:lnTo>
                <a:lnTo>
                  <a:pt x="1871081" y="444882"/>
                </a:lnTo>
                <a:lnTo>
                  <a:pt x="1877568" y="412750"/>
                </a:lnTo>
                <a:lnTo>
                  <a:pt x="1877568" y="82550"/>
                </a:lnTo>
                <a:lnTo>
                  <a:pt x="1871081" y="50417"/>
                </a:lnTo>
                <a:lnTo>
                  <a:pt x="1853390" y="24177"/>
                </a:lnTo>
                <a:lnTo>
                  <a:pt x="1827150" y="6486"/>
                </a:lnTo>
                <a:lnTo>
                  <a:pt x="1795018" y="0"/>
                </a:lnTo>
                <a:close/>
              </a:path>
            </a:pathLst>
          </a:custGeom>
          <a:solidFill>
            <a:srgbClr val="FFC000"/>
          </a:solidFill>
          <a:ln w="9525">
            <a:noFill/>
            <a:round/>
            <a:headEnd/>
            <a:tailEnd/>
          </a:ln>
        </p:spPr>
        <p:txBody>
          <a:bodyPr lIns="0" tIns="0" rIns="0" bIns="0"/>
          <a:lstStyle/>
          <a:p>
            <a:r>
              <a:rPr lang="fr-FR" sz="1200" dirty="0" smtClean="0">
                <a:solidFill>
                  <a:schemeClr val="bg1"/>
                </a:solidFill>
              </a:rPr>
              <a:t>Délai pour exercer le recours?</a:t>
            </a:r>
            <a:r>
              <a:rPr lang="fr-FR" dirty="0" smtClean="0">
                <a:solidFill>
                  <a:schemeClr val="bg1"/>
                </a:solidFill>
              </a:rPr>
              <a:t> </a:t>
            </a:r>
            <a:endParaRPr lang="fr-FR" dirty="0">
              <a:solidFill>
                <a:schemeClr val="bg1"/>
              </a:solidFill>
            </a:endParaRPr>
          </a:p>
        </p:txBody>
      </p:sp>
      <p:sp>
        <p:nvSpPr>
          <p:cNvPr id="41" name="Espace réservé du pied de page 40"/>
          <p:cNvSpPr>
            <a:spLocks noGrp="1"/>
          </p:cNvSpPr>
          <p:nvPr>
            <p:ph type="ftr" sz="quarter" idx="11"/>
          </p:nvPr>
        </p:nvSpPr>
        <p:spPr>
          <a:xfrm>
            <a:off x="2071670" y="6324600"/>
            <a:ext cx="5357850" cy="379413"/>
          </a:xfrm>
        </p:spPr>
        <p:txBody>
          <a:bodyPr/>
          <a:lstStyle/>
          <a:p>
            <a:r>
              <a:rPr lang="fr-FR" dirty="0" smtClean="0"/>
              <a:t>DIRECTION DE LA FORMATION ET DES APPUIS TECHNIQUES DE L'ARMP</a:t>
            </a:r>
            <a:endParaRPr lang="en-GB"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99592" y="332656"/>
            <a:ext cx="7200800" cy="792088"/>
          </a:xfrm>
          <a:solidFill>
            <a:schemeClr val="bg1">
              <a:lumMod val="95000"/>
            </a:schemeClr>
          </a:solidFill>
        </p:spPr>
        <p:style>
          <a:lnRef idx="2">
            <a:schemeClr val="accent1"/>
          </a:lnRef>
          <a:fillRef idx="1">
            <a:schemeClr val="lt1"/>
          </a:fillRef>
          <a:effectRef idx="0">
            <a:schemeClr val="accent1"/>
          </a:effectRef>
          <a:fontRef idx="minor">
            <a:schemeClr val="dk1"/>
          </a:fontRef>
        </p:style>
        <p:txBody>
          <a:bodyPr>
            <a:normAutofit fontScale="90000"/>
          </a:bodyPr>
          <a:lstStyle/>
          <a:p>
            <a:pPr algn="ctr" eaLnBrk="1" fontAlgn="auto" hangingPunct="1">
              <a:spcAft>
                <a:spcPts val="0"/>
              </a:spcAft>
              <a:defRPr/>
            </a:pPr>
            <a:r>
              <a:rPr lang="fr-FR" b="1" i="1" dirty="0" smtClean="0">
                <a:solidFill>
                  <a:srgbClr val="FF0000"/>
                </a:solidFill>
              </a:rPr>
              <a:t/>
            </a:r>
            <a:br>
              <a:rPr lang="fr-FR" b="1" i="1" dirty="0" smtClean="0">
                <a:solidFill>
                  <a:srgbClr val="FF0000"/>
                </a:solidFill>
              </a:rPr>
            </a:br>
            <a:r>
              <a:rPr lang="fr-FR" b="1" dirty="0" smtClean="0">
                <a:solidFill>
                  <a:srgbClr val="FF0000"/>
                </a:solidFill>
              </a:rPr>
              <a:t>L’auto-saisine de l’ARMP</a:t>
            </a:r>
            <a:endParaRPr lang="fr-FR" dirty="0">
              <a:solidFill>
                <a:srgbClr val="FF0000"/>
              </a:solidFill>
            </a:endParaRPr>
          </a:p>
        </p:txBody>
      </p:sp>
      <p:sp>
        <p:nvSpPr>
          <p:cNvPr id="3" name="Espace réservé du contenu 2"/>
          <p:cNvSpPr>
            <a:spLocks noGrp="1"/>
          </p:cNvSpPr>
          <p:nvPr>
            <p:ph idx="1"/>
          </p:nvPr>
        </p:nvSpPr>
        <p:spPr>
          <a:xfrm>
            <a:off x="457200" y="1219200"/>
            <a:ext cx="8229600" cy="5378152"/>
          </a:xfrm>
          <a:solidFill>
            <a:schemeClr val="tx2">
              <a:lumMod val="20000"/>
              <a:lumOff val="80000"/>
            </a:schemeClr>
          </a:solidFill>
        </p:spPr>
        <p:style>
          <a:lnRef idx="2">
            <a:schemeClr val="accent1"/>
          </a:lnRef>
          <a:fillRef idx="1">
            <a:schemeClr val="lt1"/>
          </a:fillRef>
          <a:effectRef idx="0">
            <a:schemeClr val="accent1"/>
          </a:effectRef>
          <a:fontRef idx="minor">
            <a:schemeClr val="dk1"/>
          </a:fontRef>
        </p:style>
        <p:txBody>
          <a:bodyPr>
            <a:normAutofit/>
          </a:bodyPr>
          <a:lstStyle/>
          <a:p>
            <a:pPr marL="548640" lvl="1" indent="-274320" algn="just" fontAlgn="auto">
              <a:spcAft>
                <a:spcPts val="0"/>
              </a:spcAft>
              <a:buNone/>
              <a:defRPr/>
            </a:pPr>
            <a:endParaRPr lang="fr-FR" sz="2400" b="1" dirty="0" smtClean="0">
              <a:solidFill>
                <a:srgbClr val="000000"/>
              </a:solidFill>
            </a:endParaRPr>
          </a:p>
          <a:p>
            <a:pPr marL="274320" indent="-274320" algn="just" fontAlgn="auto">
              <a:spcAft>
                <a:spcPts val="0"/>
              </a:spcAft>
              <a:buFont typeface="Wingdings" pitchFamily="2" charset="2"/>
              <a:buChar char="Ø"/>
              <a:defRPr/>
            </a:pPr>
            <a:r>
              <a:rPr lang="fr-FR" dirty="0" smtClean="0">
                <a:solidFill>
                  <a:srgbClr val="000000"/>
                </a:solidFill>
              </a:rPr>
              <a:t>Sur le fondement des informations recueillies dans l’exercice de ses missions ou de toutes informations communiquées par l’autorité contractante, des candidats, soumissionnaires ou des tiers, l’Autorité de régulation peut s’</a:t>
            </a:r>
            <a:r>
              <a:rPr lang="fr-FR" dirty="0" err="1" smtClean="0">
                <a:solidFill>
                  <a:srgbClr val="000000"/>
                </a:solidFill>
              </a:rPr>
              <a:t>auto-saisir</a:t>
            </a:r>
            <a:r>
              <a:rPr lang="fr-FR" dirty="0" smtClean="0">
                <a:solidFill>
                  <a:srgbClr val="000000"/>
                </a:solidFill>
              </a:rPr>
              <a:t> à la demande de son président ou du tiers de ses membres. </a:t>
            </a:r>
          </a:p>
          <a:p>
            <a:pPr marL="274320" indent="-274320" algn="just" fontAlgn="auto">
              <a:spcAft>
                <a:spcPts val="0"/>
              </a:spcAft>
              <a:buFont typeface="Wingdings" pitchFamily="2" charset="2"/>
              <a:buChar char="Ø"/>
              <a:defRPr/>
            </a:pPr>
            <a:r>
              <a:rPr lang="fr-FR" dirty="0" smtClean="0">
                <a:solidFill>
                  <a:srgbClr val="000000"/>
                </a:solidFill>
              </a:rPr>
              <a:t>Elle dispose de sept (07) jours ouvrables pour statuer sur les irrégularités, fautes ou infractions constatées. </a:t>
            </a:r>
          </a:p>
          <a:p>
            <a:pPr marL="274320" indent="-274320" algn="just" fontAlgn="auto">
              <a:spcAft>
                <a:spcPts val="0"/>
              </a:spcAft>
              <a:buFont typeface="Wingdings" pitchFamily="2" charset="2"/>
              <a:buChar char="Ø"/>
              <a:defRPr/>
            </a:pPr>
            <a:r>
              <a:rPr lang="fr-FR" dirty="0" smtClean="0">
                <a:solidFill>
                  <a:srgbClr val="000000"/>
                </a:solidFill>
              </a:rPr>
              <a:t>Cette auto-saisine est suspensive de la procédure d’attribution définitive du marché si cette dernière n’est pas encore définitive. </a:t>
            </a:r>
          </a:p>
          <a:p>
            <a:pPr marL="274320" indent="-274320" algn="just" fontAlgn="auto">
              <a:spcAft>
                <a:spcPts val="0"/>
              </a:spcAft>
              <a:buNone/>
              <a:defRPr/>
            </a:pPr>
            <a:endParaRPr lang="fr-FR" dirty="0"/>
          </a:p>
        </p:txBody>
      </p:sp>
      <p:sp>
        <p:nvSpPr>
          <p:cNvPr id="4" name="Espace réservé du pied de page 3"/>
          <p:cNvSpPr>
            <a:spLocks noGrp="1"/>
          </p:cNvSpPr>
          <p:nvPr>
            <p:ph type="ftr" sz="quarter" idx="11"/>
          </p:nvPr>
        </p:nvSpPr>
        <p:spPr>
          <a:xfrm>
            <a:off x="2286000" y="6324600"/>
            <a:ext cx="5143520" cy="379413"/>
          </a:xfrm>
        </p:spPr>
        <p:txBody>
          <a:bodyPr/>
          <a:lstStyle/>
          <a:p>
            <a:r>
              <a:rPr lang="fr-FR" dirty="0" smtClean="0"/>
              <a:t>DIRECTION DE LA FORMATION ET DES APPUIS TECHNIQUES DE L'ARMP</a:t>
            </a:r>
            <a:endParaRPr lang="en-GB" dirty="0"/>
          </a:p>
        </p:txBody>
      </p:sp>
    </p:spTree>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611560" y="1412776"/>
            <a:ext cx="7704856" cy="4968552"/>
          </a:xfrm>
        </p:spPr>
        <p:txBody>
          <a:bodyPr/>
          <a:lstStyle/>
          <a:p>
            <a:pPr algn="just">
              <a:buNone/>
            </a:pPr>
            <a:r>
              <a:rPr lang="fr-FR" sz="2800" b="1" dirty="0" smtClean="0"/>
              <a:t>	</a:t>
            </a:r>
          </a:p>
          <a:p>
            <a:pPr algn="just">
              <a:buNone/>
            </a:pPr>
            <a:r>
              <a:rPr lang="fr-FR" sz="2800" b="1" dirty="0" smtClean="0"/>
              <a:t>	</a:t>
            </a:r>
            <a:r>
              <a:rPr lang="fr-FR" sz="2800" dirty="0" smtClean="0"/>
              <a:t>Dans le cadre des procédures de passation et d’exécution des marchés publics, des litiges peuvent subvenir, opposant les candidats ou soumissionnaires ou le titulaire du marché à l’autorité contractante. </a:t>
            </a:r>
          </a:p>
          <a:p>
            <a:pPr algn="just">
              <a:buNone/>
            </a:pPr>
            <a:endParaRPr lang="fr-FR" sz="2800" dirty="0" smtClean="0"/>
          </a:p>
          <a:p>
            <a:pPr algn="just">
              <a:buNone/>
            </a:pPr>
            <a:r>
              <a:rPr lang="fr-FR" sz="2800" dirty="0" smtClean="0"/>
              <a:t>	Des mécanismes et institutions sont mises en place pour la gestion de ces litiges. </a:t>
            </a:r>
            <a:endParaRPr lang="fr-FR" sz="2800" dirty="0"/>
          </a:p>
        </p:txBody>
      </p:sp>
      <p:sp>
        <p:nvSpPr>
          <p:cNvPr id="5" name="Ellipse 4"/>
          <p:cNvSpPr/>
          <p:nvPr/>
        </p:nvSpPr>
        <p:spPr bwMode="auto">
          <a:xfrm>
            <a:off x="1187624" y="332656"/>
            <a:ext cx="6215106" cy="864096"/>
          </a:xfrm>
          <a:prstGeom prst="ellipse">
            <a:avLst/>
          </a:prstGeom>
          <a:gradFill flip="none" rotWithShape="1">
            <a:gsLst>
              <a:gs pos="0">
                <a:schemeClr val="tx1">
                  <a:lumMod val="40000"/>
                  <a:lumOff val="60000"/>
                  <a:tint val="66000"/>
                  <a:satMod val="160000"/>
                </a:schemeClr>
              </a:gs>
              <a:gs pos="50000">
                <a:schemeClr val="tx1">
                  <a:lumMod val="40000"/>
                  <a:lumOff val="60000"/>
                  <a:tint val="44500"/>
                  <a:satMod val="160000"/>
                </a:schemeClr>
              </a:gs>
              <a:gs pos="100000">
                <a:schemeClr val="tx1">
                  <a:lumMod val="40000"/>
                  <a:lumOff val="60000"/>
                  <a:tint val="23500"/>
                  <a:satMod val="160000"/>
                </a:schemeClr>
              </a:gs>
            </a:gsLst>
            <a:lin ang="270000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fr-FR" dirty="0" smtClean="0">
                <a:solidFill>
                  <a:srgbClr val="000000"/>
                </a:solidFill>
                <a:effectLst>
                  <a:outerShdw blurRad="38100" dist="38100" dir="2700000" algn="tl">
                    <a:srgbClr val="000000">
                      <a:alpha val="43137"/>
                    </a:srgbClr>
                  </a:outerShdw>
                </a:effectLst>
              </a:rPr>
              <a:t> </a:t>
            </a:r>
            <a:r>
              <a:rPr lang="fr-FR" dirty="0" smtClean="0">
                <a:effectLst>
                  <a:outerShdw blurRad="38100" dist="38100" dir="2700000" algn="tl">
                    <a:srgbClr val="000000">
                      <a:alpha val="43137"/>
                    </a:srgbClr>
                  </a:outerShdw>
                </a:effectLst>
              </a:rPr>
              <a:t>INTRODUCTION</a:t>
            </a:r>
          </a:p>
          <a:p>
            <a:pPr algn="ctr"/>
            <a:endParaRPr lang="fr-FR" sz="1600" b="1" dirty="0">
              <a:solidFill>
                <a:srgbClr val="000000"/>
              </a:solidFill>
            </a:endParaRPr>
          </a:p>
        </p:txBody>
      </p:sp>
      <p:sp>
        <p:nvSpPr>
          <p:cNvPr id="6" name="Espace réservé du pied de page 5"/>
          <p:cNvSpPr>
            <a:spLocks noGrp="1"/>
          </p:cNvSpPr>
          <p:nvPr>
            <p:ph type="ftr" sz="quarter" idx="11"/>
          </p:nvPr>
        </p:nvSpPr>
        <p:spPr>
          <a:xfrm>
            <a:off x="2286000" y="6324600"/>
            <a:ext cx="4714892" cy="379413"/>
          </a:xfrm>
        </p:spPr>
        <p:txBody>
          <a:bodyPr/>
          <a:lstStyle/>
          <a:p>
            <a:r>
              <a:rPr lang="fr-FR" smtClean="0"/>
              <a:t>DIRECTION DE LA FORMATION ET DES APPUIS TECHNIQUES DE L'ARMP</a:t>
            </a:r>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llipse 4"/>
          <p:cNvSpPr/>
          <p:nvPr/>
        </p:nvSpPr>
        <p:spPr bwMode="auto">
          <a:xfrm>
            <a:off x="1331640" y="2060848"/>
            <a:ext cx="6215106" cy="2016224"/>
          </a:xfrm>
          <a:prstGeom prst="ellipse">
            <a:avLst/>
          </a:prstGeom>
          <a:gradFill flip="none" rotWithShape="1">
            <a:gsLst>
              <a:gs pos="0">
                <a:schemeClr val="tx1">
                  <a:lumMod val="40000"/>
                  <a:lumOff val="60000"/>
                  <a:tint val="66000"/>
                  <a:satMod val="160000"/>
                </a:schemeClr>
              </a:gs>
              <a:gs pos="50000">
                <a:schemeClr val="tx1">
                  <a:lumMod val="40000"/>
                  <a:lumOff val="60000"/>
                  <a:tint val="44500"/>
                  <a:satMod val="160000"/>
                </a:schemeClr>
              </a:gs>
              <a:gs pos="100000">
                <a:schemeClr val="tx1">
                  <a:lumMod val="40000"/>
                  <a:lumOff val="60000"/>
                  <a:tint val="23500"/>
                  <a:satMod val="160000"/>
                </a:schemeClr>
              </a:gs>
            </a:gsLst>
            <a:lin ang="270000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fr-FR" sz="2800" b="1" dirty="0" smtClean="0">
                <a:solidFill>
                  <a:srgbClr val="000000"/>
                </a:solidFill>
                <a:effectLst>
                  <a:outerShdw blurRad="38100" dist="38100" dir="2700000" algn="tl">
                    <a:srgbClr val="000000">
                      <a:alpha val="43137"/>
                    </a:srgbClr>
                  </a:outerShdw>
                </a:effectLst>
              </a:rPr>
              <a:t> </a:t>
            </a:r>
            <a:r>
              <a:rPr lang="fr-FR" sz="2800" b="1" dirty="0" smtClean="0"/>
              <a:t>II- LE CONTENTIEUX DE L’EXECUTION DES MARCHES PUBLICS</a:t>
            </a:r>
          </a:p>
          <a:p>
            <a:pPr algn="ctr"/>
            <a:endParaRPr lang="fr-FR" sz="1600" b="1" dirty="0">
              <a:solidFill>
                <a:srgbClr val="000000"/>
              </a:solidFill>
            </a:endParaRPr>
          </a:p>
        </p:txBody>
      </p:sp>
      <p:sp>
        <p:nvSpPr>
          <p:cNvPr id="6" name="Espace réservé du pied de page 5"/>
          <p:cNvSpPr>
            <a:spLocks noGrp="1"/>
          </p:cNvSpPr>
          <p:nvPr>
            <p:ph type="ftr" sz="quarter" idx="11"/>
          </p:nvPr>
        </p:nvSpPr>
        <p:spPr>
          <a:xfrm>
            <a:off x="1643042" y="6286520"/>
            <a:ext cx="5715024" cy="379413"/>
          </a:xfrm>
        </p:spPr>
        <p:txBody>
          <a:bodyPr/>
          <a:lstStyle/>
          <a:p>
            <a:r>
              <a:rPr lang="fr-FR" dirty="0" smtClean="0"/>
              <a:t>DIRECTION DE LA FORMATION ET DES APPUIS TECHNIQUES DE L'ARMP</a:t>
            </a:r>
            <a:endParaRPr lang="en-GB"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219200"/>
            <a:ext cx="8229600" cy="4937125"/>
          </a:xfrm>
          <a:solidFill>
            <a:schemeClr val="tx2">
              <a:lumMod val="20000"/>
              <a:lumOff val="80000"/>
            </a:schemeClr>
          </a:solidFill>
        </p:spPr>
        <p:style>
          <a:lnRef idx="2">
            <a:schemeClr val="accent1"/>
          </a:lnRef>
          <a:fillRef idx="1">
            <a:schemeClr val="lt1"/>
          </a:fillRef>
          <a:effectRef idx="0">
            <a:schemeClr val="accent1"/>
          </a:effectRef>
          <a:fontRef idx="minor">
            <a:schemeClr val="dk1"/>
          </a:fontRef>
        </p:style>
        <p:txBody>
          <a:bodyPr>
            <a:normAutofit/>
          </a:bodyPr>
          <a:lstStyle/>
          <a:p>
            <a:pPr marL="274320" indent="-274320" algn="just" eaLnBrk="1" fontAlgn="auto" hangingPunct="1">
              <a:spcAft>
                <a:spcPts val="0"/>
              </a:spcAft>
              <a:buFont typeface="Wingdings 3" pitchFamily="18" charset="2"/>
              <a:buNone/>
              <a:defRPr/>
            </a:pPr>
            <a:r>
              <a:rPr lang="fr-FR" b="1" i="1" dirty="0" smtClean="0"/>
              <a:t>	</a:t>
            </a:r>
            <a:r>
              <a:rPr lang="fr-FR" dirty="0" smtClean="0">
                <a:solidFill>
                  <a:srgbClr val="000000"/>
                </a:solidFill>
              </a:rPr>
              <a:t>A la phase de l’exécution d’un marché, c’est le "</a:t>
            </a:r>
            <a:r>
              <a:rPr lang="fr-FR" b="1" dirty="0" smtClean="0">
                <a:solidFill>
                  <a:srgbClr val="000000"/>
                </a:solidFill>
              </a:rPr>
              <a:t>Marché</a:t>
            </a:r>
            <a:r>
              <a:rPr lang="fr-FR" dirty="0" smtClean="0">
                <a:solidFill>
                  <a:srgbClr val="000000"/>
                </a:solidFill>
              </a:rPr>
              <a:t>", entendu au sens du Code comme un "</a:t>
            </a:r>
            <a:r>
              <a:rPr lang="fr-FR" b="1" dirty="0" smtClean="0">
                <a:solidFill>
                  <a:srgbClr val="000000"/>
                </a:solidFill>
              </a:rPr>
              <a:t>contrat</a:t>
            </a:r>
            <a:r>
              <a:rPr lang="fr-FR" dirty="0" smtClean="0">
                <a:solidFill>
                  <a:srgbClr val="000000"/>
                </a:solidFill>
              </a:rPr>
              <a:t>", qui devient la loi des parties.</a:t>
            </a:r>
          </a:p>
          <a:p>
            <a:pPr marL="274320" indent="-274320" algn="just" eaLnBrk="1" fontAlgn="auto" hangingPunct="1">
              <a:spcAft>
                <a:spcPts val="0"/>
              </a:spcAft>
              <a:buFont typeface="Wingdings 3" pitchFamily="18" charset="2"/>
              <a:buNone/>
              <a:defRPr/>
            </a:pPr>
            <a:endParaRPr lang="fr-FR" dirty="0" smtClean="0">
              <a:solidFill>
                <a:srgbClr val="000000"/>
              </a:solidFill>
            </a:endParaRPr>
          </a:p>
          <a:p>
            <a:pPr marL="274320" indent="-274320" algn="just" eaLnBrk="1" fontAlgn="auto" hangingPunct="1">
              <a:spcAft>
                <a:spcPts val="0"/>
              </a:spcAft>
              <a:buFont typeface="Wingdings 3" pitchFamily="18" charset="2"/>
              <a:buNone/>
              <a:defRPr/>
            </a:pPr>
            <a:r>
              <a:rPr lang="fr-FR" dirty="0" smtClean="0">
                <a:solidFill>
                  <a:srgbClr val="000000"/>
                </a:solidFill>
              </a:rPr>
              <a:t>	L’article 147 du Code précise cependant que les titulaires de marchés publics </a:t>
            </a:r>
            <a:r>
              <a:rPr lang="fr-FR" b="1" dirty="0" smtClean="0">
                <a:solidFill>
                  <a:srgbClr val="000000"/>
                </a:solidFill>
              </a:rPr>
              <a:t>doivent préalablement </a:t>
            </a:r>
            <a:r>
              <a:rPr lang="fr-FR" dirty="0" smtClean="0">
                <a:solidFill>
                  <a:srgbClr val="000000"/>
                </a:solidFill>
              </a:rPr>
              <a:t>introduire un recours auprès de l’autorité contractante ou auprès de son supérieur hiérarchique </a:t>
            </a:r>
            <a:r>
              <a:rPr lang="fr-FR" b="1" dirty="0" smtClean="0">
                <a:solidFill>
                  <a:srgbClr val="000000"/>
                </a:solidFill>
              </a:rPr>
              <a:t>aux fins de rechercher un règlement amiable</a:t>
            </a:r>
            <a:r>
              <a:rPr lang="fr-FR" dirty="0" smtClean="0">
                <a:solidFill>
                  <a:srgbClr val="000000"/>
                </a:solidFill>
              </a:rPr>
              <a:t> aux différends et litiges les opposant à l’autorité contractante, en cours d’exécution du marché ou de la délégation.</a:t>
            </a:r>
          </a:p>
        </p:txBody>
      </p:sp>
      <p:sp>
        <p:nvSpPr>
          <p:cNvPr id="4" name="Titre 1"/>
          <p:cNvSpPr>
            <a:spLocks noGrp="1"/>
          </p:cNvSpPr>
          <p:nvPr>
            <p:ph type="title"/>
          </p:nvPr>
        </p:nvSpPr>
        <p:spPr>
          <a:xfrm>
            <a:off x="1115616" y="476672"/>
            <a:ext cx="6859587" cy="576064"/>
          </a:xfrm>
          <a:solidFill>
            <a:schemeClr val="bg1">
              <a:lumMod val="95000"/>
            </a:schemeClr>
          </a:solidFill>
        </p:spPr>
        <p:style>
          <a:lnRef idx="2">
            <a:schemeClr val="accent1"/>
          </a:lnRef>
          <a:fillRef idx="1">
            <a:schemeClr val="lt1"/>
          </a:fillRef>
          <a:effectRef idx="0">
            <a:schemeClr val="accent1"/>
          </a:effectRef>
          <a:fontRef idx="minor">
            <a:schemeClr val="dk1"/>
          </a:fontRef>
        </p:style>
        <p:txBody>
          <a:bodyPr>
            <a:noAutofit/>
          </a:bodyPr>
          <a:lstStyle/>
          <a:p>
            <a:pPr algn="ctr" eaLnBrk="1" fontAlgn="auto" hangingPunct="1">
              <a:spcAft>
                <a:spcPts val="0"/>
              </a:spcAft>
              <a:defRPr/>
            </a:pPr>
            <a:r>
              <a:rPr lang="fr-FR" b="1" i="1" dirty="0" smtClean="0">
                <a:solidFill>
                  <a:srgbClr val="FF0000"/>
                </a:solidFill>
              </a:rPr>
              <a:t/>
            </a:r>
            <a:br>
              <a:rPr lang="fr-FR" b="1" i="1" dirty="0" smtClean="0">
                <a:solidFill>
                  <a:srgbClr val="FF0000"/>
                </a:solidFill>
              </a:rPr>
            </a:br>
            <a:r>
              <a:rPr lang="fr-FR" b="1" dirty="0" smtClean="0">
                <a:solidFill>
                  <a:srgbClr val="FF0000"/>
                </a:solidFill>
              </a:rPr>
              <a:t>Le règlement amiable</a:t>
            </a:r>
            <a:endParaRPr lang="fr-FR" dirty="0">
              <a:solidFill>
                <a:srgbClr val="FF0000"/>
              </a:solidFill>
            </a:endParaRPr>
          </a:p>
        </p:txBody>
      </p:sp>
      <p:sp>
        <p:nvSpPr>
          <p:cNvPr id="5" name="Espace réservé du pied de page 4"/>
          <p:cNvSpPr>
            <a:spLocks noGrp="1"/>
          </p:cNvSpPr>
          <p:nvPr>
            <p:ph type="ftr" sz="quarter" idx="11"/>
          </p:nvPr>
        </p:nvSpPr>
        <p:spPr>
          <a:xfrm>
            <a:off x="1500166" y="6324600"/>
            <a:ext cx="5643602" cy="379413"/>
          </a:xfrm>
        </p:spPr>
        <p:txBody>
          <a:bodyPr/>
          <a:lstStyle/>
          <a:p>
            <a:r>
              <a:rPr lang="fr-FR" dirty="0" smtClean="0"/>
              <a:t>DIRECTION DE LA FORMATION ET DES APPUIS TECHNIQUES DE L'ARMP</a:t>
            </a:r>
            <a:endParaRPr lang="en-GB" dirty="0"/>
          </a:p>
        </p:txBody>
      </p:sp>
    </p:spTree>
  </p:cSld>
  <p:clrMapOvr>
    <a:masterClrMapping/>
  </p:clrMapOvr>
  <p:transition spd="med">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300187"/>
            <a:ext cx="8229600" cy="4937125"/>
          </a:xfrm>
          <a:solidFill>
            <a:schemeClr val="tx2">
              <a:lumMod val="20000"/>
              <a:lumOff val="80000"/>
            </a:schemeClr>
          </a:solidFill>
        </p:spPr>
        <p:style>
          <a:lnRef idx="2">
            <a:schemeClr val="accent1"/>
          </a:lnRef>
          <a:fillRef idx="1">
            <a:schemeClr val="lt1"/>
          </a:fillRef>
          <a:effectRef idx="0">
            <a:schemeClr val="accent1"/>
          </a:effectRef>
          <a:fontRef idx="minor">
            <a:schemeClr val="dk1"/>
          </a:fontRef>
        </p:style>
        <p:txBody>
          <a:bodyPr>
            <a:normAutofit/>
          </a:bodyPr>
          <a:lstStyle/>
          <a:p>
            <a:pPr marL="274320" indent="-274320" algn="just" eaLnBrk="1" fontAlgn="auto" hangingPunct="1">
              <a:spcAft>
                <a:spcPts val="0"/>
              </a:spcAft>
              <a:buFont typeface="Wingdings 3" pitchFamily="18" charset="2"/>
              <a:buNone/>
              <a:defRPr/>
            </a:pPr>
            <a:r>
              <a:rPr lang="fr-FR" b="1" i="1" dirty="0" smtClean="0"/>
              <a:t>	</a:t>
            </a:r>
            <a:r>
              <a:rPr lang="fr-FR" dirty="0" smtClean="0">
                <a:solidFill>
                  <a:srgbClr val="000000"/>
                </a:solidFill>
              </a:rPr>
              <a:t>L’Article 148 du Code dispose que tout litige qui a fait préalablement l’objet d’un recours gracieux ou hiérarchique et qui n’a pas été réglé à l’amiable est porté, conformément aux droit et aux stipulations contractuelles applicables, devant les juridictions ou les instances arbitrales compétentes.</a:t>
            </a:r>
          </a:p>
          <a:p>
            <a:pPr marL="274320" indent="-274320" algn="just" eaLnBrk="1" fontAlgn="auto" hangingPunct="1">
              <a:spcAft>
                <a:spcPts val="0"/>
              </a:spcAft>
              <a:buFont typeface="Wingdings 3" pitchFamily="18" charset="2"/>
              <a:buNone/>
              <a:defRPr/>
            </a:pPr>
            <a:endParaRPr lang="fr-FR" dirty="0" smtClean="0">
              <a:solidFill>
                <a:srgbClr val="000000"/>
              </a:solidFill>
            </a:endParaRPr>
          </a:p>
          <a:p>
            <a:pPr marL="274320" indent="-274320" algn="just" eaLnBrk="1" fontAlgn="auto" hangingPunct="1">
              <a:spcAft>
                <a:spcPts val="0"/>
              </a:spcAft>
              <a:buFont typeface="Wingdings 3" pitchFamily="18" charset="2"/>
              <a:buNone/>
              <a:defRPr/>
            </a:pPr>
            <a:r>
              <a:rPr lang="fr-FR" dirty="0" smtClean="0">
                <a:solidFill>
                  <a:srgbClr val="000000"/>
                </a:solidFill>
              </a:rPr>
              <a:t>	Au Bénin, la juridiction compétente pour connaître du contentieux de l’exécution des marchés publics est la Chambre administrative de la Cour Suprême ou les instances arbitrales.</a:t>
            </a:r>
          </a:p>
        </p:txBody>
      </p:sp>
      <p:sp>
        <p:nvSpPr>
          <p:cNvPr id="4" name="Titre 1"/>
          <p:cNvSpPr>
            <a:spLocks noGrp="1"/>
          </p:cNvSpPr>
          <p:nvPr>
            <p:ph type="title"/>
          </p:nvPr>
        </p:nvSpPr>
        <p:spPr>
          <a:xfrm>
            <a:off x="899592" y="144016"/>
            <a:ext cx="7416824" cy="1052736"/>
          </a:xfrm>
          <a:solidFill>
            <a:schemeClr val="bg1">
              <a:lumMod val="95000"/>
            </a:schemeClr>
          </a:solidFill>
        </p:spPr>
        <p:style>
          <a:lnRef idx="2">
            <a:schemeClr val="accent1"/>
          </a:lnRef>
          <a:fillRef idx="1">
            <a:schemeClr val="lt1"/>
          </a:fillRef>
          <a:effectRef idx="0">
            <a:schemeClr val="accent1"/>
          </a:effectRef>
          <a:fontRef idx="minor">
            <a:schemeClr val="dk1"/>
          </a:fontRef>
        </p:style>
        <p:txBody>
          <a:bodyPr>
            <a:noAutofit/>
          </a:bodyPr>
          <a:lstStyle/>
          <a:p>
            <a:pPr algn="ctr" eaLnBrk="1" fontAlgn="auto" hangingPunct="1">
              <a:spcAft>
                <a:spcPts val="0"/>
              </a:spcAft>
              <a:defRPr/>
            </a:pPr>
            <a:r>
              <a:rPr lang="fr-FR" b="1" i="1" dirty="0" smtClean="0">
                <a:solidFill>
                  <a:srgbClr val="FF0000"/>
                </a:solidFill>
              </a:rPr>
              <a:t/>
            </a:r>
            <a:br>
              <a:rPr lang="fr-FR" b="1" i="1" dirty="0" smtClean="0">
                <a:solidFill>
                  <a:srgbClr val="FF0000"/>
                </a:solidFill>
              </a:rPr>
            </a:br>
            <a:r>
              <a:rPr lang="fr-FR" b="1" dirty="0" smtClean="0">
                <a:solidFill>
                  <a:srgbClr val="FF0000"/>
                </a:solidFill>
              </a:rPr>
              <a:t>Le recours aux juridictions ou instances arbitrales compétentes</a:t>
            </a:r>
            <a:endParaRPr lang="fr-FR" dirty="0">
              <a:solidFill>
                <a:srgbClr val="FF0000"/>
              </a:solidFill>
            </a:endParaRPr>
          </a:p>
        </p:txBody>
      </p:sp>
      <p:sp>
        <p:nvSpPr>
          <p:cNvPr id="5" name="Espace réservé du pied de page 4"/>
          <p:cNvSpPr>
            <a:spLocks noGrp="1"/>
          </p:cNvSpPr>
          <p:nvPr>
            <p:ph type="ftr" sz="quarter" idx="11"/>
          </p:nvPr>
        </p:nvSpPr>
        <p:spPr>
          <a:xfrm>
            <a:off x="1285852" y="6324600"/>
            <a:ext cx="6572296" cy="379413"/>
          </a:xfrm>
        </p:spPr>
        <p:txBody>
          <a:bodyPr/>
          <a:lstStyle/>
          <a:p>
            <a:r>
              <a:rPr lang="fr-FR" dirty="0" smtClean="0"/>
              <a:t>DIRECTION DE LA FORMATION ET DES APPUIS TECHNIQUES DE L'ARMP</a:t>
            </a:r>
            <a:endParaRPr lang="en-GB" dirty="0"/>
          </a:p>
        </p:txBody>
      </p:sp>
    </p:spTree>
  </p:cSld>
  <p:clrMapOvr>
    <a:masterClrMapping/>
  </p:clrMapOvr>
  <p:transition spd="med">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sz="quarter"/>
          </p:nvPr>
        </p:nvSpPr>
        <p:spPr>
          <a:xfrm>
            <a:off x="323528" y="2857872"/>
            <a:ext cx="8568952" cy="1219200"/>
          </a:xfrm>
        </p:spPr>
        <p:txBody>
          <a:bodyPr/>
          <a:lstStyle/>
          <a:p>
            <a:pPr algn="ctr"/>
            <a:r>
              <a:rPr lang="fr-FR" dirty="0" smtClean="0"/>
              <a:t>Merci de votre bienveillante attention</a:t>
            </a:r>
            <a:endParaRPr lang="fr-F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611560" y="1412776"/>
            <a:ext cx="7704856" cy="4968552"/>
          </a:xfrm>
        </p:spPr>
        <p:txBody>
          <a:bodyPr/>
          <a:lstStyle/>
          <a:p>
            <a:pPr algn="just">
              <a:buNone/>
            </a:pPr>
            <a:r>
              <a:rPr lang="fr-FR" sz="2800" dirty="0" smtClean="0"/>
              <a:t>	</a:t>
            </a:r>
            <a:r>
              <a:rPr lang="fr-FR" sz="2800" b="1" dirty="0" smtClean="0"/>
              <a:t>Objectifs de la gestion du contentieux des marchés publics : </a:t>
            </a:r>
          </a:p>
          <a:p>
            <a:pPr algn="just"/>
            <a:r>
              <a:rPr lang="fr-FR" sz="2800" dirty="0" smtClean="0"/>
              <a:t>protéger les candidats, soumissionnaires, attributaires et titulaires dans les procédures de passation de marchés publics;  </a:t>
            </a:r>
          </a:p>
          <a:p>
            <a:pPr algn="just"/>
            <a:r>
              <a:rPr lang="fr-FR" sz="2800" dirty="0" smtClean="0"/>
              <a:t>renforcer les mécanismes assurant le respect du code des marchés publics;</a:t>
            </a:r>
          </a:p>
          <a:p>
            <a:pPr algn="just"/>
            <a:r>
              <a:rPr lang="fr-FR" sz="2800" dirty="0" smtClean="0"/>
              <a:t>Renforcer la bonne gouvernance dans les marchés publics.</a:t>
            </a:r>
          </a:p>
          <a:p>
            <a:pPr algn="just">
              <a:buNone/>
            </a:pPr>
            <a:r>
              <a:rPr lang="fr-FR" sz="2800" dirty="0" smtClean="0"/>
              <a:t>	</a:t>
            </a:r>
            <a:endParaRPr lang="fr-FR" sz="2800" dirty="0"/>
          </a:p>
        </p:txBody>
      </p:sp>
      <p:sp>
        <p:nvSpPr>
          <p:cNvPr id="5" name="Ellipse 4"/>
          <p:cNvSpPr/>
          <p:nvPr/>
        </p:nvSpPr>
        <p:spPr bwMode="auto">
          <a:xfrm>
            <a:off x="1187624" y="332656"/>
            <a:ext cx="6215106" cy="864096"/>
          </a:xfrm>
          <a:prstGeom prst="ellipse">
            <a:avLst/>
          </a:prstGeom>
          <a:gradFill flip="none" rotWithShape="1">
            <a:gsLst>
              <a:gs pos="0">
                <a:schemeClr val="tx1">
                  <a:lumMod val="40000"/>
                  <a:lumOff val="60000"/>
                  <a:tint val="66000"/>
                  <a:satMod val="160000"/>
                </a:schemeClr>
              </a:gs>
              <a:gs pos="50000">
                <a:schemeClr val="tx1">
                  <a:lumMod val="40000"/>
                  <a:lumOff val="60000"/>
                  <a:tint val="44500"/>
                  <a:satMod val="160000"/>
                </a:schemeClr>
              </a:gs>
              <a:gs pos="100000">
                <a:schemeClr val="tx1">
                  <a:lumMod val="40000"/>
                  <a:lumOff val="60000"/>
                  <a:tint val="23500"/>
                  <a:satMod val="160000"/>
                </a:schemeClr>
              </a:gs>
            </a:gsLst>
            <a:lin ang="270000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fr-FR" dirty="0" smtClean="0">
                <a:solidFill>
                  <a:srgbClr val="000000"/>
                </a:solidFill>
                <a:effectLst>
                  <a:outerShdw blurRad="38100" dist="38100" dir="2700000" algn="tl">
                    <a:srgbClr val="000000">
                      <a:alpha val="43137"/>
                    </a:srgbClr>
                  </a:outerShdw>
                </a:effectLst>
              </a:rPr>
              <a:t> </a:t>
            </a:r>
            <a:r>
              <a:rPr lang="fr-FR" dirty="0" smtClean="0">
                <a:effectLst>
                  <a:outerShdw blurRad="38100" dist="38100" dir="2700000" algn="tl">
                    <a:srgbClr val="000000">
                      <a:alpha val="43137"/>
                    </a:srgbClr>
                  </a:outerShdw>
                </a:effectLst>
              </a:rPr>
              <a:t>INTRODUCTION</a:t>
            </a:r>
          </a:p>
          <a:p>
            <a:pPr algn="ctr"/>
            <a:endParaRPr lang="fr-FR" sz="1600" b="1" dirty="0">
              <a:solidFill>
                <a:srgbClr val="000000"/>
              </a:solidFill>
            </a:endParaRPr>
          </a:p>
        </p:txBody>
      </p:sp>
      <p:sp>
        <p:nvSpPr>
          <p:cNvPr id="6" name="Espace réservé du pied de page 5"/>
          <p:cNvSpPr>
            <a:spLocks noGrp="1"/>
          </p:cNvSpPr>
          <p:nvPr>
            <p:ph type="ftr" sz="quarter" idx="11"/>
          </p:nvPr>
        </p:nvSpPr>
        <p:spPr>
          <a:xfrm>
            <a:off x="1500166" y="6357958"/>
            <a:ext cx="5643586" cy="379413"/>
          </a:xfrm>
        </p:spPr>
        <p:txBody>
          <a:bodyPr/>
          <a:lstStyle/>
          <a:p>
            <a:r>
              <a:rPr lang="fr-FR" smtClean="0"/>
              <a:t>DIRECTION DE LA FORMATION ET DES APPUIS TECHNIQUES DE L'ARMP</a:t>
            </a:r>
            <a:endParaRPr lang="en-GB"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611560" y="1412776"/>
            <a:ext cx="7704856" cy="4968552"/>
          </a:xfrm>
        </p:spPr>
        <p:txBody>
          <a:bodyPr/>
          <a:lstStyle/>
          <a:p>
            <a:pPr algn="just">
              <a:buNone/>
            </a:pPr>
            <a:r>
              <a:rPr lang="fr-FR" sz="2800" dirty="0" smtClean="0"/>
              <a:t>	La loi 2009-02 du 07 août 2009 portant Code des Marchés Publics et des Délégations de Service Public en République du Bénin  distingue deux (02) types de contentieux dans les marchés publics : </a:t>
            </a:r>
            <a:endParaRPr lang="fr-FR" sz="2800" b="1" dirty="0" smtClean="0"/>
          </a:p>
          <a:p>
            <a:pPr algn="just">
              <a:buNone/>
            </a:pPr>
            <a:endParaRPr lang="fr-FR" sz="2800" dirty="0" smtClean="0"/>
          </a:p>
          <a:p>
            <a:pPr algn="just"/>
            <a:r>
              <a:rPr lang="fr-FR" sz="2800" dirty="0" smtClean="0"/>
              <a:t>le contentieux de la passation des marchés ;  </a:t>
            </a:r>
          </a:p>
          <a:p>
            <a:pPr algn="just"/>
            <a:r>
              <a:rPr lang="fr-FR" sz="2800" dirty="0" smtClean="0"/>
              <a:t>le contentieux de l’exécution des marchés publics.</a:t>
            </a:r>
          </a:p>
          <a:p>
            <a:pPr algn="just">
              <a:buNone/>
            </a:pPr>
            <a:r>
              <a:rPr lang="fr-FR" sz="2800" dirty="0" smtClean="0"/>
              <a:t>	</a:t>
            </a:r>
            <a:endParaRPr lang="fr-FR" sz="2800" dirty="0"/>
          </a:p>
        </p:txBody>
      </p:sp>
      <p:sp>
        <p:nvSpPr>
          <p:cNvPr id="5" name="Ellipse 4"/>
          <p:cNvSpPr/>
          <p:nvPr/>
        </p:nvSpPr>
        <p:spPr bwMode="auto">
          <a:xfrm>
            <a:off x="1187624" y="332656"/>
            <a:ext cx="6215106" cy="864096"/>
          </a:xfrm>
          <a:prstGeom prst="ellipse">
            <a:avLst/>
          </a:prstGeom>
          <a:gradFill flip="none" rotWithShape="1">
            <a:gsLst>
              <a:gs pos="0">
                <a:schemeClr val="tx1">
                  <a:lumMod val="40000"/>
                  <a:lumOff val="60000"/>
                  <a:tint val="66000"/>
                  <a:satMod val="160000"/>
                </a:schemeClr>
              </a:gs>
              <a:gs pos="50000">
                <a:schemeClr val="tx1">
                  <a:lumMod val="40000"/>
                  <a:lumOff val="60000"/>
                  <a:tint val="44500"/>
                  <a:satMod val="160000"/>
                </a:schemeClr>
              </a:gs>
              <a:gs pos="100000">
                <a:schemeClr val="tx1">
                  <a:lumMod val="40000"/>
                  <a:lumOff val="60000"/>
                  <a:tint val="23500"/>
                  <a:satMod val="160000"/>
                </a:schemeClr>
              </a:gs>
            </a:gsLst>
            <a:lin ang="270000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fr-FR" dirty="0" smtClean="0">
                <a:solidFill>
                  <a:srgbClr val="000000"/>
                </a:solidFill>
                <a:effectLst>
                  <a:outerShdw blurRad="38100" dist="38100" dir="2700000" algn="tl">
                    <a:srgbClr val="000000">
                      <a:alpha val="43137"/>
                    </a:srgbClr>
                  </a:outerShdw>
                </a:effectLst>
              </a:rPr>
              <a:t> </a:t>
            </a:r>
            <a:r>
              <a:rPr lang="fr-FR" dirty="0" smtClean="0">
                <a:effectLst>
                  <a:outerShdw blurRad="38100" dist="38100" dir="2700000" algn="tl">
                    <a:srgbClr val="000000">
                      <a:alpha val="43137"/>
                    </a:srgbClr>
                  </a:outerShdw>
                </a:effectLst>
              </a:rPr>
              <a:t>INTRODUCTION</a:t>
            </a:r>
          </a:p>
          <a:p>
            <a:pPr algn="ctr"/>
            <a:endParaRPr lang="fr-FR" sz="1600" b="1" dirty="0">
              <a:solidFill>
                <a:srgbClr val="000000"/>
              </a:solidFill>
            </a:endParaRPr>
          </a:p>
        </p:txBody>
      </p:sp>
      <p:sp>
        <p:nvSpPr>
          <p:cNvPr id="6" name="Espace réservé du pied de page 5"/>
          <p:cNvSpPr>
            <a:spLocks noGrp="1"/>
          </p:cNvSpPr>
          <p:nvPr>
            <p:ph type="ftr" sz="quarter" idx="11"/>
          </p:nvPr>
        </p:nvSpPr>
        <p:spPr>
          <a:xfrm>
            <a:off x="2286000" y="6324600"/>
            <a:ext cx="5286396" cy="379413"/>
          </a:xfrm>
        </p:spPr>
        <p:txBody>
          <a:bodyPr/>
          <a:lstStyle/>
          <a:p>
            <a:r>
              <a:rPr lang="fr-FR" dirty="0" smtClean="0"/>
              <a:t>DIRECTION DE LA FORMATION ET DES APPUIS TECHNIQUES DE L'ARMP</a:t>
            </a:r>
            <a:endParaRPr lang="en-GB"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611560" y="1412776"/>
            <a:ext cx="7704856" cy="4968552"/>
          </a:xfrm>
        </p:spPr>
        <p:txBody>
          <a:bodyPr/>
          <a:lstStyle/>
          <a:p>
            <a:pPr>
              <a:buNone/>
            </a:pPr>
            <a:r>
              <a:rPr lang="fr-FR" b="1" dirty="0" smtClean="0"/>
              <a:t>I- LE CONTENTIEUX DE LA PASSATION DES MARCHES PUBLICS</a:t>
            </a:r>
          </a:p>
          <a:p>
            <a:pPr algn="just">
              <a:buFont typeface="Wingdings" pitchFamily="2" charset="2"/>
              <a:buChar char="§"/>
            </a:pPr>
            <a:r>
              <a:rPr lang="fr-FR" dirty="0" smtClean="0"/>
              <a:t>Qui peut exercer un recours ?</a:t>
            </a:r>
          </a:p>
          <a:p>
            <a:pPr algn="just">
              <a:buFont typeface="Wingdings" pitchFamily="2" charset="2"/>
              <a:buChar char="§"/>
            </a:pPr>
            <a:r>
              <a:rPr lang="fr-FR" dirty="0" smtClean="0"/>
              <a:t>Quels peuvent être les motifs de ce recours ?</a:t>
            </a:r>
          </a:p>
          <a:p>
            <a:pPr algn="just">
              <a:buFont typeface="Wingdings" pitchFamily="2" charset="2"/>
              <a:buChar char="§"/>
            </a:pPr>
            <a:r>
              <a:rPr lang="fr-FR" dirty="0" smtClean="0"/>
              <a:t>Devant qui exercer ce recours et dans quels délais ?</a:t>
            </a:r>
          </a:p>
          <a:p>
            <a:pPr algn="just">
              <a:buFont typeface="Wingdings" pitchFamily="2" charset="2"/>
              <a:buChar char="§"/>
            </a:pPr>
            <a:r>
              <a:rPr lang="fr-FR" dirty="0" smtClean="0"/>
              <a:t>Quel est l’effet de ce recours ?</a:t>
            </a:r>
          </a:p>
          <a:p>
            <a:pPr algn="just">
              <a:buFont typeface="Wingdings" pitchFamily="2" charset="2"/>
              <a:buChar char="§"/>
            </a:pPr>
            <a:r>
              <a:rPr lang="fr-FR" dirty="0" smtClean="0"/>
              <a:t>L’auto-saisine </a:t>
            </a:r>
            <a:r>
              <a:rPr lang="fr-FR" smtClean="0"/>
              <a:t>de l’ARMP.</a:t>
            </a:r>
            <a:endParaRPr lang="fr-FR" dirty="0" smtClean="0"/>
          </a:p>
          <a:p>
            <a:pPr marL="457200" indent="-457200">
              <a:buNone/>
            </a:pPr>
            <a:r>
              <a:rPr lang="fr-FR" b="1" dirty="0" smtClean="0"/>
              <a:t>II- LE CONTENTIEUX DE L’EXECUTION DES MARCHES PUBLICS</a:t>
            </a:r>
          </a:p>
          <a:p>
            <a:pPr marL="457200" indent="-457200">
              <a:buFont typeface="Wingdings" pitchFamily="2" charset="2"/>
              <a:buChar char="§"/>
            </a:pPr>
            <a:r>
              <a:rPr lang="fr-FR" dirty="0" smtClean="0"/>
              <a:t>Le règlement amiable</a:t>
            </a:r>
          </a:p>
          <a:p>
            <a:pPr marL="457200" indent="-457200">
              <a:buFont typeface="Wingdings" pitchFamily="2" charset="2"/>
              <a:buChar char="§"/>
            </a:pPr>
            <a:r>
              <a:rPr lang="fr-FR" dirty="0" smtClean="0"/>
              <a:t>Le recours aux juridictions ou instances arbitrales compétentes</a:t>
            </a:r>
          </a:p>
          <a:p>
            <a:pPr marL="457200" indent="-457200">
              <a:buNone/>
            </a:pPr>
            <a:r>
              <a:rPr lang="fr-FR" dirty="0" smtClean="0"/>
              <a:t>	</a:t>
            </a:r>
            <a:endParaRPr lang="fr-FR" dirty="0"/>
          </a:p>
        </p:txBody>
      </p:sp>
      <p:sp>
        <p:nvSpPr>
          <p:cNvPr id="5" name="Ellipse 4"/>
          <p:cNvSpPr/>
          <p:nvPr/>
        </p:nvSpPr>
        <p:spPr bwMode="auto">
          <a:xfrm>
            <a:off x="1187624" y="332656"/>
            <a:ext cx="6215106" cy="864096"/>
          </a:xfrm>
          <a:prstGeom prst="ellipse">
            <a:avLst/>
          </a:prstGeom>
          <a:gradFill flip="none" rotWithShape="1">
            <a:gsLst>
              <a:gs pos="0">
                <a:schemeClr val="tx1">
                  <a:lumMod val="40000"/>
                  <a:lumOff val="60000"/>
                  <a:tint val="66000"/>
                  <a:satMod val="160000"/>
                </a:schemeClr>
              </a:gs>
              <a:gs pos="50000">
                <a:schemeClr val="tx1">
                  <a:lumMod val="40000"/>
                  <a:lumOff val="60000"/>
                  <a:tint val="44500"/>
                  <a:satMod val="160000"/>
                </a:schemeClr>
              </a:gs>
              <a:gs pos="100000">
                <a:schemeClr val="tx1">
                  <a:lumMod val="40000"/>
                  <a:lumOff val="60000"/>
                  <a:tint val="23500"/>
                  <a:satMod val="160000"/>
                </a:schemeClr>
              </a:gs>
            </a:gsLst>
            <a:lin ang="270000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fr-FR" dirty="0" smtClean="0">
                <a:solidFill>
                  <a:srgbClr val="000000"/>
                </a:solidFill>
                <a:effectLst>
                  <a:outerShdw blurRad="38100" dist="38100" dir="2700000" algn="tl">
                    <a:srgbClr val="000000">
                      <a:alpha val="43137"/>
                    </a:srgbClr>
                  </a:outerShdw>
                </a:effectLst>
              </a:rPr>
              <a:t> </a:t>
            </a:r>
            <a:r>
              <a:rPr lang="fr-FR" dirty="0" smtClean="0">
                <a:effectLst>
                  <a:outerShdw blurRad="38100" dist="38100" dir="2700000" algn="tl">
                    <a:srgbClr val="000000">
                      <a:alpha val="43137"/>
                    </a:srgbClr>
                  </a:outerShdw>
                </a:effectLst>
              </a:rPr>
              <a:t>PLAN DE LA PRESENTATION</a:t>
            </a:r>
          </a:p>
          <a:p>
            <a:pPr algn="ctr"/>
            <a:endParaRPr lang="fr-FR" sz="1600" b="1" dirty="0">
              <a:solidFill>
                <a:srgbClr val="000000"/>
              </a:solidFill>
            </a:endParaRPr>
          </a:p>
        </p:txBody>
      </p:sp>
      <p:sp>
        <p:nvSpPr>
          <p:cNvPr id="6" name="Espace réservé du pied de page 5"/>
          <p:cNvSpPr>
            <a:spLocks noGrp="1"/>
          </p:cNvSpPr>
          <p:nvPr>
            <p:ph type="ftr" sz="quarter" idx="11"/>
          </p:nvPr>
        </p:nvSpPr>
        <p:spPr>
          <a:xfrm>
            <a:off x="2286000" y="6324600"/>
            <a:ext cx="5143520" cy="379413"/>
          </a:xfrm>
        </p:spPr>
        <p:txBody>
          <a:bodyPr/>
          <a:lstStyle/>
          <a:p>
            <a:r>
              <a:rPr lang="fr-FR" dirty="0" smtClean="0"/>
              <a:t>DIRECTION DE LA FORMATION ET DES APPUIS TECHNIQUES DE L'ARMP</a:t>
            </a:r>
            <a:endParaRPr lang="en-GB"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llipse 4"/>
          <p:cNvSpPr/>
          <p:nvPr/>
        </p:nvSpPr>
        <p:spPr bwMode="auto">
          <a:xfrm>
            <a:off x="1331640" y="2060848"/>
            <a:ext cx="6215106" cy="2016224"/>
          </a:xfrm>
          <a:prstGeom prst="ellipse">
            <a:avLst/>
          </a:prstGeom>
          <a:gradFill flip="none" rotWithShape="1">
            <a:gsLst>
              <a:gs pos="0">
                <a:schemeClr val="tx1">
                  <a:lumMod val="40000"/>
                  <a:lumOff val="60000"/>
                  <a:tint val="66000"/>
                  <a:satMod val="160000"/>
                </a:schemeClr>
              </a:gs>
              <a:gs pos="50000">
                <a:schemeClr val="tx1">
                  <a:lumMod val="40000"/>
                  <a:lumOff val="60000"/>
                  <a:tint val="44500"/>
                  <a:satMod val="160000"/>
                </a:schemeClr>
              </a:gs>
              <a:gs pos="100000">
                <a:schemeClr val="tx1">
                  <a:lumMod val="40000"/>
                  <a:lumOff val="60000"/>
                  <a:tint val="23500"/>
                  <a:satMod val="160000"/>
                </a:schemeClr>
              </a:gs>
            </a:gsLst>
            <a:lin ang="270000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fr-FR" sz="2800" b="1" dirty="0" smtClean="0">
                <a:solidFill>
                  <a:srgbClr val="000000"/>
                </a:solidFill>
                <a:effectLst>
                  <a:outerShdw blurRad="38100" dist="38100" dir="2700000" algn="tl">
                    <a:srgbClr val="000000">
                      <a:alpha val="43137"/>
                    </a:srgbClr>
                  </a:outerShdw>
                </a:effectLst>
              </a:rPr>
              <a:t> </a:t>
            </a:r>
            <a:r>
              <a:rPr lang="fr-FR" sz="2800" b="1" dirty="0" smtClean="0"/>
              <a:t>I- LE CONTENTIEUX DE LA PASSATION DES MARCHES PUBLICS</a:t>
            </a:r>
          </a:p>
          <a:p>
            <a:pPr algn="ctr"/>
            <a:endParaRPr lang="fr-FR" sz="1600" b="1" dirty="0">
              <a:solidFill>
                <a:srgbClr val="000000"/>
              </a:solidFill>
            </a:endParaRPr>
          </a:p>
        </p:txBody>
      </p:sp>
      <p:sp>
        <p:nvSpPr>
          <p:cNvPr id="6" name="Espace réservé du pied de page 5"/>
          <p:cNvSpPr>
            <a:spLocks noGrp="1"/>
          </p:cNvSpPr>
          <p:nvPr>
            <p:ph type="ftr" sz="quarter" idx="11"/>
          </p:nvPr>
        </p:nvSpPr>
        <p:spPr>
          <a:xfrm>
            <a:off x="1714480" y="6324600"/>
            <a:ext cx="5572164" cy="379413"/>
          </a:xfrm>
        </p:spPr>
        <p:txBody>
          <a:bodyPr/>
          <a:lstStyle/>
          <a:p>
            <a:r>
              <a:rPr lang="fr-FR" dirty="0" smtClean="0"/>
              <a:t>DIRECTION DE LA FORMATION ET DES APPUIS TECHNIQUES DE L'ARMP</a:t>
            </a:r>
            <a:endParaRPr lang="en-GB"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15616" y="332656"/>
            <a:ext cx="6859587" cy="576064"/>
          </a:xfrm>
          <a:solidFill>
            <a:schemeClr val="bg1">
              <a:lumMod val="95000"/>
            </a:schemeClr>
          </a:solidFill>
        </p:spPr>
        <p:style>
          <a:lnRef idx="2">
            <a:schemeClr val="accent1"/>
          </a:lnRef>
          <a:fillRef idx="1">
            <a:schemeClr val="lt1"/>
          </a:fillRef>
          <a:effectRef idx="0">
            <a:schemeClr val="accent1"/>
          </a:effectRef>
          <a:fontRef idx="minor">
            <a:schemeClr val="dk1"/>
          </a:fontRef>
        </p:style>
        <p:txBody>
          <a:bodyPr>
            <a:normAutofit fontScale="90000"/>
          </a:bodyPr>
          <a:lstStyle/>
          <a:p>
            <a:pPr algn="ctr" eaLnBrk="1" fontAlgn="auto" hangingPunct="1">
              <a:spcAft>
                <a:spcPts val="0"/>
              </a:spcAft>
              <a:defRPr/>
            </a:pPr>
            <a:r>
              <a:rPr lang="fr-FR" b="1" i="1" dirty="0" smtClean="0">
                <a:solidFill>
                  <a:srgbClr val="FF0000"/>
                </a:solidFill>
              </a:rPr>
              <a:t/>
            </a:r>
            <a:br>
              <a:rPr lang="fr-FR" b="1" i="1" dirty="0" smtClean="0">
                <a:solidFill>
                  <a:srgbClr val="FF0000"/>
                </a:solidFill>
              </a:rPr>
            </a:br>
            <a:r>
              <a:rPr lang="fr-FR" b="1" dirty="0" smtClean="0">
                <a:solidFill>
                  <a:srgbClr val="FF0000"/>
                </a:solidFill>
              </a:rPr>
              <a:t>Qui peut exercer un recours ?</a:t>
            </a:r>
            <a:endParaRPr lang="fr-FR" dirty="0">
              <a:solidFill>
                <a:srgbClr val="FF0000"/>
              </a:solidFill>
            </a:endParaRPr>
          </a:p>
        </p:txBody>
      </p:sp>
      <p:sp>
        <p:nvSpPr>
          <p:cNvPr id="3" name="Espace réservé du contenu 2"/>
          <p:cNvSpPr>
            <a:spLocks noGrp="1"/>
          </p:cNvSpPr>
          <p:nvPr>
            <p:ph idx="1"/>
          </p:nvPr>
        </p:nvSpPr>
        <p:spPr>
          <a:xfrm>
            <a:off x="457200" y="1219200"/>
            <a:ext cx="8229600" cy="5378152"/>
          </a:xfrm>
          <a:solidFill>
            <a:schemeClr val="tx2">
              <a:lumMod val="20000"/>
              <a:lumOff val="80000"/>
            </a:schemeClr>
          </a:solidFill>
        </p:spPr>
        <p:style>
          <a:lnRef idx="2">
            <a:schemeClr val="accent1"/>
          </a:lnRef>
          <a:fillRef idx="1">
            <a:schemeClr val="lt1"/>
          </a:fillRef>
          <a:effectRef idx="0">
            <a:schemeClr val="accent1"/>
          </a:effectRef>
          <a:fontRef idx="minor">
            <a:schemeClr val="dk1"/>
          </a:fontRef>
        </p:style>
        <p:txBody>
          <a:bodyPr>
            <a:normAutofit/>
          </a:bodyPr>
          <a:lstStyle/>
          <a:p>
            <a:pPr lvl="0" algn="just">
              <a:buNone/>
              <a:defRPr/>
            </a:pPr>
            <a:r>
              <a:rPr lang="fr-FR" dirty="0" smtClean="0">
                <a:solidFill>
                  <a:srgbClr val="000000"/>
                </a:solidFill>
              </a:rPr>
              <a:t>D’abord :</a:t>
            </a:r>
          </a:p>
          <a:p>
            <a:pPr lvl="0" algn="just">
              <a:buNone/>
              <a:defRPr/>
            </a:pPr>
            <a:r>
              <a:rPr lang="fr-FR" b="1" dirty="0" smtClean="0">
                <a:solidFill>
                  <a:srgbClr val="000000"/>
                </a:solidFill>
              </a:rPr>
              <a:t>Le candidat </a:t>
            </a:r>
          </a:p>
          <a:p>
            <a:pPr lvl="0" algn="just">
              <a:buNone/>
              <a:defRPr/>
            </a:pPr>
            <a:r>
              <a:rPr lang="fr-FR" dirty="0" smtClean="0">
                <a:solidFill>
                  <a:srgbClr val="000000"/>
                </a:solidFill>
              </a:rPr>
              <a:t>	Personne physique ou morale qui manifeste un intérêt à participer à une procédure de passation de marchés. Son recours intervient donc avant la soumission des offres.</a:t>
            </a:r>
          </a:p>
          <a:p>
            <a:pPr marL="274320" indent="-274320" fontAlgn="auto">
              <a:spcAft>
                <a:spcPts val="0"/>
              </a:spcAft>
              <a:buNone/>
              <a:defRPr/>
            </a:pPr>
            <a:r>
              <a:rPr lang="fr-FR" b="1" dirty="0" smtClean="0">
                <a:solidFill>
                  <a:srgbClr val="000000"/>
                </a:solidFill>
              </a:rPr>
              <a:t>Le soumissionnaire </a:t>
            </a:r>
          </a:p>
          <a:p>
            <a:pPr marL="274320" indent="-274320" fontAlgn="auto">
              <a:spcAft>
                <a:spcPts val="0"/>
              </a:spcAft>
              <a:buNone/>
              <a:defRPr/>
            </a:pPr>
            <a:r>
              <a:rPr lang="fr-FR" dirty="0" smtClean="0">
                <a:solidFill>
                  <a:srgbClr val="000000"/>
                </a:solidFill>
              </a:rPr>
              <a:t>	Personne physique ou morale ayant soumis une offre dans le cadre d’une procédure de passation de marchés. Son recours est exercé après la soumission des offres.</a:t>
            </a:r>
          </a:p>
          <a:p>
            <a:pPr marL="274320" indent="-274320" fontAlgn="auto">
              <a:spcAft>
                <a:spcPts val="0"/>
              </a:spcAft>
              <a:buNone/>
              <a:defRPr/>
            </a:pPr>
            <a:r>
              <a:rPr lang="fr-FR" b="1" dirty="0" smtClean="0">
                <a:solidFill>
                  <a:srgbClr val="000000"/>
                </a:solidFill>
              </a:rPr>
              <a:t>L’attributaire</a:t>
            </a:r>
          </a:p>
          <a:p>
            <a:pPr marL="274320" indent="-274320" algn="just" fontAlgn="auto">
              <a:spcAft>
                <a:spcPts val="0"/>
              </a:spcAft>
              <a:buNone/>
              <a:defRPr/>
            </a:pPr>
            <a:r>
              <a:rPr lang="fr-FR" dirty="0" smtClean="0">
                <a:solidFill>
                  <a:srgbClr val="000000"/>
                </a:solidFill>
              </a:rPr>
              <a:t>	Soumissionnaire dont l’offre a été retenue avant l’approbation du marché. Son recours intervient avant l’attribution définitive du marché.</a:t>
            </a:r>
          </a:p>
          <a:p>
            <a:pPr marL="274320" indent="-274320" eaLnBrk="1" fontAlgn="auto" hangingPunct="1">
              <a:spcAft>
                <a:spcPts val="0"/>
              </a:spcAft>
              <a:buFont typeface="Wingdings 3" pitchFamily="18" charset="2"/>
              <a:buNone/>
              <a:defRPr/>
            </a:pPr>
            <a:endParaRPr lang="fr-FR" dirty="0"/>
          </a:p>
          <a:p>
            <a:pPr marL="274320" indent="-274320" eaLnBrk="1" fontAlgn="auto" hangingPunct="1">
              <a:spcAft>
                <a:spcPts val="0"/>
              </a:spcAft>
              <a:buNone/>
              <a:defRPr/>
            </a:pPr>
            <a:endParaRPr lang="fr-FR" dirty="0"/>
          </a:p>
        </p:txBody>
      </p:sp>
      <p:sp>
        <p:nvSpPr>
          <p:cNvPr id="4" name="Espace réservé du pied de page 3"/>
          <p:cNvSpPr>
            <a:spLocks noGrp="1"/>
          </p:cNvSpPr>
          <p:nvPr>
            <p:ph type="ftr" sz="quarter" idx="11"/>
          </p:nvPr>
        </p:nvSpPr>
        <p:spPr>
          <a:xfrm>
            <a:off x="1714480" y="6357958"/>
            <a:ext cx="5572164" cy="379413"/>
          </a:xfrm>
        </p:spPr>
        <p:txBody>
          <a:bodyPr/>
          <a:lstStyle/>
          <a:p>
            <a:r>
              <a:rPr lang="fr-FR" dirty="0" smtClean="0"/>
              <a:t>DIRECTION DE LA FORMATION ET DES APPUIS TECHNIQUES DE L'ARMP</a:t>
            </a:r>
            <a:endParaRPr lang="en-GB" dirty="0"/>
          </a:p>
        </p:txBody>
      </p:sp>
    </p:spTree>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bg1">
              <a:lumMod val="95000"/>
            </a:schemeClr>
          </a:solidFill>
        </p:spPr>
        <p:style>
          <a:lnRef idx="2">
            <a:schemeClr val="accent1"/>
          </a:lnRef>
          <a:fillRef idx="1">
            <a:schemeClr val="lt1"/>
          </a:fillRef>
          <a:effectRef idx="0">
            <a:schemeClr val="accent1"/>
          </a:effectRef>
          <a:fontRef idx="minor">
            <a:schemeClr val="dk1"/>
          </a:fontRef>
        </p:style>
        <p:txBody>
          <a:bodyPr>
            <a:normAutofit fontScale="90000"/>
          </a:bodyPr>
          <a:lstStyle/>
          <a:p>
            <a:pPr algn="ctr" eaLnBrk="1" fontAlgn="auto" hangingPunct="1">
              <a:spcAft>
                <a:spcPts val="0"/>
              </a:spcAft>
              <a:defRPr/>
            </a:pPr>
            <a:r>
              <a:rPr lang="fr-FR" b="1" i="1" dirty="0" smtClean="0">
                <a:solidFill>
                  <a:srgbClr val="FF0000"/>
                </a:solidFill>
              </a:rPr>
              <a:t/>
            </a:r>
            <a:br>
              <a:rPr lang="fr-FR" b="1" i="1" dirty="0" smtClean="0">
                <a:solidFill>
                  <a:srgbClr val="FF0000"/>
                </a:solidFill>
              </a:rPr>
            </a:br>
            <a:r>
              <a:rPr lang="fr-FR" b="1" dirty="0" smtClean="0">
                <a:solidFill>
                  <a:srgbClr val="FF0000"/>
                </a:solidFill>
              </a:rPr>
              <a:t>Qui peut exercer un recours ? </a:t>
            </a:r>
            <a:br>
              <a:rPr lang="fr-FR" b="1" dirty="0" smtClean="0">
                <a:solidFill>
                  <a:srgbClr val="FF0000"/>
                </a:solidFill>
              </a:rPr>
            </a:br>
            <a:endParaRPr lang="fr-FR" dirty="0">
              <a:solidFill>
                <a:srgbClr val="FF0000"/>
              </a:solidFill>
            </a:endParaRPr>
          </a:p>
        </p:txBody>
      </p:sp>
      <p:sp>
        <p:nvSpPr>
          <p:cNvPr id="3" name="Espace réservé du contenu 2"/>
          <p:cNvSpPr>
            <a:spLocks noGrp="1"/>
          </p:cNvSpPr>
          <p:nvPr>
            <p:ph idx="1"/>
          </p:nvPr>
        </p:nvSpPr>
        <p:spPr>
          <a:xfrm>
            <a:off x="457200" y="1219200"/>
            <a:ext cx="8229600" cy="5067320"/>
          </a:xfrm>
          <a:solidFill>
            <a:schemeClr val="tx2">
              <a:lumMod val="20000"/>
              <a:lumOff val="80000"/>
            </a:schemeClr>
          </a:solidFill>
        </p:spPr>
        <p:style>
          <a:lnRef idx="2">
            <a:schemeClr val="accent1"/>
          </a:lnRef>
          <a:fillRef idx="1">
            <a:schemeClr val="lt1"/>
          </a:fillRef>
          <a:effectRef idx="0">
            <a:schemeClr val="accent1"/>
          </a:effectRef>
          <a:fontRef idx="minor">
            <a:schemeClr val="dk1"/>
          </a:fontRef>
        </p:style>
        <p:txBody>
          <a:bodyPr>
            <a:normAutofit lnSpcReduction="10000"/>
          </a:bodyPr>
          <a:lstStyle/>
          <a:p>
            <a:pPr lvl="0" algn="just">
              <a:buNone/>
              <a:defRPr/>
            </a:pPr>
            <a:r>
              <a:rPr lang="fr-FR" dirty="0" smtClean="0">
                <a:solidFill>
                  <a:srgbClr val="000000"/>
                </a:solidFill>
              </a:rPr>
              <a:t>Ensuite :</a:t>
            </a:r>
          </a:p>
          <a:p>
            <a:pPr lvl="0" algn="just">
              <a:buFont typeface="Wingdings" pitchFamily="2" charset="2"/>
              <a:buChar char="Ø"/>
              <a:defRPr/>
            </a:pPr>
            <a:r>
              <a:rPr lang="fr-FR" b="1" dirty="0" smtClean="0">
                <a:solidFill>
                  <a:srgbClr val="000000"/>
                </a:solidFill>
              </a:rPr>
              <a:t>la Personne Responsable des Marchés Publics (PRMP)</a:t>
            </a:r>
          </a:p>
          <a:p>
            <a:pPr lvl="0" algn="just">
              <a:buNone/>
              <a:defRPr/>
            </a:pPr>
            <a:endParaRPr lang="fr-FR" dirty="0" smtClean="0">
              <a:solidFill>
                <a:srgbClr val="000000"/>
              </a:solidFill>
            </a:endParaRPr>
          </a:p>
          <a:p>
            <a:pPr lvl="0" algn="just">
              <a:buFont typeface="Wingdings" pitchFamily="2" charset="2"/>
              <a:buChar char="Ø"/>
              <a:defRPr/>
            </a:pPr>
            <a:r>
              <a:rPr lang="fr-FR" b="1" dirty="0" smtClean="0">
                <a:solidFill>
                  <a:srgbClr val="000000"/>
                </a:solidFill>
              </a:rPr>
              <a:t>Les membres de la Commission de Passation  des Marchés Publics</a:t>
            </a:r>
          </a:p>
          <a:p>
            <a:pPr lvl="0" algn="just">
              <a:buNone/>
              <a:defRPr/>
            </a:pPr>
            <a:r>
              <a:rPr lang="fr-FR" dirty="0" smtClean="0">
                <a:solidFill>
                  <a:srgbClr val="000000"/>
                </a:solidFill>
              </a:rPr>
              <a:t>	</a:t>
            </a:r>
          </a:p>
          <a:p>
            <a:pPr marL="274320" indent="-274320" algn="just" fontAlgn="auto">
              <a:spcAft>
                <a:spcPts val="0"/>
              </a:spcAft>
              <a:buFont typeface="Wingdings" pitchFamily="2" charset="2"/>
              <a:buChar char="Ø"/>
              <a:defRPr/>
            </a:pPr>
            <a:r>
              <a:rPr lang="fr-FR" b="1" dirty="0" smtClean="0">
                <a:solidFill>
                  <a:srgbClr val="000000"/>
                </a:solidFill>
              </a:rPr>
              <a:t>Les membres de la Cellule de Contrôle des Marchés Publics</a:t>
            </a:r>
          </a:p>
          <a:p>
            <a:pPr marL="274320" indent="-274320" fontAlgn="auto">
              <a:spcAft>
                <a:spcPts val="0"/>
              </a:spcAft>
              <a:buNone/>
              <a:defRPr/>
            </a:pPr>
            <a:r>
              <a:rPr lang="fr-FR" dirty="0" smtClean="0">
                <a:solidFill>
                  <a:srgbClr val="000000"/>
                </a:solidFill>
              </a:rPr>
              <a:t>	</a:t>
            </a:r>
            <a:endParaRPr lang="fr-FR" dirty="0"/>
          </a:p>
          <a:p>
            <a:pPr marL="274320" indent="-274320" eaLnBrk="1" fontAlgn="auto" hangingPunct="1">
              <a:spcAft>
                <a:spcPts val="0"/>
              </a:spcAft>
              <a:buNone/>
              <a:defRPr/>
            </a:pPr>
            <a:r>
              <a:rPr lang="fr-FR" dirty="0" smtClean="0"/>
              <a:t>	Leur recours est lié aux différends éventuels qui peuvent survenir entre eux.</a:t>
            </a:r>
          </a:p>
          <a:p>
            <a:pPr marL="274320" indent="-274320" eaLnBrk="1" fontAlgn="auto" hangingPunct="1">
              <a:spcAft>
                <a:spcPts val="0"/>
              </a:spcAft>
              <a:buNone/>
              <a:defRPr/>
            </a:pPr>
            <a:r>
              <a:rPr lang="fr-FR" sz="2000" i="1" dirty="0" smtClean="0"/>
              <a:t>(Article 35 du décret n°2010-496 du 26 novembre 2010)</a:t>
            </a:r>
            <a:endParaRPr lang="fr-FR" sz="2000" i="1" dirty="0"/>
          </a:p>
        </p:txBody>
      </p:sp>
      <p:sp>
        <p:nvSpPr>
          <p:cNvPr id="4" name="Espace réservé du pied de page 3"/>
          <p:cNvSpPr>
            <a:spLocks noGrp="1"/>
          </p:cNvSpPr>
          <p:nvPr>
            <p:ph type="ftr" sz="quarter" idx="11"/>
          </p:nvPr>
        </p:nvSpPr>
        <p:spPr>
          <a:xfrm>
            <a:off x="1643042" y="6324600"/>
            <a:ext cx="5357850" cy="379413"/>
          </a:xfrm>
        </p:spPr>
        <p:txBody>
          <a:bodyPr/>
          <a:lstStyle/>
          <a:p>
            <a:r>
              <a:rPr lang="fr-FR" dirty="0" smtClean="0"/>
              <a:t>DIRECTION DE LA FORMATION ET DES APPUIS TECHNIQUES DE L'ARMP</a:t>
            </a:r>
            <a:endParaRPr lang="en-GB" dirty="0"/>
          </a:p>
        </p:txBody>
      </p:sp>
    </p:spTree>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99592" y="188640"/>
            <a:ext cx="7200800" cy="1008112"/>
          </a:xfrm>
          <a:solidFill>
            <a:schemeClr val="bg1">
              <a:lumMod val="95000"/>
            </a:schemeClr>
          </a:solidFill>
        </p:spPr>
        <p:style>
          <a:lnRef idx="2">
            <a:schemeClr val="accent1"/>
          </a:lnRef>
          <a:fillRef idx="1">
            <a:schemeClr val="lt1"/>
          </a:fillRef>
          <a:effectRef idx="0">
            <a:schemeClr val="accent1"/>
          </a:effectRef>
          <a:fontRef idx="minor">
            <a:schemeClr val="dk1"/>
          </a:fontRef>
        </p:style>
        <p:txBody>
          <a:bodyPr>
            <a:normAutofit fontScale="90000"/>
          </a:bodyPr>
          <a:lstStyle/>
          <a:p>
            <a:pPr algn="ctr" eaLnBrk="1" fontAlgn="auto" hangingPunct="1">
              <a:spcAft>
                <a:spcPts val="0"/>
              </a:spcAft>
              <a:defRPr/>
            </a:pPr>
            <a:r>
              <a:rPr lang="fr-FR" b="1" i="1" dirty="0" smtClean="0">
                <a:solidFill>
                  <a:srgbClr val="FF0000"/>
                </a:solidFill>
              </a:rPr>
              <a:t/>
            </a:r>
            <a:br>
              <a:rPr lang="fr-FR" b="1" i="1" dirty="0" smtClean="0">
                <a:solidFill>
                  <a:srgbClr val="FF0000"/>
                </a:solidFill>
              </a:rPr>
            </a:br>
            <a:r>
              <a:rPr lang="fr-FR" b="1" dirty="0" smtClean="0">
                <a:solidFill>
                  <a:srgbClr val="FF0000"/>
                </a:solidFill>
              </a:rPr>
              <a:t>Quels peuvent être les motifs du  recours ?</a:t>
            </a:r>
            <a:endParaRPr lang="fr-FR" dirty="0">
              <a:solidFill>
                <a:srgbClr val="FF0000"/>
              </a:solidFill>
            </a:endParaRPr>
          </a:p>
        </p:txBody>
      </p:sp>
      <p:sp>
        <p:nvSpPr>
          <p:cNvPr id="3" name="Espace réservé du contenu 2"/>
          <p:cNvSpPr>
            <a:spLocks noGrp="1"/>
          </p:cNvSpPr>
          <p:nvPr>
            <p:ph idx="1"/>
          </p:nvPr>
        </p:nvSpPr>
        <p:spPr>
          <a:xfrm>
            <a:off x="457200" y="1219200"/>
            <a:ext cx="8229600" cy="5378152"/>
          </a:xfrm>
          <a:solidFill>
            <a:schemeClr val="tx2">
              <a:lumMod val="20000"/>
              <a:lumOff val="80000"/>
            </a:schemeClr>
          </a:solidFill>
        </p:spPr>
        <p:style>
          <a:lnRef idx="2">
            <a:schemeClr val="accent1"/>
          </a:lnRef>
          <a:fillRef idx="1">
            <a:schemeClr val="lt1"/>
          </a:fillRef>
          <a:effectRef idx="0">
            <a:schemeClr val="accent1"/>
          </a:effectRef>
          <a:fontRef idx="minor">
            <a:schemeClr val="dk1"/>
          </a:fontRef>
        </p:style>
        <p:txBody>
          <a:bodyPr>
            <a:normAutofit/>
          </a:bodyPr>
          <a:lstStyle/>
          <a:p>
            <a:pPr marL="548640" lvl="1" indent="-274320" algn="just" fontAlgn="auto">
              <a:spcAft>
                <a:spcPts val="0"/>
              </a:spcAft>
              <a:buNone/>
              <a:defRPr/>
            </a:pPr>
            <a:r>
              <a:rPr lang="fr-FR" sz="2400" dirty="0" smtClean="0">
                <a:solidFill>
                  <a:srgbClr val="000000"/>
                </a:solidFill>
              </a:rPr>
              <a:t>Le recours peut porter sur :</a:t>
            </a:r>
          </a:p>
          <a:p>
            <a:pPr marL="548640" lvl="1" indent="-274320" algn="just" fontAlgn="auto">
              <a:spcAft>
                <a:spcPts val="0"/>
              </a:spcAft>
              <a:buNone/>
              <a:defRPr/>
            </a:pPr>
            <a:endParaRPr lang="fr-FR" sz="2400" dirty="0" smtClean="0">
              <a:solidFill>
                <a:srgbClr val="000000"/>
              </a:solidFill>
            </a:endParaRPr>
          </a:p>
          <a:p>
            <a:pPr marL="548640" lvl="1" indent="-274320" algn="just" fontAlgn="auto">
              <a:spcAft>
                <a:spcPts val="0"/>
              </a:spcAft>
              <a:buFont typeface="Wingdings" pitchFamily="2" charset="2"/>
              <a:buChar char="§"/>
              <a:defRPr/>
            </a:pPr>
            <a:r>
              <a:rPr lang="fr-FR" sz="2400" dirty="0" smtClean="0">
                <a:solidFill>
                  <a:srgbClr val="000000"/>
                </a:solidFill>
              </a:rPr>
              <a:t>les conditions de publication des avis ;</a:t>
            </a:r>
          </a:p>
          <a:p>
            <a:pPr marL="548640" lvl="1" indent="-274320" algn="just" fontAlgn="auto">
              <a:spcAft>
                <a:spcPts val="0"/>
              </a:spcAft>
              <a:buFont typeface="Wingdings" pitchFamily="2" charset="2"/>
              <a:buChar char="§"/>
              <a:defRPr/>
            </a:pPr>
            <a:r>
              <a:rPr lang="fr-FR" sz="2400" dirty="0" smtClean="0">
                <a:solidFill>
                  <a:srgbClr val="000000"/>
                </a:solidFill>
              </a:rPr>
              <a:t>les règles relatives à la participation des candidats et aux capacités et garanties exigées ;</a:t>
            </a:r>
          </a:p>
          <a:p>
            <a:pPr marL="548640" lvl="1" indent="-274320" algn="just" fontAlgn="auto">
              <a:spcAft>
                <a:spcPts val="0"/>
              </a:spcAft>
              <a:buFont typeface="Wingdings" pitchFamily="2" charset="2"/>
              <a:buChar char="§"/>
              <a:defRPr/>
            </a:pPr>
            <a:r>
              <a:rPr lang="fr-FR" sz="2400" dirty="0" smtClean="0">
                <a:solidFill>
                  <a:srgbClr val="000000"/>
                </a:solidFill>
              </a:rPr>
              <a:t>le mode de passation et la procédure de sélection retenus ;</a:t>
            </a:r>
          </a:p>
          <a:p>
            <a:pPr marL="548640" lvl="1" indent="-274320" algn="just" fontAlgn="auto">
              <a:spcAft>
                <a:spcPts val="0"/>
              </a:spcAft>
              <a:buFont typeface="Wingdings" pitchFamily="2" charset="2"/>
              <a:buChar char="§"/>
              <a:defRPr/>
            </a:pPr>
            <a:r>
              <a:rPr lang="fr-FR" sz="2400" dirty="0" smtClean="0">
                <a:solidFill>
                  <a:srgbClr val="000000"/>
                </a:solidFill>
              </a:rPr>
              <a:t>la conformité des documents d'appel d'offres à la réglementation ;</a:t>
            </a:r>
          </a:p>
          <a:p>
            <a:pPr marL="548640" lvl="1" indent="-274320" algn="just" fontAlgn="auto">
              <a:spcAft>
                <a:spcPts val="0"/>
              </a:spcAft>
              <a:buFont typeface="Wingdings" pitchFamily="2" charset="2"/>
              <a:buChar char="§"/>
              <a:defRPr/>
            </a:pPr>
            <a:r>
              <a:rPr lang="fr-FR" sz="2400" dirty="0" smtClean="0">
                <a:solidFill>
                  <a:srgbClr val="000000"/>
                </a:solidFill>
              </a:rPr>
              <a:t>les spécifications techniques retenues ;</a:t>
            </a:r>
          </a:p>
          <a:p>
            <a:pPr marL="548640" lvl="1" indent="-274320" algn="just" fontAlgn="auto">
              <a:spcAft>
                <a:spcPts val="0"/>
              </a:spcAft>
              <a:buFont typeface="Wingdings" pitchFamily="2" charset="2"/>
              <a:buChar char="§"/>
              <a:defRPr/>
            </a:pPr>
            <a:r>
              <a:rPr lang="fr-FR" sz="2400" dirty="0" smtClean="0">
                <a:solidFill>
                  <a:srgbClr val="000000"/>
                </a:solidFill>
              </a:rPr>
              <a:t>les critères et le mode d'évaluation ;</a:t>
            </a:r>
          </a:p>
          <a:p>
            <a:pPr marL="548640" lvl="1" indent="-274320" algn="just" fontAlgn="auto">
              <a:spcAft>
                <a:spcPts val="0"/>
              </a:spcAft>
              <a:buFont typeface="Wingdings" pitchFamily="2" charset="2"/>
              <a:buChar char="§"/>
              <a:defRPr/>
            </a:pPr>
            <a:r>
              <a:rPr lang="fr-FR" sz="2400" dirty="0" smtClean="0">
                <a:solidFill>
                  <a:srgbClr val="000000"/>
                </a:solidFill>
              </a:rPr>
              <a:t>la décision d'attribuer ou de ne pas attribuer le marché.</a:t>
            </a:r>
          </a:p>
          <a:p>
            <a:pPr marL="274320" indent="-274320" algn="just" eaLnBrk="1" fontAlgn="auto" hangingPunct="1">
              <a:spcAft>
                <a:spcPts val="0"/>
              </a:spcAft>
              <a:buFont typeface="Wingdings" pitchFamily="2" charset="2"/>
              <a:buChar char="§"/>
              <a:defRPr/>
            </a:pPr>
            <a:endParaRPr lang="fr-FR" dirty="0"/>
          </a:p>
        </p:txBody>
      </p:sp>
      <p:sp>
        <p:nvSpPr>
          <p:cNvPr id="4" name="Espace réservé du pied de page 3"/>
          <p:cNvSpPr>
            <a:spLocks noGrp="1"/>
          </p:cNvSpPr>
          <p:nvPr>
            <p:ph type="ftr" sz="quarter" idx="11"/>
          </p:nvPr>
        </p:nvSpPr>
        <p:spPr>
          <a:xfrm>
            <a:off x="1428728" y="6324600"/>
            <a:ext cx="5715040" cy="379413"/>
          </a:xfrm>
        </p:spPr>
        <p:txBody>
          <a:bodyPr/>
          <a:lstStyle/>
          <a:p>
            <a:r>
              <a:rPr lang="fr-FR" dirty="0" smtClean="0"/>
              <a:t>DIRECTION DE LA FORMATION ET DES APPUIS TECHNIQUES DE L'ARMP</a:t>
            </a:r>
            <a:endParaRPr lang="en-GB" dirty="0"/>
          </a:p>
        </p:txBody>
      </p:sp>
    </p:spTree>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01017812">
  <a:themeElements>
    <a:clrScheme name="Thème Office 1">
      <a:dk1>
        <a:srgbClr val="336699"/>
      </a:dk1>
      <a:lt1>
        <a:srgbClr val="FFFFFF"/>
      </a:lt1>
      <a:dk2>
        <a:srgbClr val="0066FF"/>
      </a:dk2>
      <a:lt2>
        <a:srgbClr val="AFB5D2"/>
      </a:lt2>
      <a:accent1>
        <a:srgbClr val="66CCFF"/>
      </a:accent1>
      <a:accent2>
        <a:srgbClr val="99FFCC"/>
      </a:accent2>
      <a:accent3>
        <a:srgbClr val="FFFFFF"/>
      </a:accent3>
      <a:accent4>
        <a:srgbClr val="2A5682"/>
      </a:accent4>
      <a:accent5>
        <a:srgbClr val="B8E2FF"/>
      </a:accent5>
      <a:accent6>
        <a:srgbClr val="8AE7B9"/>
      </a:accent6>
      <a:hlink>
        <a:srgbClr val="FF99FF"/>
      </a:hlink>
      <a:folHlink>
        <a:srgbClr val="CCCCFF"/>
      </a:folHlink>
    </a:clrScheme>
    <a:fontScheme name="Thème Offic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GB" sz="24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GB" sz="24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Thème Office 1">
        <a:dk1>
          <a:srgbClr val="336699"/>
        </a:dk1>
        <a:lt1>
          <a:srgbClr val="FFFFFF"/>
        </a:lt1>
        <a:dk2>
          <a:srgbClr val="0066FF"/>
        </a:dk2>
        <a:lt2>
          <a:srgbClr val="AFB5D2"/>
        </a:lt2>
        <a:accent1>
          <a:srgbClr val="66CCFF"/>
        </a:accent1>
        <a:accent2>
          <a:srgbClr val="99FFCC"/>
        </a:accent2>
        <a:accent3>
          <a:srgbClr val="FFFFFF"/>
        </a:accent3>
        <a:accent4>
          <a:srgbClr val="2A5682"/>
        </a:accent4>
        <a:accent5>
          <a:srgbClr val="B8E2FF"/>
        </a:accent5>
        <a:accent6>
          <a:srgbClr val="8AE7B9"/>
        </a:accent6>
        <a:hlink>
          <a:srgbClr val="FF99FF"/>
        </a:hlink>
        <a:folHlink>
          <a:srgbClr val="CCCCFF"/>
        </a:folHlink>
      </a:clrScheme>
      <a:clrMap bg1="lt1" tx1="dk1" bg2="lt2" tx2="dk2" accent1="accent1" accent2="accent2" accent3="accent3" accent4="accent4" accent5="accent5" accent6="accent6" hlink="hlink" folHlink="folHlink"/>
    </a:extraClrScheme>
    <a:extraClrScheme>
      <a:clrScheme name="Thème Office 2">
        <a:dk1>
          <a:srgbClr val="003366"/>
        </a:dk1>
        <a:lt1>
          <a:srgbClr val="CCECFF"/>
        </a:lt1>
        <a:dk2>
          <a:srgbClr val="4B3384"/>
        </a:dk2>
        <a:lt2>
          <a:srgbClr val="849CBB"/>
        </a:lt2>
        <a:accent1>
          <a:srgbClr val="90DBFF"/>
        </a:accent1>
        <a:accent2>
          <a:srgbClr val="99FFCC"/>
        </a:accent2>
        <a:accent3>
          <a:srgbClr val="E2F4FF"/>
        </a:accent3>
        <a:accent4>
          <a:srgbClr val="002A56"/>
        </a:accent4>
        <a:accent5>
          <a:srgbClr val="C6EAFF"/>
        </a:accent5>
        <a:accent6>
          <a:srgbClr val="8AE7B9"/>
        </a:accent6>
        <a:hlink>
          <a:srgbClr val="DFC0FF"/>
        </a:hlink>
        <a:folHlink>
          <a:srgbClr val="6DC5DE"/>
        </a:folHlink>
      </a:clrScheme>
      <a:clrMap bg1="lt1" tx1="dk1" bg2="lt2" tx2="dk2" accent1="accent1" accent2="accent2" accent3="accent3" accent4="accent4" accent5="accent5" accent6="accent6" hlink="hlink" folHlink="folHlink"/>
    </a:extraClrScheme>
    <a:extraClrScheme>
      <a:clrScheme name="Thème Office 3">
        <a:dk1>
          <a:srgbClr val="000000"/>
        </a:dk1>
        <a:lt1>
          <a:srgbClr val="FFFFFF"/>
        </a:lt1>
        <a:dk2>
          <a:srgbClr val="000000"/>
        </a:dk2>
        <a:lt2>
          <a:srgbClr val="B2B2B2"/>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2695</TotalTime>
  <Words>1131</Words>
  <Application>Microsoft Office PowerPoint</Application>
  <PresentationFormat>Affichage à l'écran (4:3)</PresentationFormat>
  <Paragraphs>177</Paragraphs>
  <Slides>23</Slides>
  <Notes>1</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23</vt:i4>
      </vt:variant>
    </vt:vector>
  </HeadingPairs>
  <TitlesOfParts>
    <vt:vector size="31" baseType="lpstr">
      <vt:lpstr>Arial</vt:lpstr>
      <vt:lpstr>Calibri</vt:lpstr>
      <vt:lpstr>Tahoma</vt:lpstr>
      <vt:lpstr>Times New Roman</vt:lpstr>
      <vt:lpstr>Verdana</vt:lpstr>
      <vt:lpstr>Wingdings</vt:lpstr>
      <vt:lpstr>Wingdings 3</vt:lpstr>
      <vt:lpstr>01017812</vt:lpstr>
      <vt:lpstr>Présentation PowerPoint</vt:lpstr>
      <vt:lpstr>Présentation PowerPoint</vt:lpstr>
      <vt:lpstr>Présentation PowerPoint</vt:lpstr>
      <vt:lpstr>Présentation PowerPoint</vt:lpstr>
      <vt:lpstr>Présentation PowerPoint</vt:lpstr>
      <vt:lpstr>Présentation PowerPoint</vt:lpstr>
      <vt:lpstr> Qui peut exercer un recours ?</vt:lpstr>
      <vt:lpstr> Qui peut exercer un recours ?  </vt:lpstr>
      <vt:lpstr> Quels peuvent être les motifs du  recours ?</vt:lpstr>
      <vt:lpstr> Devant qui exercer le recours et dans quels délais ?</vt:lpstr>
      <vt:lpstr> Devant qui exercer le recours et dans quels délais ?</vt:lpstr>
      <vt:lpstr> Devant qui exercer le recours et dans quels délais ?</vt:lpstr>
      <vt:lpstr> Devant qui exercer le recours et dans quels délais ?</vt:lpstr>
      <vt:lpstr>Modalités d’exercice du recours </vt:lpstr>
      <vt:lpstr> Quel est l’effet du recours ?</vt:lpstr>
      <vt:lpstr> Quel est l’effet du recours ?</vt:lpstr>
      <vt:lpstr>Vue Schématique du régime des recours devant l’autorité contractante</vt:lpstr>
      <vt:lpstr>Vue Schématique du régime des recours devant l’ARMP</vt:lpstr>
      <vt:lpstr> L’auto-saisine de l’ARMP</vt:lpstr>
      <vt:lpstr>Présentation PowerPoint</vt:lpstr>
      <vt:lpstr> Le règlement amiable</vt:lpstr>
      <vt:lpstr> Le recours aux juridictions ou instances arbitrales compétentes</vt:lpstr>
      <vt:lpstr>Merci de votre bienveillante attention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Stratégie commerciale pour [Nom du produit]</dc:title>
  <dc:creator>Impact Conseil</dc:creator>
  <cp:lastModifiedBy>adm</cp:lastModifiedBy>
  <cp:revision>232</cp:revision>
  <dcterms:created xsi:type="dcterms:W3CDTF">2009-10-16T10:58:48Z</dcterms:created>
  <dcterms:modified xsi:type="dcterms:W3CDTF">2017-03-20T22:32:58Z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TC010178121036</vt:lpwstr>
  </property>
</Properties>
</file>