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3"/>
  </p:notesMasterIdLst>
  <p:handoutMasterIdLst>
    <p:handoutMasterId r:id="rId34"/>
  </p:handoutMasterIdLst>
  <p:sldIdLst>
    <p:sldId id="346" r:id="rId2"/>
    <p:sldId id="380" r:id="rId3"/>
    <p:sldId id="384" r:id="rId4"/>
    <p:sldId id="381" r:id="rId5"/>
    <p:sldId id="382" r:id="rId6"/>
    <p:sldId id="383" r:id="rId7"/>
    <p:sldId id="389" r:id="rId8"/>
    <p:sldId id="385" r:id="rId9"/>
    <p:sldId id="386" r:id="rId10"/>
    <p:sldId id="387" r:id="rId11"/>
    <p:sldId id="388"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08" r:id="rId31"/>
    <p:sldId id="344" r:id="rId32"/>
  </p:sldIdLst>
  <p:sldSz cx="9144000" cy="6858000" type="screen4x3"/>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B18D"/>
    <a:srgbClr val="839237"/>
    <a:srgbClr val="ED7D31"/>
    <a:srgbClr val="C1D4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116" autoAdjust="0"/>
    <p:restoredTop sz="94719" autoAdjust="0"/>
  </p:normalViewPr>
  <p:slideViewPr>
    <p:cSldViewPr>
      <p:cViewPr varScale="1">
        <p:scale>
          <a:sx n="79" d="100"/>
          <a:sy n="79" d="100"/>
        </p:scale>
        <p:origin x="50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40" d="100"/>
          <a:sy n="40" d="100"/>
        </p:scale>
        <p:origin x="1680" y="5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892F10-8020-4C15-82EA-B6FC09D0A62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B6BA965-2E8C-4ED9-BAB2-7BFF3B58755A}">
      <dgm:prSet/>
      <dgm:spPr/>
      <dgm:t>
        <a:bodyPr/>
        <a:lstStyle/>
        <a:p>
          <a:r>
            <a:rPr lang="fr-FR" b="1" dirty="0">
              <a:solidFill>
                <a:schemeClr val="bg1"/>
              </a:solidFill>
            </a:rPr>
            <a:t>Principes généraux</a:t>
          </a:r>
        </a:p>
        <a:p>
          <a:r>
            <a:rPr lang="fr-FR" b="1" dirty="0">
              <a:solidFill>
                <a:schemeClr val="bg1"/>
              </a:solidFill>
            </a:rPr>
            <a:t> de budgétisation des CP :</a:t>
          </a:r>
          <a:endParaRPr lang="en-US" dirty="0">
            <a:solidFill>
              <a:schemeClr val="bg1"/>
            </a:solidFill>
          </a:endParaRPr>
        </a:p>
      </dgm:t>
    </dgm:pt>
    <dgm:pt modelId="{54889661-7B24-4C41-A755-B106080F4BBE}" type="parTrans" cxnId="{F0C08367-8BB2-441E-B821-D753710CC7D3}">
      <dgm:prSet/>
      <dgm:spPr/>
      <dgm:t>
        <a:bodyPr/>
        <a:lstStyle/>
        <a:p>
          <a:endParaRPr lang="en-US"/>
        </a:p>
      </dgm:t>
    </dgm:pt>
    <dgm:pt modelId="{7DB457D0-F709-4221-8240-D195B3EAC1EB}" type="sibTrans" cxnId="{F0C08367-8BB2-441E-B821-D753710CC7D3}">
      <dgm:prSet/>
      <dgm:spPr/>
      <dgm:t>
        <a:bodyPr/>
        <a:lstStyle/>
        <a:p>
          <a:endParaRPr lang="en-US"/>
        </a:p>
      </dgm:t>
    </dgm:pt>
    <dgm:pt modelId="{A414E1AA-B519-4CF9-8CBC-763FA7E5B10B}">
      <dgm:prSet/>
      <dgm:spPr/>
      <dgm:t>
        <a:bodyPr/>
        <a:lstStyle/>
        <a:p>
          <a:pPr algn="just"/>
          <a:r>
            <a:rPr lang="fr-FR" b="1" dirty="0"/>
            <a:t>L’enveloppe de CP est évaluée à hauteur des besoins de trésorerie </a:t>
          </a:r>
          <a:r>
            <a:rPr lang="fr-FR" dirty="0"/>
            <a:t>de l’exercice concerné :</a:t>
          </a:r>
          <a:endParaRPr lang="en-US" dirty="0"/>
        </a:p>
      </dgm:t>
    </dgm:pt>
    <dgm:pt modelId="{DF37CF85-2546-422C-9224-C42BD4E85516}" type="parTrans" cxnId="{D97BEB5D-1151-48FE-A1D0-BA45CAA2595E}">
      <dgm:prSet/>
      <dgm:spPr/>
      <dgm:t>
        <a:bodyPr/>
        <a:lstStyle/>
        <a:p>
          <a:endParaRPr lang="en-US"/>
        </a:p>
      </dgm:t>
    </dgm:pt>
    <dgm:pt modelId="{4D4ABE1D-E160-4223-9924-D6B927011F06}" type="sibTrans" cxnId="{D97BEB5D-1151-48FE-A1D0-BA45CAA2595E}">
      <dgm:prSet/>
      <dgm:spPr/>
      <dgm:t>
        <a:bodyPr/>
        <a:lstStyle/>
        <a:p>
          <a:endParaRPr lang="en-US"/>
        </a:p>
      </dgm:t>
    </dgm:pt>
    <dgm:pt modelId="{D62444D5-78E0-4BAE-A266-91B4F49AE8E7}">
      <dgm:prSet/>
      <dgm:spPr/>
      <dgm:t>
        <a:bodyPr/>
        <a:lstStyle/>
        <a:p>
          <a:pPr algn="just"/>
          <a:r>
            <a:rPr lang="fr-FR" dirty="0"/>
            <a:t>Les engagements juridiques antérieurs et non encore dénoués (AE consommées lors des exercices précédents) seront prioritaires dans le cadre de la consommation de l’enveloppe globale du ministère ;</a:t>
          </a:r>
          <a:endParaRPr lang="en-US" dirty="0"/>
        </a:p>
      </dgm:t>
    </dgm:pt>
    <dgm:pt modelId="{3C201B5E-AFDE-4736-B08C-9BA76A59F291}" type="parTrans" cxnId="{FA705956-CC3F-4046-8060-06F8E0C607DF}">
      <dgm:prSet/>
      <dgm:spPr/>
      <dgm:t>
        <a:bodyPr/>
        <a:lstStyle/>
        <a:p>
          <a:endParaRPr lang="en-US"/>
        </a:p>
      </dgm:t>
    </dgm:pt>
    <dgm:pt modelId="{D30544F4-6650-4FC3-B5F6-F72DE6DA69EF}" type="sibTrans" cxnId="{FA705956-CC3F-4046-8060-06F8E0C607DF}">
      <dgm:prSet/>
      <dgm:spPr/>
      <dgm:t>
        <a:bodyPr/>
        <a:lstStyle/>
        <a:p>
          <a:endParaRPr lang="en-US"/>
        </a:p>
      </dgm:t>
    </dgm:pt>
    <dgm:pt modelId="{DFD6B51F-1531-4181-8CE2-4FAC2505E6E7}">
      <dgm:prSet/>
      <dgm:spPr/>
      <dgm:t>
        <a:bodyPr/>
        <a:lstStyle/>
        <a:p>
          <a:pPr algn="just"/>
          <a:r>
            <a:rPr lang="fr-FR" dirty="0"/>
            <a:t>Le décideur doit alors définir une stratégie, un choix de marché approprié, mutualisation de certains investissements … dans une logique économique.</a:t>
          </a:r>
          <a:endParaRPr lang="en-US" dirty="0"/>
        </a:p>
      </dgm:t>
    </dgm:pt>
    <dgm:pt modelId="{AECE7538-5D0A-40E7-94CF-0A5DCD199E6D}" type="parTrans" cxnId="{0D719F5E-1997-41E4-84FB-B02D0220AA10}">
      <dgm:prSet/>
      <dgm:spPr/>
      <dgm:t>
        <a:bodyPr/>
        <a:lstStyle/>
        <a:p>
          <a:endParaRPr lang="en-US"/>
        </a:p>
      </dgm:t>
    </dgm:pt>
    <dgm:pt modelId="{E4B38835-1961-4A5D-BF35-2AFC1BDBE368}" type="sibTrans" cxnId="{0D719F5E-1997-41E4-84FB-B02D0220AA10}">
      <dgm:prSet/>
      <dgm:spPr/>
      <dgm:t>
        <a:bodyPr/>
        <a:lstStyle/>
        <a:p>
          <a:endParaRPr lang="en-US"/>
        </a:p>
      </dgm:t>
    </dgm:pt>
    <dgm:pt modelId="{43EA9218-942F-4F02-AF1C-831556E65063}">
      <dgm:prSet/>
      <dgm:spPr/>
      <dgm:t>
        <a:bodyPr/>
        <a:lstStyle/>
        <a:p>
          <a:pPr algn="just" rtl="0"/>
          <a:r>
            <a:rPr lang="fr-FR" dirty="0"/>
            <a:t>Implique de vérifier les conditions effectives de démarrage des programmes ;</a:t>
          </a:r>
          <a:endParaRPr lang="en-US" dirty="0"/>
        </a:p>
      </dgm:t>
    </dgm:pt>
    <dgm:pt modelId="{228BF57B-9173-4109-B16D-20C87B8ADD9C}" type="parTrans" cxnId="{38ACBD86-48A1-4056-A5DE-A5CE63BD278F}">
      <dgm:prSet/>
      <dgm:spPr/>
      <dgm:t>
        <a:bodyPr/>
        <a:lstStyle/>
        <a:p>
          <a:endParaRPr lang="en-US"/>
        </a:p>
      </dgm:t>
    </dgm:pt>
    <dgm:pt modelId="{CA52911F-C801-4F10-8D31-57C16561AA2D}" type="sibTrans" cxnId="{38ACBD86-48A1-4056-A5DE-A5CE63BD278F}">
      <dgm:prSet/>
      <dgm:spPr/>
      <dgm:t>
        <a:bodyPr/>
        <a:lstStyle/>
        <a:p>
          <a:endParaRPr lang="en-US"/>
        </a:p>
      </dgm:t>
    </dgm:pt>
    <dgm:pt modelId="{6F537FCC-3A55-4330-A9FC-262EAB92DA54}">
      <dgm:prSet/>
      <dgm:spPr/>
      <dgm:t>
        <a:bodyPr/>
        <a:lstStyle/>
        <a:p>
          <a:pPr algn="just" rtl="0"/>
          <a:r>
            <a:rPr lang="fr-FR" dirty="0"/>
            <a:t>Doit être en lien avec le rythme de souscription des engagements juridiques prévu dans la programmation financière. </a:t>
          </a:r>
          <a:endParaRPr lang="en-US" dirty="0"/>
        </a:p>
      </dgm:t>
    </dgm:pt>
    <dgm:pt modelId="{3984DAE4-F55E-43FA-9E92-98A7ECA4D2EF}" type="parTrans" cxnId="{5FD21C8E-6B69-4DF4-931F-BA7AA7A57E7F}">
      <dgm:prSet/>
      <dgm:spPr/>
      <dgm:t>
        <a:bodyPr/>
        <a:lstStyle/>
        <a:p>
          <a:endParaRPr lang="en-US"/>
        </a:p>
      </dgm:t>
    </dgm:pt>
    <dgm:pt modelId="{0307EDCC-0EFD-495A-8748-F19FDE464F29}" type="sibTrans" cxnId="{5FD21C8E-6B69-4DF4-931F-BA7AA7A57E7F}">
      <dgm:prSet/>
      <dgm:spPr/>
      <dgm:t>
        <a:bodyPr/>
        <a:lstStyle/>
        <a:p>
          <a:endParaRPr lang="en-US"/>
        </a:p>
      </dgm:t>
    </dgm:pt>
    <dgm:pt modelId="{7290D7B0-9C55-42FF-B844-A456939EC21B}">
      <dgm:prSet/>
      <dgm:spPr/>
      <dgm:t>
        <a:bodyPr/>
        <a:lstStyle/>
        <a:p>
          <a:pPr algn="just" rtl="0"/>
          <a:r>
            <a:rPr lang="fr-FR" b="1" dirty="0"/>
            <a:t>L’enveloppe d’AE  doit couvrir au plus près l’estimation des engagements à prendre dans le cadre d’un programme</a:t>
          </a:r>
          <a:r>
            <a:rPr lang="fr-FR" dirty="0"/>
            <a:t> ;</a:t>
          </a:r>
          <a:endParaRPr lang="en-US" dirty="0"/>
        </a:p>
      </dgm:t>
    </dgm:pt>
    <dgm:pt modelId="{A19073E5-6DB8-470C-8A54-E1ECBD3C4655}" type="parTrans" cxnId="{8FF4ABB8-9FA9-4697-A352-0F0D605CE686}">
      <dgm:prSet/>
      <dgm:spPr/>
      <dgm:t>
        <a:bodyPr/>
        <a:lstStyle/>
        <a:p>
          <a:endParaRPr lang="en-US"/>
        </a:p>
      </dgm:t>
    </dgm:pt>
    <dgm:pt modelId="{A12176FA-ADFA-41D8-8E54-245AC806538A}" type="sibTrans" cxnId="{8FF4ABB8-9FA9-4697-A352-0F0D605CE686}">
      <dgm:prSet/>
      <dgm:spPr/>
      <dgm:t>
        <a:bodyPr/>
        <a:lstStyle/>
        <a:p>
          <a:endParaRPr lang="en-US"/>
        </a:p>
      </dgm:t>
    </dgm:pt>
    <dgm:pt modelId="{36D2E290-0F8C-4146-99DF-2340F2CE5F20}">
      <dgm:prSet/>
      <dgm:spPr/>
      <dgm:t>
        <a:bodyPr/>
        <a:lstStyle/>
        <a:p>
          <a:pPr algn="just"/>
          <a:r>
            <a:rPr lang="fr-FR" dirty="0"/>
            <a:t> Compte tenu du rythme de réalisation des engagements juridiques ;</a:t>
          </a:r>
          <a:endParaRPr lang="en-US" dirty="0"/>
        </a:p>
      </dgm:t>
    </dgm:pt>
    <dgm:pt modelId="{B63826D4-849F-4275-B7C3-F6C4705D1A74}" type="parTrans" cxnId="{A7B73C99-5F86-459F-98B5-25F673FA1C3B}">
      <dgm:prSet/>
      <dgm:spPr/>
      <dgm:t>
        <a:bodyPr/>
        <a:lstStyle/>
        <a:p>
          <a:endParaRPr lang="en-US"/>
        </a:p>
      </dgm:t>
    </dgm:pt>
    <dgm:pt modelId="{02499404-B800-4774-9996-95C059669133}" type="sibTrans" cxnId="{A7B73C99-5F86-459F-98B5-25F673FA1C3B}">
      <dgm:prSet/>
      <dgm:spPr/>
      <dgm:t>
        <a:bodyPr/>
        <a:lstStyle/>
        <a:p>
          <a:endParaRPr lang="en-US"/>
        </a:p>
      </dgm:t>
    </dgm:pt>
    <dgm:pt modelId="{6E336D1E-753F-46AE-8C1D-76223052E919}">
      <dgm:prSet/>
      <dgm:spPr/>
      <dgm:t>
        <a:bodyPr/>
        <a:lstStyle/>
        <a:p>
          <a:pPr rtl="0"/>
          <a:r>
            <a:rPr lang="fr-FR" b="1" dirty="0"/>
            <a:t>Principes généraux </a:t>
          </a:r>
        </a:p>
        <a:p>
          <a:pPr rtl="0"/>
          <a:r>
            <a:rPr lang="fr-FR" b="1" dirty="0"/>
            <a:t>de budgétisation des AE : </a:t>
          </a:r>
          <a:endParaRPr lang="en-US" dirty="0"/>
        </a:p>
      </dgm:t>
    </dgm:pt>
    <dgm:pt modelId="{CCC4B781-676F-4A7A-80FF-98443C2FED26}" type="sibTrans" cxnId="{EA1E6C4B-EC3D-41F9-BB10-917765677246}">
      <dgm:prSet/>
      <dgm:spPr/>
      <dgm:t>
        <a:bodyPr/>
        <a:lstStyle/>
        <a:p>
          <a:endParaRPr lang="en-US"/>
        </a:p>
      </dgm:t>
    </dgm:pt>
    <dgm:pt modelId="{7C942B12-CD27-43DA-937D-EB4C74B97669}" type="parTrans" cxnId="{EA1E6C4B-EC3D-41F9-BB10-917765677246}">
      <dgm:prSet/>
      <dgm:spPr/>
      <dgm:t>
        <a:bodyPr/>
        <a:lstStyle/>
        <a:p>
          <a:endParaRPr lang="en-US"/>
        </a:p>
      </dgm:t>
    </dgm:pt>
    <dgm:pt modelId="{3C3B7186-0AC2-4E36-A4AE-9EDEE60BFF40}" type="pres">
      <dgm:prSet presAssocID="{8C892F10-8020-4C15-82EA-B6FC09D0A62A}" presName="Name0" presStyleCnt="0">
        <dgm:presLayoutVars>
          <dgm:dir/>
          <dgm:animLvl val="lvl"/>
          <dgm:resizeHandles val="exact"/>
        </dgm:presLayoutVars>
      </dgm:prSet>
      <dgm:spPr/>
    </dgm:pt>
    <dgm:pt modelId="{48511D86-B3F8-4E60-8213-31024357F95F}" type="pres">
      <dgm:prSet presAssocID="{6E336D1E-753F-46AE-8C1D-76223052E919}" presName="composite" presStyleCnt="0"/>
      <dgm:spPr/>
    </dgm:pt>
    <dgm:pt modelId="{1A60FD77-9DD3-4702-A0DE-F81E5652341A}" type="pres">
      <dgm:prSet presAssocID="{6E336D1E-753F-46AE-8C1D-76223052E919}" presName="parTx" presStyleLbl="alignNode1" presStyleIdx="0" presStyleCnt="2" custScaleX="104982">
        <dgm:presLayoutVars>
          <dgm:chMax val="0"/>
          <dgm:chPref val="0"/>
          <dgm:bulletEnabled val="1"/>
        </dgm:presLayoutVars>
      </dgm:prSet>
      <dgm:spPr/>
    </dgm:pt>
    <dgm:pt modelId="{BE68719D-E103-4AA4-A858-63D5E76180AA}" type="pres">
      <dgm:prSet presAssocID="{6E336D1E-753F-46AE-8C1D-76223052E919}" presName="desTx" presStyleLbl="alignAccFollowNode1" presStyleIdx="0" presStyleCnt="2" custScaleX="104770">
        <dgm:presLayoutVars>
          <dgm:bulletEnabled val="1"/>
        </dgm:presLayoutVars>
      </dgm:prSet>
      <dgm:spPr/>
    </dgm:pt>
    <dgm:pt modelId="{87B6B7AF-B39C-4BD0-8737-E19630F86098}" type="pres">
      <dgm:prSet presAssocID="{CCC4B781-676F-4A7A-80FF-98443C2FED26}" presName="space" presStyleCnt="0"/>
      <dgm:spPr/>
    </dgm:pt>
    <dgm:pt modelId="{8B59C1FA-3EC0-4345-9243-99BCCDEAA50D}" type="pres">
      <dgm:prSet presAssocID="{6B6BA965-2E8C-4ED9-BAB2-7BFF3B58755A}" presName="composite" presStyleCnt="0"/>
      <dgm:spPr/>
    </dgm:pt>
    <dgm:pt modelId="{ECB7B7C0-581B-4F31-A914-DAAD0E966B9E}" type="pres">
      <dgm:prSet presAssocID="{6B6BA965-2E8C-4ED9-BAB2-7BFF3B58755A}" presName="parTx" presStyleLbl="alignNode1" presStyleIdx="1" presStyleCnt="2">
        <dgm:presLayoutVars>
          <dgm:chMax val="0"/>
          <dgm:chPref val="0"/>
          <dgm:bulletEnabled val="1"/>
        </dgm:presLayoutVars>
      </dgm:prSet>
      <dgm:spPr/>
    </dgm:pt>
    <dgm:pt modelId="{72DFE4BD-FFFC-4AC0-AD6F-E5916775EAB8}" type="pres">
      <dgm:prSet presAssocID="{6B6BA965-2E8C-4ED9-BAB2-7BFF3B58755A}" presName="desTx" presStyleLbl="alignAccFollowNode1" presStyleIdx="1" presStyleCnt="2">
        <dgm:presLayoutVars>
          <dgm:bulletEnabled val="1"/>
        </dgm:presLayoutVars>
      </dgm:prSet>
      <dgm:spPr/>
    </dgm:pt>
  </dgm:ptLst>
  <dgm:cxnLst>
    <dgm:cxn modelId="{D97BEB5D-1151-48FE-A1D0-BA45CAA2595E}" srcId="{6B6BA965-2E8C-4ED9-BAB2-7BFF3B58755A}" destId="{A414E1AA-B519-4CF9-8CBC-763FA7E5B10B}" srcOrd="0" destOrd="0" parTransId="{DF37CF85-2546-422C-9224-C42BD4E85516}" sibTransId="{4D4ABE1D-E160-4223-9924-D6B927011F06}"/>
    <dgm:cxn modelId="{0D719F5E-1997-41E4-84FB-B02D0220AA10}" srcId="{A414E1AA-B519-4CF9-8CBC-763FA7E5B10B}" destId="{DFD6B51F-1531-4181-8CE2-4FAC2505E6E7}" srcOrd="2" destOrd="0" parTransId="{AECE7538-5D0A-40E7-94CF-0A5DCD199E6D}" sibTransId="{E4B38835-1961-4A5D-BF35-2AFC1BDBE368}"/>
    <dgm:cxn modelId="{A2CB4061-A71E-4642-91CC-0F9923C2C9B2}" type="presOf" srcId="{6E336D1E-753F-46AE-8C1D-76223052E919}" destId="{1A60FD77-9DD3-4702-A0DE-F81E5652341A}" srcOrd="0" destOrd="0" presId="urn:microsoft.com/office/officeart/2005/8/layout/hList1"/>
    <dgm:cxn modelId="{F0C08367-8BB2-441E-B821-D753710CC7D3}" srcId="{8C892F10-8020-4C15-82EA-B6FC09D0A62A}" destId="{6B6BA965-2E8C-4ED9-BAB2-7BFF3B58755A}" srcOrd="1" destOrd="0" parTransId="{54889661-7B24-4C41-A755-B106080F4BBE}" sibTransId="{7DB457D0-F709-4221-8240-D195B3EAC1EB}"/>
    <dgm:cxn modelId="{EA1E6C4B-EC3D-41F9-BB10-917765677246}" srcId="{8C892F10-8020-4C15-82EA-B6FC09D0A62A}" destId="{6E336D1E-753F-46AE-8C1D-76223052E919}" srcOrd="0" destOrd="0" parTransId="{7C942B12-CD27-43DA-937D-EB4C74B97669}" sibTransId="{CCC4B781-676F-4A7A-80FF-98443C2FED26}"/>
    <dgm:cxn modelId="{FA705956-CC3F-4046-8060-06F8E0C607DF}" srcId="{A414E1AA-B519-4CF9-8CBC-763FA7E5B10B}" destId="{D62444D5-78E0-4BAE-A266-91B4F49AE8E7}" srcOrd="1" destOrd="0" parTransId="{3C201B5E-AFDE-4736-B08C-9BA76A59F291}" sibTransId="{D30544F4-6650-4FC3-B5F6-F72DE6DA69EF}"/>
    <dgm:cxn modelId="{620B7084-F7C4-4713-89A5-B38ADAA9F5CE}" type="presOf" srcId="{43EA9218-942F-4F02-AF1C-831556E65063}" destId="{BE68719D-E103-4AA4-A858-63D5E76180AA}" srcOrd="0" destOrd="1" presId="urn:microsoft.com/office/officeart/2005/8/layout/hList1"/>
    <dgm:cxn modelId="{38ACBD86-48A1-4056-A5DE-A5CE63BD278F}" srcId="{7290D7B0-9C55-42FF-B844-A456939EC21B}" destId="{43EA9218-942F-4F02-AF1C-831556E65063}" srcOrd="0" destOrd="0" parTransId="{228BF57B-9173-4109-B16D-20C87B8ADD9C}" sibTransId="{CA52911F-C801-4F10-8D31-57C16561AA2D}"/>
    <dgm:cxn modelId="{5FD21C8E-6B69-4DF4-931F-BA7AA7A57E7F}" srcId="{7290D7B0-9C55-42FF-B844-A456939EC21B}" destId="{6F537FCC-3A55-4330-A9FC-262EAB92DA54}" srcOrd="1" destOrd="0" parTransId="{3984DAE4-F55E-43FA-9E92-98A7ECA4D2EF}" sibTransId="{0307EDCC-0EFD-495A-8748-F19FDE464F29}"/>
    <dgm:cxn modelId="{A7B73C99-5F86-459F-98B5-25F673FA1C3B}" srcId="{A414E1AA-B519-4CF9-8CBC-763FA7E5B10B}" destId="{36D2E290-0F8C-4146-99DF-2340F2CE5F20}" srcOrd="0" destOrd="0" parTransId="{B63826D4-849F-4275-B7C3-F6C4705D1A74}" sibTransId="{02499404-B800-4774-9996-95C059669133}"/>
    <dgm:cxn modelId="{13D4FEB5-3EC7-49B4-AC95-7FA08D5A3893}" type="presOf" srcId="{A414E1AA-B519-4CF9-8CBC-763FA7E5B10B}" destId="{72DFE4BD-FFFC-4AC0-AD6F-E5916775EAB8}" srcOrd="0" destOrd="0" presId="urn:microsoft.com/office/officeart/2005/8/layout/hList1"/>
    <dgm:cxn modelId="{8FF4ABB8-9FA9-4697-A352-0F0D605CE686}" srcId="{6E336D1E-753F-46AE-8C1D-76223052E919}" destId="{7290D7B0-9C55-42FF-B844-A456939EC21B}" srcOrd="0" destOrd="0" parTransId="{A19073E5-6DB8-470C-8A54-E1ECBD3C4655}" sibTransId="{A12176FA-ADFA-41D8-8E54-245AC806538A}"/>
    <dgm:cxn modelId="{16FA3BBF-6BE3-4A99-BBC2-F223F04063F3}" type="presOf" srcId="{7290D7B0-9C55-42FF-B844-A456939EC21B}" destId="{BE68719D-E103-4AA4-A858-63D5E76180AA}" srcOrd="0" destOrd="0" presId="urn:microsoft.com/office/officeart/2005/8/layout/hList1"/>
    <dgm:cxn modelId="{24DA5BCB-9C94-48C6-8880-D458AB1CF6BC}" type="presOf" srcId="{6F537FCC-3A55-4330-A9FC-262EAB92DA54}" destId="{BE68719D-E103-4AA4-A858-63D5E76180AA}" srcOrd="0" destOrd="2" presId="urn:microsoft.com/office/officeart/2005/8/layout/hList1"/>
    <dgm:cxn modelId="{7D9F15D9-6A12-472D-AE98-56604DDE04A2}" type="presOf" srcId="{8C892F10-8020-4C15-82EA-B6FC09D0A62A}" destId="{3C3B7186-0AC2-4E36-A4AE-9EDEE60BFF40}" srcOrd="0" destOrd="0" presId="urn:microsoft.com/office/officeart/2005/8/layout/hList1"/>
    <dgm:cxn modelId="{0D5A6BEF-F081-4505-ABDA-17895C7F2EC5}" type="presOf" srcId="{6B6BA965-2E8C-4ED9-BAB2-7BFF3B58755A}" destId="{ECB7B7C0-581B-4F31-A914-DAAD0E966B9E}" srcOrd="0" destOrd="0" presId="urn:microsoft.com/office/officeart/2005/8/layout/hList1"/>
    <dgm:cxn modelId="{A258B8F0-CBDE-4082-93C9-1D4E276D6DFB}" type="presOf" srcId="{DFD6B51F-1531-4181-8CE2-4FAC2505E6E7}" destId="{72DFE4BD-FFFC-4AC0-AD6F-E5916775EAB8}" srcOrd="0" destOrd="3" presId="urn:microsoft.com/office/officeart/2005/8/layout/hList1"/>
    <dgm:cxn modelId="{1416A0F3-8ECF-4275-80A3-6A5FAD0FE42D}" type="presOf" srcId="{D62444D5-78E0-4BAE-A266-91B4F49AE8E7}" destId="{72DFE4BD-FFFC-4AC0-AD6F-E5916775EAB8}" srcOrd="0" destOrd="2" presId="urn:microsoft.com/office/officeart/2005/8/layout/hList1"/>
    <dgm:cxn modelId="{F817E2FB-5B75-4DDD-A2BA-042E61905794}" type="presOf" srcId="{36D2E290-0F8C-4146-99DF-2340F2CE5F20}" destId="{72DFE4BD-FFFC-4AC0-AD6F-E5916775EAB8}" srcOrd="0" destOrd="1" presId="urn:microsoft.com/office/officeart/2005/8/layout/hList1"/>
    <dgm:cxn modelId="{30B90542-F590-4275-8849-E7A32FFC16C0}" type="presParOf" srcId="{3C3B7186-0AC2-4E36-A4AE-9EDEE60BFF40}" destId="{48511D86-B3F8-4E60-8213-31024357F95F}" srcOrd="0" destOrd="0" presId="urn:microsoft.com/office/officeart/2005/8/layout/hList1"/>
    <dgm:cxn modelId="{2C217B41-2E9E-4C71-9DC8-CD1F585F2521}" type="presParOf" srcId="{48511D86-B3F8-4E60-8213-31024357F95F}" destId="{1A60FD77-9DD3-4702-A0DE-F81E5652341A}" srcOrd="0" destOrd="0" presId="urn:microsoft.com/office/officeart/2005/8/layout/hList1"/>
    <dgm:cxn modelId="{0CCB74F4-B341-41FA-98A8-B106B191F06D}" type="presParOf" srcId="{48511D86-B3F8-4E60-8213-31024357F95F}" destId="{BE68719D-E103-4AA4-A858-63D5E76180AA}" srcOrd="1" destOrd="0" presId="urn:microsoft.com/office/officeart/2005/8/layout/hList1"/>
    <dgm:cxn modelId="{57DBD1FF-F3D8-4C99-A22F-C586065F4E58}" type="presParOf" srcId="{3C3B7186-0AC2-4E36-A4AE-9EDEE60BFF40}" destId="{87B6B7AF-B39C-4BD0-8737-E19630F86098}" srcOrd="1" destOrd="0" presId="urn:microsoft.com/office/officeart/2005/8/layout/hList1"/>
    <dgm:cxn modelId="{D0A9D8ED-254B-48B3-9D5F-C0DD95BE9C62}" type="presParOf" srcId="{3C3B7186-0AC2-4E36-A4AE-9EDEE60BFF40}" destId="{8B59C1FA-3EC0-4345-9243-99BCCDEAA50D}" srcOrd="2" destOrd="0" presId="urn:microsoft.com/office/officeart/2005/8/layout/hList1"/>
    <dgm:cxn modelId="{E9D86438-161B-4F4E-8B79-6E0EFFD55168}" type="presParOf" srcId="{8B59C1FA-3EC0-4345-9243-99BCCDEAA50D}" destId="{ECB7B7C0-581B-4F31-A914-DAAD0E966B9E}" srcOrd="0" destOrd="0" presId="urn:microsoft.com/office/officeart/2005/8/layout/hList1"/>
    <dgm:cxn modelId="{B1C6E1EF-0AB8-44FA-B45C-E3EA0A65B908}" type="presParOf" srcId="{8B59C1FA-3EC0-4345-9243-99BCCDEAA50D}" destId="{72DFE4BD-FFFC-4AC0-AD6F-E5916775EAB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0FD77-9DD3-4702-A0DE-F81E5652341A}">
      <dsp:nvSpPr>
        <dsp:cNvPr id="0" name=""/>
        <dsp:cNvSpPr/>
      </dsp:nvSpPr>
      <dsp:spPr>
        <a:xfrm>
          <a:off x="1118" y="128299"/>
          <a:ext cx="4236521" cy="73560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rtl="0">
            <a:lnSpc>
              <a:spcPct val="90000"/>
            </a:lnSpc>
            <a:spcBef>
              <a:spcPct val="0"/>
            </a:spcBef>
            <a:spcAft>
              <a:spcPct val="35000"/>
            </a:spcAft>
            <a:buNone/>
          </a:pPr>
          <a:r>
            <a:rPr lang="fr-FR" sz="1700" b="1" kern="1200" dirty="0"/>
            <a:t>Principes généraux </a:t>
          </a:r>
        </a:p>
        <a:p>
          <a:pPr marL="0" lvl="0" indent="0" algn="ctr" defTabSz="755650" rtl="0">
            <a:lnSpc>
              <a:spcPct val="90000"/>
            </a:lnSpc>
            <a:spcBef>
              <a:spcPct val="0"/>
            </a:spcBef>
            <a:spcAft>
              <a:spcPct val="35000"/>
            </a:spcAft>
            <a:buNone/>
          </a:pPr>
          <a:r>
            <a:rPr lang="fr-FR" sz="1700" b="1" kern="1200" dirty="0"/>
            <a:t>de budgétisation des AE : </a:t>
          </a:r>
          <a:endParaRPr lang="en-US" sz="1700" kern="1200" dirty="0"/>
        </a:p>
      </dsp:txBody>
      <dsp:txXfrm>
        <a:off x="1118" y="128299"/>
        <a:ext cx="4236521" cy="735604"/>
      </dsp:txXfrm>
    </dsp:sp>
    <dsp:sp modelId="{BE68719D-E103-4AA4-A858-63D5E76180AA}">
      <dsp:nvSpPr>
        <dsp:cNvPr id="0" name=""/>
        <dsp:cNvSpPr/>
      </dsp:nvSpPr>
      <dsp:spPr>
        <a:xfrm>
          <a:off x="5396" y="863903"/>
          <a:ext cx="4227966" cy="419237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just" defTabSz="755650" rtl="0">
            <a:lnSpc>
              <a:spcPct val="90000"/>
            </a:lnSpc>
            <a:spcBef>
              <a:spcPct val="0"/>
            </a:spcBef>
            <a:spcAft>
              <a:spcPct val="15000"/>
            </a:spcAft>
            <a:buChar char="•"/>
          </a:pPr>
          <a:r>
            <a:rPr lang="fr-FR" sz="1700" b="1" kern="1200" dirty="0"/>
            <a:t>L’enveloppe d’AE  doit couvrir au plus près l’estimation des engagements à prendre dans le cadre d’un programme</a:t>
          </a:r>
          <a:r>
            <a:rPr lang="fr-FR" sz="1700" kern="1200" dirty="0"/>
            <a:t> ;</a:t>
          </a:r>
          <a:endParaRPr lang="en-US" sz="1700" kern="1200" dirty="0"/>
        </a:p>
        <a:p>
          <a:pPr marL="342900" lvl="2" indent="-171450" algn="just" defTabSz="755650" rtl="0">
            <a:lnSpc>
              <a:spcPct val="90000"/>
            </a:lnSpc>
            <a:spcBef>
              <a:spcPct val="0"/>
            </a:spcBef>
            <a:spcAft>
              <a:spcPct val="15000"/>
            </a:spcAft>
            <a:buChar char="•"/>
          </a:pPr>
          <a:r>
            <a:rPr lang="fr-FR" sz="1700" kern="1200" dirty="0"/>
            <a:t>Implique de vérifier les conditions effectives de démarrage des programmes ;</a:t>
          </a:r>
          <a:endParaRPr lang="en-US" sz="1700" kern="1200" dirty="0"/>
        </a:p>
        <a:p>
          <a:pPr marL="342900" lvl="2" indent="-171450" algn="just" defTabSz="755650" rtl="0">
            <a:lnSpc>
              <a:spcPct val="90000"/>
            </a:lnSpc>
            <a:spcBef>
              <a:spcPct val="0"/>
            </a:spcBef>
            <a:spcAft>
              <a:spcPct val="15000"/>
            </a:spcAft>
            <a:buChar char="•"/>
          </a:pPr>
          <a:r>
            <a:rPr lang="fr-FR" sz="1700" kern="1200" dirty="0"/>
            <a:t>Doit être en lien avec le rythme de souscription des engagements juridiques prévu dans la programmation financière. </a:t>
          </a:r>
          <a:endParaRPr lang="en-US" sz="1700" kern="1200" dirty="0"/>
        </a:p>
      </dsp:txBody>
      <dsp:txXfrm>
        <a:off x="5396" y="863903"/>
        <a:ext cx="4227966" cy="4192373"/>
      </dsp:txXfrm>
    </dsp:sp>
    <dsp:sp modelId="{ECB7B7C0-581B-4F31-A914-DAAD0E966B9E}">
      <dsp:nvSpPr>
        <dsp:cNvPr id="0" name=""/>
        <dsp:cNvSpPr/>
      </dsp:nvSpPr>
      <dsp:spPr>
        <a:xfrm>
          <a:off x="4802606" y="128299"/>
          <a:ext cx="4035474" cy="73560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fr-FR" sz="1700" b="1" kern="1200" dirty="0">
              <a:solidFill>
                <a:schemeClr val="bg1"/>
              </a:solidFill>
            </a:rPr>
            <a:t>Principes généraux</a:t>
          </a:r>
        </a:p>
        <a:p>
          <a:pPr marL="0" lvl="0" indent="0" algn="ctr" defTabSz="755650">
            <a:lnSpc>
              <a:spcPct val="90000"/>
            </a:lnSpc>
            <a:spcBef>
              <a:spcPct val="0"/>
            </a:spcBef>
            <a:spcAft>
              <a:spcPct val="35000"/>
            </a:spcAft>
            <a:buNone/>
          </a:pPr>
          <a:r>
            <a:rPr lang="fr-FR" sz="1700" b="1" kern="1200" dirty="0">
              <a:solidFill>
                <a:schemeClr val="bg1"/>
              </a:solidFill>
            </a:rPr>
            <a:t> de budgétisation des CP :</a:t>
          </a:r>
          <a:endParaRPr lang="en-US" sz="1700" kern="1200" dirty="0">
            <a:solidFill>
              <a:schemeClr val="bg1"/>
            </a:solidFill>
          </a:endParaRPr>
        </a:p>
      </dsp:txBody>
      <dsp:txXfrm>
        <a:off x="4802606" y="128299"/>
        <a:ext cx="4035474" cy="735604"/>
      </dsp:txXfrm>
    </dsp:sp>
    <dsp:sp modelId="{72DFE4BD-FFFC-4AC0-AD6F-E5916775EAB8}">
      <dsp:nvSpPr>
        <dsp:cNvPr id="0" name=""/>
        <dsp:cNvSpPr/>
      </dsp:nvSpPr>
      <dsp:spPr>
        <a:xfrm>
          <a:off x="4802606" y="863903"/>
          <a:ext cx="4035474" cy="419237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just" defTabSz="755650">
            <a:lnSpc>
              <a:spcPct val="90000"/>
            </a:lnSpc>
            <a:spcBef>
              <a:spcPct val="0"/>
            </a:spcBef>
            <a:spcAft>
              <a:spcPct val="15000"/>
            </a:spcAft>
            <a:buChar char="•"/>
          </a:pPr>
          <a:r>
            <a:rPr lang="fr-FR" sz="1700" b="1" kern="1200" dirty="0"/>
            <a:t>L’enveloppe de CP est évaluée à hauteur des besoins de trésorerie </a:t>
          </a:r>
          <a:r>
            <a:rPr lang="fr-FR" sz="1700" kern="1200" dirty="0"/>
            <a:t>de l’exercice concerné :</a:t>
          </a:r>
          <a:endParaRPr lang="en-US" sz="1700" kern="1200" dirty="0"/>
        </a:p>
        <a:p>
          <a:pPr marL="342900" lvl="2" indent="-171450" algn="just" defTabSz="755650">
            <a:lnSpc>
              <a:spcPct val="90000"/>
            </a:lnSpc>
            <a:spcBef>
              <a:spcPct val="0"/>
            </a:spcBef>
            <a:spcAft>
              <a:spcPct val="15000"/>
            </a:spcAft>
            <a:buChar char="•"/>
          </a:pPr>
          <a:r>
            <a:rPr lang="fr-FR" sz="1700" kern="1200" dirty="0"/>
            <a:t> Compte tenu du rythme de réalisation des engagements juridiques ;</a:t>
          </a:r>
          <a:endParaRPr lang="en-US" sz="1700" kern="1200" dirty="0"/>
        </a:p>
        <a:p>
          <a:pPr marL="342900" lvl="2" indent="-171450" algn="just" defTabSz="755650">
            <a:lnSpc>
              <a:spcPct val="90000"/>
            </a:lnSpc>
            <a:spcBef>
              <a:spcPct val="0"/>
            </a:spcBef>
            <a:spcAft>
              <a:spcPct val="15000"/>
            </a:spcAft>
            <a:buChar char="•"/>
          </a:pPr>
          <a:r>
            <a:rPr lang="fr-FR" sz="1700" kern="1200" dirty="0"/>
            <a:t>Les engagements juridiques antérieurs et non encore dénoués (AE consommées lors des exercices précédents) seront prioritaires dans le cadre de la consommation de l’enveloppe globale du ministère ;</a:t>
          </a:r>
          <a:endParaRPr lang="en-US" sz="1700" kern="1200" dirty="0"/>
        </a:p>
        <a:p>
          <a:pPr marL="342900" lvl="2" indent="-171450" algn="just" defTabSz="755650">
            <a:lnSpc>
              <a:spcPct val="90000"/>
            </a:lnSpc>
            <a:spcBef>
              <a:spcPct val="0"/>
            </a:spcBef>
            <a:spcAft>
              <a:spcPct val="15000"/>
            </a:spcAft>
            <a:buChar char="•"/>
          </a:pPr>
          <a:r>
            <a:rPr lang="fr-FR" sz="1700" kern="1200" dirty="0"/>
            <a:t>Le décideur doit alors définir une stratégie, un choix de marché approprié, mutualisation de certains investissements … dans une logique économique.</a:t>
          </a:r>
          <a:endParaRPr lang="en-US" sz="1700" kern="1200" dirty="0"/>
        </a:p>
      </dsp:txBody>
      <dsp:txXfrm>
        <a:off x="4802606" y="863903"/>
        <a:ext cx="4035474" cy="419237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A8057D-45A6-4ED5-8D09-9A0A4DCB5DC1}" type="datetimeFigureOut">
              <a:rPr lang="en-US" smtClean="0"/>
              <a:t>10/1/2017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Les mod</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DDCD10-62CC-49F8-A082-177324B65C10}" type="slidenum">
              <a:rPr lang="en-US" smtClean="0"/>
              <a:t>‹#›</a:t>
            </a:fld>
            <a:endParaRPr lang="en-US"/>
          </a:p>
        </p:txBody>
      </p:sp>
    </p:spTree>
    <p:extLst>
      <p:ext uri="{BB962C8B-B14F-4D97-AF65-F5344CB8AC3E}">
        <p14:creationId xmlns:p14="http://schemas.microsoft.com/office/powerpoint/2010/main" val="2732063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E4D9A-27A2-4F8F-A422-6B2786A6A184}" type="datetimeFigureOut">
              <a:rPr lang="en-US" smtClean="0"/>
              <a:pPr/>
              <a:t>10/1/2017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Les mod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C06D02-1008-43AB-8C7A-490BA2E7E938}" type="slidenum">
              <a:rPr lang="en-US" smtClean="0"/>
              <a:pPr/>
              <a:t>‹#›</a:t>
            </a:fld>
            <a:endParaRPr lang="en-US"/>
          </a:p>
        </p:txBody>
      </p:sp>
    </p:spTree>
    <p:extLst>
      <p:ext uri="{BB962C8B-B14F-4D97-AF65-F5344CB8AC3E}">
        <p14:creationId xmlns:p14="http://schemas.microsoft.com/office/powerpoint/2010/main" val="134573073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3">
            <a:hlinkClick r:id="rId3"/>
          </p:cNvPr>
          <p:cNvSpPr/>
          <p:nvPr userDrawn="1"/>
        </p:nvSpPr>
        <p:spPr>
          <a:xfrm>
            <a:off x="6019800" y="5486400"/>
            <a:ext cx="29718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346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EA2A6A-962F-47CA-92B8-86FC60A4181F}" type="datetime1">
              <a:rPr lang="en-US" smtClean="0"/>
              <a:t>10/1/2017</a:t>
            </a:fld>
            <a:endParaRPr lang="en-US"/>
          </a:p>
        </p:txBody>
      </p:sp>
      <p:sp>
        <p:nvSpPr>
          <p:cNvPr id="5" name="Footer Placeholder 4"/>
          <p:cNvSpPr>
            <a:spLocks noGrp="1"/>
          </p:cNvSpPr>
          <p:nvPr>
            <p:ph type="ftr" sz="quarter" idx="11"/>
          </p:nvPr>
        </p:nvSpPr>
        <p:spPr/>
        <p:txBody>
          <a:bodyPr/>
          <a:lstStyle/>
          <a:p>
            <a:r>
              <a:rPr lang="fr-FR"/>
              <a:t>Technique de budgétisation en AE et CP</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878285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630C5F-2817-4EA9-85AF-7D2E598F71B5}" type="datetime1">
              <a:rPr lang="en-US" smtClean="0"/>
              <a:t>10/1/2017</a:t>
            </a:fld>
            <a:endParaRPr lang="en-US"/>
          </a:p>
        </p:txBody>
      </p:sp>
      <p:sp>
        <p:nvSpPr>
          <p:cNvPr id="5" name="Footer Placeholder 4"/>
          <p:cNvSpPr>
            <a:spLocks noGrp="1"/>
          </p:cNvSpPr>
          <p:nvPr>
            <p:ph type="ftr" sz="quarter" idx="11"/>
          </p:nvPr>
        </p:nvSpPr>
        <p:spPr/>
        <p:txBody>
          <a:bodyPr/>
          <a:lstStyle/>
          <a:p>
            <a:r>
              <a:rPr lang="fr-FR"/>
              <a:t>Technique de budgétisation en AE et CP</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236619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43200"/>
            <a:ext cx="7886700" cy="1325563"/>
          </a:xfrm>
          <a:noFill/>
        </p:spPr>
        <p:txBody>
          <a:bodyPr>
            <a:normAutofit/>
          </a:bodyPr>
          <a:lstStyle>
            <a:lvl1pPr algn="ctr">
              <a:defRPr sz="8000"/>
            </a:lvl1pPr>
          </a:lstStyle>
          <a:p>
            <a:r>
              <a:rPr lang="en-US" dirty="0"/>
              <a:t>Thank you</a:t>
            </a:r>
          </a:p>
        </p:txBody>
      </p:sp>
      <p:sp>
        <p:nvSpPr>
          <p:cNvPr id="6" name="Rectangle 5">
            <a:hlinkClick r:id="rId3"/>
          </p:cNvPr>
          <p:cNvSpPr/>
          <p:nvPr userDrawn="1"/>
        </p:nvSpPr>
        <p:spPr>
          <a:xfrm>
            <a:off x="2686050" y="5410200"/>
            <a:ext cx="3429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628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EF3C95-909B-45AE-91E6-6EA8156D967C}" type="datetime1">
              <a:rPr lang="en-US" smtClean="0"/>
              <a:t>10/1/2017</a:t>
            </a:fld>
            <a:endParaRPr lang="en-US"/>
          </a:p>
        </p:txBody>
      </p:sp>
      <p:sp>
        <p:nvSpPr>
          <p:cNvPr id="5" name="Footer Placeholder 4"/>
          <p:cNvSpPr>
            <a:spLocks noGrp="1"/>
          </p:cNvSpPr>
          <p:nvPr>
            <p:ph type="ftr" sz="quarter" idx="11"/>
          </p:nvPr>
        </p:nvSpPr>
        <p:spPr/>
        <p:txBody>
          <a:bodyPr/>
          <a:lstStyle/>
          <a:p>
            <a:r>
              <a:rPr lang="fr-FR"/>
              <a:t>Technique de budgétisation en AE et CP</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914550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ED15FB-EAB9-43AE-AAE6-C4EE7B78E334}" type="datetime1">
              <a:rPr lang="en-US" smtClean="0"/>
              <a:t>10/1/2017</a:t>
            </a:fld>
            <a:endParaRPr lang="en-US"/>
          </a:p>
        </p:txBody>
      </p:sp>
      <p:sp>
        <p:nvSpPr>
          <p:cNvPr id="5" name="Footer Placeholder 4"/>
          <p:cNvSpPr>
            <a:spLocks noGrp="1"/>
          </p:cNvSpPr>
          <p:nvPr>
            <p:ph type="ftr" sz="quarter" idx="11"/>
          </p:nvPr>
        </p:nvSpPr>
        <p:spPr/>
        <p:txBody>
          <a:bodyPr/>
          <a:lstStyle/>
          <a:p>
            <a:r>
              <a:rPr lang="fr-FR"/>
              <a:t>Technique de budgétisation en AE et CP</a:t>
            </a:r>
            <a:endParaRPr lang="en-US"/>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961998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D56F9F-A2B8-4473-AED4-550AF810012A}" type="datetime1">
              <a:rPr lang="en-US" smtClean="0"/>
              <a:t>10/1/2017</a:t>
            </a:fld>
            <a:endParaRPr lang="en-US"/>
          </a:p>
        </p:txBody>
      </p:sp>
      <p:sp>
        <p:nvSpPr>
          <p:cNvPr id="6" name="Footer Placeholder 5"/>
          <p:cNvSpPr>
            <a:spLocks noGrp="1"/>
          </p:cNvSpPr>
          <p:nvPr>
            <p:ph type="ftr" sz="quarter" idx="11"/>
          </p:nvPr>
        </p:nvSpPr>
        <p:spPr/>
        <p:txBody>
          <a:bodyPr/>
          <a:lstStyle/>
          <a:p>
            <a:r>
              <a:rPr lang="fr-FR"/>
              <a:t>Technique de budgétisation en AE et CP</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311717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936E297-7070-449B-A2DF-5A3FD05F039A}" type="datetime1">
              <a:rPr lang="en-US" smtClean="0"/>
              <a:t>10/1/2017</a:t>
            </a:fld>
            <a:endParaRPr lang="en-US"/>
          </a:p>
        </p:txBody>
      </p:sp>
      <p:sp>
        <p:nvSpPr>
          <p:cNvPr id="8" name="Footer Placeholder 7"/>
          <p:cNvSpPr>
            <a:spLocks noGrp="1"/>
          </p:cNvSpPr>
          <p:nvPr>
            <p:ph type="ftr" sz="quarter" idx="11"/>
          </p:nvPr>
        </p:nvSpPr>
        <p:spPr/>
        <p:txBody>
          <a:bodyPr/>
          <a:lstStyle/>
          <a:p>
            <a:r>
              <a:rPr lang="fr-FR"/>
              <a:t>Technique de budgétisation en AE et CP</a:t>
            </a:r>
            <a:endParaRPr lang="en-US"/>
          </a:p>
        </p:txBody>
      </p:sp>
      <p:sp>
        <p:nvSpPr>
          <p:cNvPr id="9" name="Slide Number Placeholder 8"/>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70117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91F049-2895-4DFA-905B-C8F1E748E2F0}" type="datetime1">
              <a:rPr lang="en-US" smtClean="0"/>
              <a:t>10/1/2017</a:t>
            </a:fld>
            <a:endParaRPr lang="en-US"/>
          </a:p>
        </p:txBody>
      </p:sp>
      <p:sp>
        <p:nvSpPr>
          <p:cNvPr id="4" name="Footer Placeholder 3"/>
          <p:cNvSpPr>
            <a:spLocks noGrp="1"/>
          </p:cNvSpPr>
          <p:nvPr>
            <p:ph type="ftr" sz="quarter" idx="11"/>
          </p:nvPr>
        </p:nvSpPr>
        <p:spPr/>
        <p:txBody>
          <a:bodyPr/>
          <a:lstStyle/>
          <a:p>
            <a:r>
              <a:rPr lang="fr-FR"/>
              <a:t>Technique de budgétisation en AE et CP</a:t>
            </a:r>
            <a:endParaRPr lang="en-US"/>
          </a:p>
        </p:txBody>
      </p:sp>
      <p:sp>
        <p:nvSpPr>
          <p:cNvPr id="5" name="Slide Number Placeholder 4"/>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525593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99B55B-4CA0-4B32-A486-7721BD0A3A9E}" type="datetime1">
              <a:rPr lang="en-US" smtClean="0"/>
              <a:t>10/1/2017</a:t>
            </a:fld>
            <a:endParaRPr lang="en-US"/>
          </a:p>
        </p:txBody>
      </p:sp>
      <p:sp>
        <p:nvSpPr>
          <p:cNvPr id="3" name="Footer Placeholder 2"/>
          <p:cNvSpPr>
            <a:spLocks noGrp="1"/>
          </p:cNvSpPr>
          <p:nvPr>
            <p:ph type="ftr" sz="quarter" idx="11"/>
          </p:nvPr>
        </p:nvSpPr>
        <p:spPr/>
        <p:txBody>
          <a:bodyPr/>
          <a:lstStyle/>
          <a:p>
            <a:r>
              <a:rPr lang="fr-FR"/>
              <a:t>Technique de budgétisation en AE et CP</a:t>
            </a:r>
            <a:endParaRPr lang="en-US"/>
          </a:p>
        </p:txBody>
      </p:sp>
      <p:sp>
        <p:nvSpPr>
          <p:cNvPr id="4" name="Slide Number Placeholder 3"/>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521189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6883F08-9DD2-4522-ABDF-7103C3C9D65E}" type="datetime1">
              <a:rPr lang="en-US" smtClean="0"/>
              <a:t>10/1/2017</a:t>
            </a:fld>
            <a:endParaRPr lang="en-US"/>
          </a:p>
        </p:txBody>
      </p:sp>
      <p:sp>
        <p:nvSpPr>
          <p:cNvPr id="6" name="Footer Placeholder 5"/>
          <p:cNvSpPr>
            <a:spLocks noGrp="1"/>
          </p:cNvSpPr>
          <p:nvPr>
            <p:ph type="ftr" sz="quarter" idx="11"/>
          </p:nvPr>
        </p:nvSpPr>
        <p:spPr/>
        <p:txBody>
          <a:bodyPr/>
          <a:lstStyle/>
          <a:p>
            <a:r>
              <a:rPr lang="fr-FR"/>
              <a:t>Technique de budgétisation en AE et CP</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3242076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2229FFE-58C3-4D19-B604-9601D94D297A}" type="datetime1">
              <a:rPr lang="en-US" smtClean="0"/>
              <a:t>10/1/2017</a:t>
            </a:fld>
            <a:endParaRPr lang="en-US"/>
          </a:p>
        </p:txBody>
      </p:sp>
      <p:sp>
        <p:nvSpPr>
          <p:cNvPr id="6" name="Footer Placeholder 5"/>
          <p:cNvSpPr>
            <a:spLocks noGrp="1"/>
          </p:cNvSpPr>
          <p:nvPr>
            <p:ph type="ftr" sz="quarter" idx="11"/>
          </p:nvPr>
        </p:nvSpPr>
        <p:spPr/>
        <p:txBody>
          <a:bodyPr/>
          <a:lstStyle/>
          <a:p>
            <a:r>
              <a:rPr lang="fr-FR"/>
              <a:t>Technique de budgétisation en AE et CP</a:t>
            </a:r>
            <a:endParaRPr lang="en-US"/>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838961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7D16F8D-CA4D-4C83-9E20-8126E06FD242}" type="datetime1">
              <a:rPr lang="en-US" smtClean="0"/>
              <a:t>10/1/2017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fr-FR"/>
              <a:t>Technique de budgétisation en AE et CP</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813F2F-08E6-465A-93D8-230A3B9A44CB}" type="slidenum">
              <a:rPr lang="en-US" smtClean="0"/>
              <a:pPr/>
              <a:t>‹#›</a:t>
            </a:fld>
            <a:endParaRPr lang="en-US"/>
          </a:p>
        </p:txBody>
      </p:sp>
    </p:spTree>
    <p:extLst>
      <p:ext uri="{BB962C8B-B14F-4D97-AF65-F5344CB8AC3E}">
        <p14:creationId xmlns:p14="http://schemas.microsoft.com/office/powerpoint/2010/main" val="485615778"/>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698"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4600"/>
            <a:ext cx="6858000" cy="2387600"/>
          </a:xfrm>
        </p:spPr>
        <p:txBody>
          <a:bodyPr>
            <a:normAutofit/>
          </a:bodyPr>
          <a:lstStyle/>
          <a:p>
            <a:pPr eaLnBrk="0" hangingPunct="0">
              <a:spcAft>
                <a:spcPts val="600"/>
              </a:spcAft>
            </a:pPr>
            <a:r>
              <a:rPr lang="fr-FR" sz="1800" b="1" dirty="0">
                <a:solidFill>
                  <a:srgbClr val="003399"/>
                </a:solidFill>
                <a:latin typeface="Perpetua Titling MT" panose="02020502060505020804" pitchFamily="18" charset="0"/>
              </a:rPr>
              <a:t>MISE EN OEUVRE DES AUTORISATIONS D’ENGAGEMENT (AE) </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ET DES CRÉDITS DE PAIEMENT (CP)</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 </a:t>
            </a:r>
            <a:br>
              <a:rPr lang="fr-FR" sz="1800" b="1" dirty="0">
                <a:solidFill>
                  <a:srgbClr val="003399"/>
                </a:solidFill>
                <a:latin typeface="Perpetua Titling MT" panose="02020502060505020804" pitchFamily="18" charset="0"/>
              </a:rPr>
            </a:br>
            <a:r>
              <a:rPr lang="fr-FR" sz="1800" b="1" dirty="0">
                <a:solidFill>
                  <a:srgbClr val="0070C0"/>
                </a:solidFill>
                <a:latin typeface="Perpetua Titling MT" panose="02020502060505020804" pitchFamily="18" charset="0"/>
              </a:rPr>
              <a:t>Cotonou</a:t>
            </a:r>
            <a:r>
              <a:rPr lang="fr-FR" sz="1800" b="1" dirty="0">
                <a:solidFill>
                  <a:srgbClr val="0070C0"/>
                </a:solidFill>
                <a:latin typeface="Rockwell Extra Bold" pitchFamily="18" charset="0"/>
              </a:rPr>
              <a:t>, 2 – 13 octobre  2017</a:t>
            </a:r>
            <a:br>
              <a:rPr lang="fr-FR" sz="1800" b="1" dirty="0">
                <a:solidFill>
                  <a:srgbClr val="0070C0"/>
                </a:solidFill>
                <a:latin typeface="Rockwell Extra Bold" pitchFamily="18" charset="0"/>
              </a:rPr>
            </a:br>
            <a:r>
              <a:rPr lang="fr-FR" sz="1800" b="1" dirty="0">
                <a:solidFill>
                  <a:srgbClr val="003399"/>
                </a:solidFill>
                <a:latin typeface="Myriad Pro"/>
              </a:rPr>
              <a:t>-----------------------------------</a:t>
            </a:r>
            <a:br>
              <a:rPr lang="fr-FR" sz="1800" b="1" dirty="0">
                <a:solidFill>
                  <a:srgbClr val="003399"/>
                </a:solidFill>
                <a:latin typeface="Myriad Pro"/>
              </a:rPr>
            </a:br>
            <a:r>
              <a:rPr lang="fr-FR" sz="1800" b="1" dirty="0">
                <a:solidFill>
                  <a:schemeClr val="accent6">
                    <a:lumMod val="75000"/>
                  </a:schemeClr>
                </a:solidFill>
                <a:latin typeface="Myriad Pro"/>
              </a:rPr>
              <a:t>Module 2 :</a:t>
            </a:r>
            <a:br>
              <a:rPr lang="fr-FR" sz="1800" b="1" dirty="0">
                <a:solidFill>
                  <a:schemeClr val="accent6">
                    <a:lumMod val="75000"/>
                  </a:schemeClr>
                </a:solidFill>
                <a:latin typeface="Myriad Pro"/>
              </a:rPr>
            </a:br>
            <a:r>
              <a:rPr lang="fr-FR" sz="1800" b="1" dirty="0">
                <a:solidFill>
                  <a:schemeClr val="accent6">
                    <a:lumMod val="75000"/>
                  </a:schemeClr>
                </a:solidFill>
                <a:latin typeface="Myriad Pro"/>
              </a:rPr>
              <a:t> « Rappel des techniques de budgétisation en régime des AE/CP »</a:t>
            </a:r>
            <a:endParaRPr lang="fr-FR" sz="2400" b="1" dirty="0">
              <a:solidFill>
                <a:schemeClr val="accent6">
                  <a:lumMod val="75000"/>
                </a:schemeClr>
              </a:solidFill>
              <a:latin typeface="Myriad Pro"/>
            </a:endParaRPr>
          </a:p>
        </p:txBody>
      </p:sp>
      <p:sp>
        <p:nvSpPr>
          <p:cNvPr id="3" name="Subtitle 2"/>
          <p:cNvSpPr>
            <a:spLocks noGrp="1"/>
          </p:cNvSpPr>
          <p:nvPr>
            <p:ph type="subTitle" idx="1"/>
          </p:nvPr>
        </p:nvSpPr>
        <p:spPr>
          <a:xfrm>
            <a:off x="1143000" y="5486399"/>
            <a:ext cx="6858000" cy="685801"/>
          </a:xfrm>
        </p:spPr>
        <p:txBody>
          <a:bodyPr>
            <a:normAutofit/>
          </a:bodyPr>
          <a:lstStyle/>
          <a:p>
            <a:pPr algn="just" eaLnBrk="0" hangingPunct="0"/>
            <a:r>
              <a:rPr lang="fr-FR" sz="1400" b="1" i="1" dirty="0">
                <a:solidFill>
                  <a:srgbClr val="003399"/>
                </a:solidFill>
                <a:latin typeface="Myriad Pro"/>
              </a:rPr>
              <a:t>Présenté par : </a:t>
            </a:r>
            <a:r>
              <a:rPr lang="fr-FR" sz="1400" b="1" dirty="0" err="1">
                <a:solidFill>
                  <a:srgbClr val="003399"/>
                </a:solidFill>
                <a:latin typeface="Myriad Pro"/>
              </a:rPr>
              <a:t>Bacari</a:t>
            </a:r>
            <a:r>
              <a:rPr lang="fr-FR" sz="1400" b="1" dirty="0">
                <a:solidFill>
                  <a:srgbClr val="003399"/>
                </a:solidFill>
                <a:latin typeface="Myriad Pro"/>
              </a:rPr>
              <a:t> Koné et Denis </a:t>
            </a:r>
            <a:r>
              <a:rPr lang="fr-FR" sz="1400" b="1" dirty="0" err="1">
                <a:solidFill>
                  <a:srgbClr val="003399"/>
                </a:solidFill>
                <a:latin typeface="Myriad Pro"/>
              </a:rPr>
              <a:t>Marchiset</a:t>
            </a:r>
            <a:endParaRPr lang="fr-FR" sz="1400" b="1" dirty="0">
              <a:solidFill>
                <a:srgbClr val="0070C0"/>
              </a:solidFill>
              <a:latin typeface="Myriad Pro"/>
            </a:endParaRPr>
          </a:p>
        </p:txBody>
      </p:sp>
    </p:spTree>
    <p:extLst>
      <p:ext uri="{BB962C8B-B14F-4D97-AF65-F5344CB8AC3E}">
        <p14:creationId xmlns:p14="http://schemas.microsoft.com/office/powerpoint/2010/main" val="17176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II - BUDGETISATION DES AE ET DES CP (1/2)</a:t>
            </a:r>
            <a:endParaRPr lang="fr-FR" sz="2800" dirty="0">
              <a:latin typeface="Myria"/>
            </a:endParaRPr>
          </a:p>
        </p:txBody>
      </p:sp>
      <p:sp>
        <p:nvSpPr>
          <p:cNvPr id="4" name="Rectangle 17"/>
          <p:cNvSpPr>
            <a:spLocks noChangeArrowheads="1"/>
          </p:cNvSpPr>
          <p:nvPr/>
        </p:nvSpPr>
        <p:spPr bwMode="auto">
          <a:xfrm>
            <a:off x="304800" y="1356938"/>
            <a:ext cx="4680520" cy="2880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36000" rIns="36000" anchor="ctr"/>
          <a:lstStyle/>
          <a:p>
            <a:pPr indent="22225" defTabSz="957263" eaLnBrk="0" hangingPunct="0">
              <a:buClr>
                <a:srgbClr val="94007B"/>
              </a:buClr>
            </a:pPr>
            <a:r>
              <a:rPr lang="fr-FR" sz="1500" b="1" dirty="0">
                <a:solidFill>
                  <a:srgbClr val="002060"/>
                </a:solidFill>
                <a:latin typeface="Arial" charset="0"/>
                <a:ea typeface="ＭＳ Ｐゴシック" pitchFamily="34" charset="-128"/>
              </a:rPr>
              <a:t>Les dépenses autres que d’investissement</a:t>
            </a:r>
          </a:p>
        </p:txBody>
      </p:sp>
      <p:sp>
        <p:nvSpPr>
          <p:cNvPr id="5" name="Content Placeholder 2"/>
          <p:cNvSpPr>
            <a:spLocks noGrp="1"/>
          </p:cNvSpPr>
          <p:nvPr>
            <p:ph idx="1"/>
          </p:nvPr>
        </p:nvSpPr>
        <p:spPr>
          <a:xfrm>
            <a:off x="152400" y="1500954"/>
            <a:ext cx="8818597" cy="4940400"/>
          </a:xfrm>
        </p:spPr>
        <p:txBody>
          <a:bodyPr>
            <a:normAutofit fontScale="85000" lnSpcReduction="20000"/>
          </a:bodyPr>
          <a:lstStyle/>
          <a:p>
            <a:pPr algn="just"/>
            <a:endParaRPr lang="fr-FR" sz="1600" b="1" dirty="0">
              <a:solidFill>
                <a:schemeClr val="tx1"/>
              </a:solidFill>
              <a:latin typeface="Arial" pitchFamily="34" charset="0"/>
            </a:endParaRPr>
          </a:p>
          <a:p>
            <a:pPr algn="just"/>
            <a:r>
              <a:rPr lang="fr-FR" sz="1600" b="1" dirty="0">
                <a:solidFill>
                  <a:srgbClr val="2E5CB8"/>
                </a:solidFill>
                <a:latin typeface="Arial" pitchFamily="34" charset="0"/>
              </a:rPr>
              <a:t>Règle </a:t>
            </a:r>
            <a:r>
              <a:rPr lang="fr-FR" sz="1600" dirty="0">
                <a:solidFill>
                  <a:srgbClr val="2E5CB8"/>
                </a:solidFill>
                <a:latin typeface="Arial" pitchFamily="34" charset="0"/>
              </a:rPr>
              <a:t>: la </a:t>
            </a:r>
            <a:r>
              <a:rPr lang="fr-FR" sz="1600" b="1" dirty="0">
                <a:solidFill>
                  <a:srgbClr val="2E5CB8"/>
                </a:solidFill>
                <a:latin typeface="Arial" pitchFamily="34" charset="0"/>
              </a:rPr>
              <a:t>budgétisation</a:t>
            </a:r>
            <a:r>
              <a:rPr lang="fr-FR" sz="1600" dirty="0">
                <a:solidFill>
                  <a:srgbClr val="2E5CB8"/>
                </a:solidFill>
                <a:latin typeface="Arial" pitchFamily="34" charset="0"/>
              </a:rPr>
              <a:t> des dépenses qui ne sont pas des dépenses d’investissement se fait en </a:t>
            </a:r>
            <a:r>
              <a:rPr lang="fr-FR" sz="1600" b="1" dirty="0">
                <a:solidFill>
                  <a:srgbClr val="FF0000"/>
                </a:solidFill>
                <a:latin typeface="Arial" pitchFamily="34" charset="0"/>
              </a:rPr>
              <a:t>CP uniquement.</a:t>
            </a:r>
            <a:endParaRPr lang="fr-FR" sz="1600" dirty="0">
              <a:solidFill>
                <a:srgbClr val="2E5CB8"/>
              </a:solidFill>
              <a:latin typeface="Arial" pitchFamily="34" charset="0"/>
            </a:endParaRPr>
          </a:p>
          <a:p>
            <a:pPr algn="just"/>
            <a:r>
              <a:rPr lang="fr-FR" sz="1600" dirty="0">
                <a:solidFill>
                  <a:srgbClr val="2E5CB8"/>
                </a:solidFill>
                <a:latin typeface="Arial" pitchFamily="34" charset="0"/>
              </a:rPr>
              <a:t>Rappel : pas de report </a:t>
            </a:r>
            <a:r>
              <a:rPr lang="fr-FR" sz="1600" b="1" dirty="0">
                <a:solidFill>
                  <a:srgbClr val="2E5CB8"/>
                </a:solidFill>
                <a:latin typeface="Arial" pitchFamily="34" charset="0"/>
              </a:rPr>
              <a:t>de droit </a:t>
            </a:r>
            <a:r>
              <a:rPr lang="fr-FR" sz="1600" dirty="0">
                <a:solidFill>
                  <a:srgbClr val="2E5CB8"/>
                </a:solidFill>
                <a:latin typeface="Arial" pitchFamily="34" charset="0"/>
              </a:rPr>
              <a:t>sur ces natures économiques de dépenses, mais une faculté.</a:t>
            </a:r>
            <a:endParaRPr lang="fr-FR" sz="1600" b="1" i="1" dirty="0">
              <a:solidFill>
                <a:srgbClr val="FF0000"/>
              </a:solidFill>
              <a:latin typeface="Arial" pitchFamily="34" charset="0"/>
            </a:endParaRPr>
          </a:p>
          <a:p>
            <a:pPr algn="just">
              <a:buNone/>
            </a:pPr>
            <a:endParaRPr lang="fr-FR" sz="1600" dirty="0">
              <a:solidFill>
                <a:srgbClr val="2E5CB8"/>
              </a:solidFill>
              <a:latin typeface="Arial" pitchFamily="34" charset="0"/>
            </a:endParaRPr>
          </a:p>
          <a:p>
            <a:pPr algn="just"/>
            <a:endParaRPr lang="fr-FR" sz="1600" dirty="0">
              <a:solidFill>
                <a:schemeClr val="tx1"/>
              </a:solidFill>
              <a:latin typeface="Arial" pitchFamily="34" charset="0"/>
            </a:endParaRPr>
          </a:p>
          <a:p>
            <a:pPr algn="just"/>
            <a:endParaRPr lang="fr-FR" sz="1600" dirty="0">
              <a:solidFill>
                <a:schemeClr val="tx1"/>
              </a:solidFill>
              <a:latin typeface="Arial" pitchFamily="34" charset="0"/>
            </a:endParaRPr>
          </a:p>
          <a:p>
            <a:pPr algn="just"/>
            <a:r>
              <a:rPr lang="fr-FR" sz="1600" b="1" dirty="0">
                <a:solidFill>
                  <a:srgbClr val="2E5CB8"/>
                </a:solidFill>
                <a:latin typeface="Arial" pitchFamily="34" charset="0"/>
              </a:rPr>
              <a:t>La budgétisation des dépenses d’investissement directement exécutés par l’Etat obéit également au principe général AE = CP.</a:t>
            </a:r>
          </a:p>
          <a:p>
            <a:pPr algn="just"/>
            <a:r>
              <a:rPr lang="fr-FR" sz="1600" b="1" i="1" dirty="0">
                <a:solidFill>
                  <a:srgbClr val="00B050"/>
                </a:solidFill>
                <a:latin typeface="Aharoni" pitchFamily="2" charset="-79"/>
                <a:cs typeface="Aharoni" pitchFamily="2" charset="-79"/>
              </a:rPr>
              <a:t>TOUTEFOIS  :</a:t>
            </a:r>
          </a:p>
          <a:p>
            <a:pPr marL="342900" lvl="2" indent="-342900" algn="just">
              <a:buFont typeface="Wingdings" pitchFamily="2" charset="2"/>
              <a:buChar char="§"/>
            </a:pPr>
            <a:r>
              <a:rPr lang="fr-FR" sz="1600" b="1" i="1" dirty="0">
                <a:solidFill>
                  <a:schemeClr val="accent6">
                    <a:lumMod val="75000"/>
                  </a:schemeClr>
                </a:solidFill>
                <a:latin typeface="Arial" pitchFamily="34" charset="0"/>
              </a:rPr>
              <a:t>dans les cas où les contrats signés pour la réalisation de projets d’investissement ont des durées d’exécution supérieures à un an, </a:t>
            </a:r>
            <a:r>
              <a:rPr lang="fr-FR" sz="1600" b="1" i="1" dirty="0">
                <a:solidFill>
                  <a:srgbClr val="FF0000"/>
                </a:solidFill>
                <a:latin typeface="Arial" pitchFamily="34" charset="0"/>
              </a:rPr>
              <a:t>la budgétisation peut avoir lieu en AE différentes des CP </a:t>
            </a:r>
            <a:r>
              <a:rPr lang="fr-FR" sz="1600" dirty="0">
                <a:solidFill>
                  <a:srgbClr val="2E5CB8"/>
                </a:solidFill>
                <a:latin typeface="Arial" pitchFamily="34" charset="0"/>
              </a:rPr>
              <a:t>:</a:t>
            </a:r>
          </a:p>
          <a:p>
            <a:pPr marL="800100" lvl="3" indent="-342900" algn="just">
              <a:buFont typeface="Wingdings" pitchFamily="2" charset="2"/>
              <a:buChar char="v"/>
            </a:pPr>
            <a:r>
              <a:rPr lang="fr-FR" sz="1600" dirty="0">
                <a:solidFill>
                  <a:srgbClr val="2E5CB8"/>
                </a:solidFill>
                <a:latin typeface="Arial" pitchFamily="34" charset="0"/>
              </a:rPr>
              <a:t>pour la première année d’exécution desdits contrats, les CP mis en place correspondent au besoin de paiement de l’année ;</a:t>
            </a:r>
          </a:p>
          <a:p>
            <a:pPr algn="just"/>
            <a:endParaRPr lang="fr-FR" sz="1600" dirty="0">
              <a:solidFill>
                <a:srgbClr val="2E5CB8"/>
              </a:solidFill>
              <a:latin typeface="Arial" pitchFamily="34" charset="0"/>
            </a:endParaRPr>
          </a:p>
          <a:p>
            <a:pPr marL="342900" lvl="2" indent="-342900" algn="just">
              <a:buFont typeface="Wingdings" pitchFamily="2" charset="2"/>
              <a:buChar char="§"/>
            </a:pPr>
            <a:r>
              <a:rPr lang="fr-FR" sz="1600" b="1" i="1" dirty="0">
                <a:solidFill>
                  <a:schemeClr val="accent6">
                    <a:lumMod val="75000"/>
                  </a:schemeClr>
                </a:solidFill>
                <a:latin typeface="Arial" pitchFamily="34" charset="0"/>
              </a:rPr>
              <a:t>les AE ne couvrent pas nécessairement le coût global du projet </a:t>
            </a:r>
            <a:r>
              <a:rPr lang="fr-FR" sz="1600" dirty="0">
                <a:solidFill>
                  <a:schemeClr val="accent6">
                    <a:lumMod val="75000"/>
                  </a:schemeClr>
                </a:solidFill>
                <a:latin typeface="Arial" pitchFamily="34" charset="0"/>
              </a:rPr>
              <a:t> </a:t>
            </a:r>
            <a:r>
              <a:rPr lang="fr-FR" sz="1600" dirty="0">
                <a:solidFill>
                  <a:srgbClr val="2E5CB8"/>
                </a:solidFill>
                <a:latin typeface="Arial" pitchFamily="34" charset="0"/>
              </a:rPr>
              <a:t>:</a:t>
            </a:r>
          </a:p>
          <a:p>
            <a:pPr marL="800100" lvl="3" indent="-342900" algn="just">
              <a:buFont typeface="Wingdings" pitchFamily="2" charset="2"/>
              <a:buChar char="v"/>
            </a:pPr>
            <a:r>
              <a:rPr lang="fr-FR" sz="1600" dirty="0">
                <a:solidFill>
                  <a:srgbClr val="2E5CB8"/>
                </a:solidFill>
                <a:latin typeface="Arial" pitchFamily="34" charset="0"/>
              </a:rPr>
              <a:t>Le volume d’AE à budgétiser dépend des engagements juridiques à souscrire chaque année sur la durée de réalisation du projet ;</a:t>
            </a:r>
          </a:p>
          <a:p>
            <a:pPr algn="just"/>
            <a:endParaRPr lang="fr-FR" sz="1600" dirty="0">
              <a:solidFill>
                <a:srgbClr val="2E5CB8"/>
              </a:solidFill>
              <a:latin typeface="Arial" pitchFamily="34" charset="0"/>
            </a:endParaRPr>
          </a:p>
          <a:p>
            <a:pPr algn="just"/>
            <a:r>
              <a:rPr lang="fr-FR" sz="1600" dirty="0">
                <a:solidFill>
                  <a:srgbClr val="2E5CB8"/>
                </a:solidFill>
                <a:latin typeface="Arial" pitchFamily="34" charset="0"/>
              </a:rPr>
              <a:t>pour les </a:t>
            </a:r>
            <a:r>
              <a:rPr lang="fr-FR" sz="1600" b="1" dirty="0">
                <a:solidFill>
                  <a:schemeClr val="accent6">
                    <a:lumMod val="75000"/>
                  </a:schemeClr>
                </a:solidFill>
                <a:latin typeface="Arial" pitchFamily="34" charset="0"/>
              </a:rPr>
              <a:t>contrats de partenariat publics-privés </a:t>
            </a:r>
            <a:r>
              <a:rPr lang="fr-FR" sz="1600" dirty="0">
                <a:solidFill>
                  <a:srgbClr val="2E5CB8"/>
                </a:solidFill>
                <a:latin typeface="Arial" pitchFamily="34" charset="0"/>
              </a:rPr>
              <a:t>: l’AE couvre, dès l’année ou le contrat est conclu, la totalité de l’engagement juridique.</a:t>
            </a:r>
          </a:p>
          <a:p>
            <a:pPr marL="804863" lvl="2" indent="-273050" algn="just">
              <a:buFont typeface="Wingdings" pitchFamily="2" charset="2"/>
              <a:buChar char="v"/>
            </a:pPr>
            <a:r>
              <a:rPr lang="fr-FR" sz="1600" dirty="0">
                <a:solidFill>
                  <a:srgbClr val="2E5CB8"/>
                </a:solidFill>
                <a:latin typeface="Arial" pitchFamily="34" charset="0"/>
              </a:rPr>
              <a:t>Les CP couvrent les besoins de trésorerie pour chaque année d’exécution du contrat.</a:t>
            </a:r>
            <a:endParaRPr lang="en-US" sz="1600" dirty="0">
              <a:solidFill>
                <a:srgbClr val="2E5CB8"/>
              </a:solidFill>
            </a:endParaRPr>
          </a:p>
        </p:txBody>
      </p:sp>
      <p:sp>
        <p:nvSpPr>
          <p:cNvPr id="6" name="Rectangle 17"/>
          <p:cNvSpPr>
            <a:spLocks noChangeArrowheads="1"/>
          </p:cNvSpPr>
          <p:nvPr/>
        </p:nvSpPr>
        <p:spPr bwMode="auto">
          <a:xfrm>
            <a:off x="304800" y="2667000"/>
            <a:ext cx="4680520" cy="2880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36000" rIns="36000" anchor="ctr"/>
          <a:lstStyle/>
          <a:p>
            <a:pPr indent="22225" defTabSz="957263" eaLnBrk="0" hangingPunct="0">
              <a:buClr>
                <a:srgbClr val="94007B"/>
              </a:buClr>
            </a:pPr>
            <a:r>
              <a:rPr lang="fr-FR" sz="1500" b="1" dirty="0">
                <a:solidFill>
                  <a:srgbClr val="002060"/>
                </a:solidFill>
                <a:latin typeface="Arial" charset="0"/>
                <a:ea typeface="ＭＳ Ｐゴシック" pitchFamily="34" charset="-128"/>
              </a:rPr>
              <a:t>Les dépenses d’investissement</a:t>
            </a: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5709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anim calcmode="lin" valueType="num">
                                      <p:cBhvr additive="base">
                                        <p:cTn id="3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anim calcmode="lin" valueType="num">
                                      <p:cBhvr additive="base">
                                        <p:cTn id="41"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11" end="11"/>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
                                            <p:txEl>
                                              <p:pRg st="12" end="12"/>
                                            </p:txEl>
                                          </p:spTgt>
                                        </p:tgtEl>
                                        <p:attrNameLst>
                                          <p:attrName>style.visibility</p:attrName>
                                        </p:attrNameLst>
                                      </p:cBhvr>
                                      <p:to>
                                        <p:strVal val="visible"/>
                                      </p:to>
                                    </p:set>
                                    <p:anim calcmode="lin" valueType="num">
                                      <p:cBhvr additive="base">
                                        <p:cTn id="45"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xEl>
                                              <p:pRg st="14" end="14"/>
                                            </p:txEl>
                                          </p:spTgt>
                                        </p:tgtEl>
                                        <p:attrNameLst>
                                          <p:attrName>style.visibility</p:attrName>
                                        </p:attrNameLst>
                                      </p:cBhvr>
                                      <p:to>
                                        <p:strVal val="visible"/>
                                      </p:to>
                                    </p:set>
                                    <p:anim calcmode="lin" valueType="num">
                                      <p:cBhvr additive="base">
                                        <p:cTn id="51" dur="500" fill="hold"/>
                                        <p:tgtEl>
                                          <p:spTgt spid="5">
                                            <p:txEl>
                                              <p:pRg st="14" end="1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14" end="14"/>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
                                            <p:txEl>
                                              <p:pRg st="15" end="15"/>
                                            </p:txEl>
                                          </p:spTgt>
                                        </p:tgtEl>
                                        <p:attrNameLst>
                                          <p:attrName>style.visibility</p:attrName>
                                        </p:attrNameLst>
                                      </p:cBhvr>
                                      <p:to>
                                        <p:strVal val="visible"/>
                                      </p:to>
                                    </p:set>
                                    <p:anim calcmode="lin" valueType="num">
                                      <p:cBhvr additive="base">
                                        <p:cTn id="55" dur="500" fill="hold"/>
                                        <p:tgtEl>
                                          <p:spTgt spid="5">
                                            <p:txEl>
                                              <p:pRg st="15" end="1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81000"/>
            <a:ext cx="7886700" cy="1325563"/>
          </a:xfrm>
        </p:spPr>
        <p:txBody>
          <a:bodyPr/>
          <a:lstStyle/>
          <a:p>
            <a:r>
              <a:rPr lang="fr-FR" sz="3600" b="1" dirty="0"/>
              <a:t>BUDGETISATION DES AE ET DES CP (2/2)</a:t>
            </a:r>
            <a:endParaRPr lang="fr-FR" dirty="0"/>
          </a:p>
        </p:txBody>
      </p:sp>
      <p:sp>
        <p:nvSpPr>
          <p:cNvPr id="3" name="AutoShape 11"/>
          <p:cNvSpPr>
            <a:spLocks noChangeArrowheads="1"/>
          </p:cNvSpPr>
          <p:nvPr/>
        </p:nvSpPr>
        <p:spPr bwMode="auto">
          <a:xfrm>
            <a:off x="248541" y="1371600"/>
            <a:ext cx="8590659" cy="368022"/>
          </a:xfrm>
          <a:prstGeom prst="roundRect">
            <a:avLst>
              <a:gd name="adj" fmla="val 14042"/>
            </a:avLst>
          </a:prstGeom>
          <a:solidFill>
            <a:srgbClr val="FFCC00"/>
          </a:solidFill>
          <a:ln w="9525" algn="ctr">
            <a:noFill/>
            <a:round/>
            <a:headEnd/>
            <a:tailEnd/>
          </a:ln>
        </p:spPr>
        <p:txBody>
          <a:bodyPr wrap="square" anchor="b" anchorCtr="1">
            <a:spAutoFit/>
          </a:bodyPr>
          <a:lstStyle/>
          <a:p>
            <a:r>
              <a:rPr lang="fr-FR" sz="1600" b="1" dirty="0">
                <a:latin typeface="Arial" charset="0"/>
              </a:rPr>
              <a:t>Illustration : BUDGETISATION AE = CP ou AE # CP ?</a:t>
            </a:r>
            <a:r>
              <a:rPr lang="fr-FR" sz="1600" dirty="0">
                <a:latin typeface="Arial" charset="0"/>
              </a:rPr>
              <a:t> </a:t>
            </a:r>
          </a:p>
        </p:txBody>
      </p:sp>
      <p:sp>
        <p:nvSpPr>
          <p:cNvPr id="4" name="Pentagone 3"/>
          <p:cNvSpPr/>
          <p:nvPr/>
        </p:nvSpPr>
        <p:spPr bwMode="auto">
          <a:xfrm rot="5400000">
            <a:off x="2457665" y="1036259"/>
            <a:ext cx="468000" cy="2182931"/>
          </a:xfrm>
          <a:prstGeom prst="homePlate">
            <a:avLst/>
          </a:prstGeom>
          <a:solidFill>
            <a:srgbClr val="CC99FF">
              <a:alpha val="25000"/>
            </a:srgbClr>
          </a:solidFill>
          <a:ln w="9525" algn="ctr">
            <a:solidFill>
              <a:srgbClr val="7030A0"/>
            </a:solidFill>
            <a:round/>
            <a:headEnd/>
            <a:tailEnd/>
          </a:ln>
          <a:scene3d>
            <a:camera prst="orthographicFront"/>
            <a:lightRig rig="threePt" dir="t"/>
          </a:scene3d>
          <a:sp3d/>
        </p:spPr>
        <p:txBody>
          <a:bodyPr vert="vert270" lIns="95746" tIns="47874" rIns="95746" bIns="47874" anchor="ctr">
            <a:flatTx/>
          </a:bodyPr>
          <a:lstStyle/>
          <a:p>
            <a:pPr algn="ctr" defTabSz="957263">
              <a:defRPr/>
            </a:pPr>
            <a:r>
              <a:rPr lang="fr-FR" sz="1600" b="1" dirty="0">
                <a:solidFill>
                  <a:schemeClr val="tx2"/>
                </a:solidFill>
                <a:latin typeface="Arial" charset="0"/>
                <a:ea typeface="ＭＳ Ｐゴシック" pitchFamily="1" charset="-128"/>
              </a:rPr>
              <a:t>Année 1 </a:t>
            </a:r>
          </a:p>
        </p:txBody>
      </p:sp>
      <p:sp>
        <p:nvSpPr>
          <p:cNvPr id="5" name="Pentagone 4"/>
          <p:cNvSpPr/>
          <p:nvPr/>
        </p:nvSpPr>
        <p:spPr bwMode="auto">
          <a:xfrm rot="5400000">
            <a:off x="4896065" y="1036259"/>
            <a:ext cx="468000" cy="2182931"/>
          </a:xfrm>
          <a:prstGeom prst="homePlate">
            <a:avLst/>
          </a:prstGeom>
          <a:solidFill>
            <a:srgbClr val="CC99FF">
              <a:alpha val="25000"/>
            </a:srgbClr>
          </a:solidFill>
          <a:ln w="9525" algn="ctr">
            <a:solidFill>
              <a:srgbClr val="7030A0"/>
            </a:solidFill>
            <a:round/>
            <a:headEnd/>
            <a:tailEnd/>
          </a:ln>
          <a:scene3d>
            <a:camera prst="orthographicFront"/>
            <a:lightRig rig="threePt" dir="t"/>
          </a:scene3d>
          <a:sp3d/>
        </p:spPr>
        <p:txBody>
          <a:bodyPr vert="vert270" lIns="95746" tIns="47874" rIns="95746" bIns="47874" anchor="ctr">
            <a:flatTx/>
          </a:bodyPr>
          <a:lstStyle/>
          <a:p>
            <a:pPr algn="ctr" defTabSz="957263">
              <a:defRPr/>
            </a:pPr>
            <a:r>
              <a:rPr lang="fr-FR" sz="1600" b="1" dirty="0">
                <a:solidFill>
                  <a:schemeClr val="tx2"/>
                </a:solidFill>
                <a:latin typeface="Arial" charset="0"/>
                <a:ea typeface="ＭＳ Ｐゴシック" pitchFamily="1" charset="-128"/>
              </a:rPr>
              <a:t>Année 2 </a:t>
            </a:r>
          </a:p>
        </p:txBody>
      </p:sp>
      <p:sp>
        <p:nvSpPr>
          <p:cNvPr id="6" name="Pentagone 5"/>
          <p:cNvSpPr/>
          <p:nvPr/>
        </p:nvSpPr>
        <p:spPr bwMode="auto">
          <a:xfrm rot="5400000">
            <a:off x="7387566" y="983159"/>
            <a:ext cx="468000" cy="2289133"/>
          </a:xfrm>
          <a:prstGeom prst="homePlate">
            <a:avLst/>
          </a:prstGeom>
          <a:solidFill>
            <a:srgbClr val="CC99FF">
              <a:alpha val="25000"/>
            </a:srgbClr>
          </a:solidFill>
          <a:ln w="9525" algn="ctr">
            <a:solidFill>
              <a:srgbClr val="7030A0"/>
            </a:solidFill>
            <a:round/>
            <a:headEnd/>
            <a:tailEnd/>
          </a:ln>
          <a:scene3d>
            <a:camera prst="orthographicFront"/>
            <a:lightRig rig="threePt" dir="t"/>
          </a:scene3d>
          <a:sp3d/>
        </p:spPr>
        <p:txBody>
          <a:bodyPr vert="vert270" lIns="95746" tIns="47874" rIns="95746" bIns="47874" anchor="ctr">
            <a:flatTx/>
          </a:bodyPr>
          <a:lstStyle/>
          <a:p>
            <a:pPr algn="ctr" defTabSz="957263">
              <a:defRPr/>
            </a:pPr>
            <a:r>
              <a:rPr lang="fr-FR" sz="1600" b="1" dirty="0">
                <a:solidFill>
                  <a:schemeClr val="tx2"/>
                </a:solidFill>
                <a:latin typeface="Arial" charset="0"/>
                <a:ea typeface="ＭＳ Ｐゴシック" pitchFamily="1" charset="-128"/>
              </a:rPr>
              <a:t>Année 3</a:t>
            </a:r>
          </a:p>
        </p:txBody>
      </p:sp>
      <p:sp>
        <p:nvSpPr>
          <p:cNvPr id="7" name="Pentagone 82"/>
          <p:cNvSpPr>
            <a:spLocks noChangeArrowheads="1"/>
          </p:cNvSpPr>
          <p:nvPr/>
        </p:nvSpPr>
        <p:spPr bwMode="auto">
          <a:xfrm>
            <a:off x="293796" y="2533828"/>
            <a:ext cx="8783340" cy="847586"/>
          </a:xfrm>
          <a:prstGeom prst="homePlate">
            <a:avLst>
              <a:gd name="adj" fmla="val 23294"/>
            </a:avLst>
          </a:prstGeom>
          <a:gradFill rotWithShape="1">
            <a:gsLst>
              <a:gs pos="0">
                <a:srgbClr val="FFDE80"/>
              </a:gs>
              <a:gs pos="50000">
                <a:srgbClr val="FFE8B3"/>
              </a:gs>
              <a:gs pos="100000">
                <a:srgbClr val="FFF3DA"/>
              </a:gs>
            </a:gsLst>
            <a:lin ang="2700000" scaled="1"/>
          </a:gradFill>
          <a:ln w="9525" algn="ctr">
            <a:noFill/>
            <a:round/>
            <a:headEnd/>
            <a:tailEnd/>
          </a:ln>
        </p:spPr>
        <p:txBody>
          <a:bodyPr lIns="95746" tIns="47874" rIns="95746" bIns="47874" anchor="ctr"/>
          <a:lstStyle/>
          <a:p>
            <a:pPr algn="ctr" defTabSz="957263"/>
            <a:endParaRPr lang="en-US" sz="1200" dirty="0">
              <a:latin typeface="Arial" charset="0"/>
              <a:ea typeface="ＭＳ Ｐゴシック" pitchFamily="34" charset="-128"/>
            </a:endParaRPr>
          </a:p>
        </p:txBody>
      </p:sp>
      <p:sp>
        <p:nvSpPr>
          <p:cNvPr id="8" name="Text Box 55"/>
          <p:cNvSpPr txBox="1">
            <a:spLocks noChangeArrowheads="1"/>
          </p:cNvSpPr>
          <p:nvPr/>
        </p:nvSpPr>
        <p:spPr bwMode="auto">
          <a:xfrm>
            <a:off x="228600" y="2633346"/>
            <a:ext cx="1371599" cy="954107"/>
          </a:xfrm>
          <a:prstGeom prst="rect">
            <a:avLst/>
          </a:prstGeom>
          <a:noFill/>
          <a:ln w="9525" algn="ctr">
            <a:noFill/>
            <a:miter lim="800000"/>
            <a:headEnd/>
            <a:tailEnd/>
          </a:ln>
        </p:spPr>
        <p:txBody>
          <a:bodyPr wrap="square">
            <a:spAutoFit/>
          </a:bodyPr>
          <a:lstStyle/>
          <a:p>
            <a:pPr algn="ctr"/>
            <a:r>
              <a:rPr lang="fr-FR" sz="1400" b="1" dirty="0">
                <a:latin typeface="Arial" charset="0"/>
                <a:ea typeface="ＭＳ Ｐゴシック" pitchFamily="34" charset="-128"/>
              </a:rPr>
              <a:t>A durée ≤ à l’année budgétaire</a:t>
            </a:r>
          </a:p>
          <a:p>
            <a:pPr algn="ctr"/>
            <a:endParaRPr lang="fr-FR" sz="1400" b="1" dirty="0">
              <a:latin typeface="Arial" charset="0"/>
              <a:ea typeface="ＭＳ Ｐゴシック" pitchFamily="34" charset="-128"/>
            </a:endParaRPr>
          </a:p>
        </p:txBody>
      </p:sp>
      <p:sp>
        <p:nvSpPr>
          <p:cNvPr id="9" name="Rectangle 22"/>
          <p:cNvSpPr>
            <a:spLocks noChangeArrowheads="1"/>
          </p:cNvSpPr>
          <p:nvPr/>
        </p:nvSpPr>
        <p:spPr bwMode="auto">
          <a:xfrm>
            <a:off x="1709559" y="2974274"/>
            <a:ext cx="2058261" cy="272249"/>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100</a:t>
            </a:r>
          </a:p>
        </p:txBody>
      </p:sp>
      <p:sp>
        <p:nvSpPr>
          <p:cNvPr id="10" name="Rectangle 21"/>
          <p:cNvSpPr>
            <a:spLocks noChangeArrowheads="1"/>
          </p:cNvSpPr>
          <p:nvPr/>
        </p:nvSpPr>
        <p:spPr bwMode="auto">
          <a:xfrm>
            <a:off x="1729448" y="2658636"/>
            <a:ext cx="2026835" cy="272249"/>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100</a:t>
            </a:r>
          </a:p>
        </p:txBody>
      </p:sp>
      <p:sp>
        <p:nvSpPr>
          <p:cNvPr id="11" name="Text Box 55"/>
          <p:cNvSpPr txBox="1">
            <a:spLocks noChangeArrowheads="1"/>
          </p:cNvSpPr>
          <p:nvPr/>
        </p:nvSpPr>
        <p:spPr bwMode="auto">
          <a:xfrm>
            <a:off x="247828" y="3581400"/>
            <a:ext cx="1204176" cy="984885"/>
          </a:xfrm>
          <a:prstGeom prst="rect">
            <a:avLst/>
          </a:prstGeom>
          <a:noFill/>
          <a:ln w="9525" algn="ctr">
            <a:noFill/>
            <a:miter lim="800000"/>
            <a:headEnd/>
            <a:tailEnd/>
          </a:ln>
        </p:spPr>
        <p:txBody>
          <a:bodyPr wrap="none">
            <a:spAutoFit/>
          </a:bodyPr>
          <a:lstStyle/>
          <a:p>
            <a:pPr algn="ctr"/>
            <a:r>
              <a:rPr lang="fr-FR" sz="1400" b="1" dirty="0">
                <a:latin typeface="Arial" charset="0"/>
                <a:ea typeface="ＭＳ Ｐゴシック" pitchFamily="34" charset="-128"/>
              </a:rPr>
              <a:t>À durée &gt; à </a:t>
            </a:r>
          </a:p>
          <a:p>
            <a:pPr algn="ctr"/>
            <a:r>
              <a:rPr lang="fr-FR" sz="1400" b="1" dirty="0">
                <a:latin typeface="Arial" charset="0"/>
                <a:ea typeface="ＭＳ Ｐゴシック" pitchFamily="34" charset="-128"/>
              </a:rPr>
              <a:t>l’année </a:t>
            </a:r>
          </a:p>
          <a:p>
            <a:pPr algn="ctr"/>
            <a:r>
              <a:rPr lang="fr-FR" sz="1400" b="1" dirty="0">
                <a:latin typeface="Arial" charset="0"/>
                <a:ea typeface="ＭＳ Ｐゴシック" pitchFamily="34" charset="-128"/>
              </a:rPr>
              <a:t>budgétaire</a:t>
            </a:r>
          </a:p>
          <a:p>
            <a:pPr algn="ctr"/>
            <a:endParaRPr lang="fr-FR" sz="1600" b="1" dirty="0">
              <a:latin typeface="Arial" charset="0"/>
              <a:ea typeface="ＭＳ Ｐゴシック" pitchFamily="34" charset="-128"/>
            </a:endParaRPr>
          </a:p>
        </p:txBody>
      </p:sp>
      <p:sp>
        <p:nvSpPr>
          <p:cNvPr id="12" name="Pentagone 81"/>
          <p:cNvSpPr>
            <a:spLocks noChangeArrowheads="1"/>
          </p:cNvSpPr>
          <p:nvPr/>
        </p:nvSpPr>
        <p:spPr bwMode="auto">
          <a:xfrm>
            <a:off x="185549" y="3581401"/>
            <a:ext cx="8891587" cy="841260"/>
          </a:xfrm>
          <a:prstGeom prst="homePlate">
            <a:avLst>
              <a:gd name="adj" fmla="val 23333"/>
            </a:avLst>
          </a:prstGeom>
          <a:gradFill rotWithShape="1">
            <a:gsLst>
              <a:gs pos="0">
                <a:srgbClr val="EA8C8C"/>
              </a:gs>
              <a:gs pos="50000">
                <a:srgbClr val="F0BABA"/>
              </a:gs>
              <a:gs pos="100000">
                <a:srgbClr val="F7DEDE"/>
              </a:gs>
            </a:gsLst>
            <a:lin ang="2700000" scaled="1"/>
          </a:gradFill>
          <a:ln w="9525" algn="ctr">
            <a:noFill/>
            <a:round/>
            <a:headEnd/>
            <a:tailEnd/>
          </a:ln>
        </p:spPr>
        <p:txBody>
          <a:bodyPr lIns="95746" tIns="47874" rIns="95746" bIns="47874" anchor="ctr"/>
          <a:lstStyle/>
          <a:p>
            <a:pPr algn="ctr" defTabSz="957263"/>
            <a:endParaRPr lang="en-US" dirty="0">
              <a:latin typeface="Arial" charset="0"/>
              <a:ea typeface="ＭＳ Ｐゴシック" pitchFamily="34" charset="-128"/>
            </a:endParaRPr>
          </a:p>
        </p:txBody>
      </p:sp>
      <p:sp>
        <p:nvSpPr>
          <p:cNvPr id="13" name="Text Box 55"/>
          <p:cNvSpPr txBox="1">
            <a:spLocks noChangeArrowheads="1"/>
          </p:cNvSpPr>
          <p:nvPr/>
        </p:nvSpPr>
        <p:spPr bwMode="auto">
          <a:xfrm>
            <a:off x="248541" y="3663315"/>
            <a:ext cx="1204176" cy="984885"/>
          </a:xfrm>
          <a:prstGeom prst="rect">
            <a:avLst/>
          </a:prstGeom>
          <a:noFill/>
          <a:ln w="9525" algn="ctr">
            <a:noFill/>
            <a:miter lim="800000"/>
            <a:headEnd/>
            <a:tailEnd/>
          </a:ln>
        </p:spPr>
        <p:txBody>
          <a:bodyPr wrap="none">
            <a:spAutoFit/>
          </a:bodyPr>
          <a:lstStyle/>
          <a:p>
            <a:pPr algn="ctr"/>
            <a:r>
              <a:rPr lang="fr-FR" sz="1400" b="1" dirty="0">
                <a:latin typeface="Arial" charset="0"/>
                <a:ea typeface="ＭＳ Ｐゴシック" pitchFamily="34" charset="-128"/>
              </a:rPr>
              <a:t>À durée &gt; à </a:t>
            </a:r>
          </a:p>
          <a:p>
            <a:pPr algn="ctr"/>
            <a:r>
              <a:rPr lang="fr-FR" sz="1400" b="1" dirty="0">
                <a:latin typeface="Arial" charset="0"/>
                <a:ea typeface="ＭＳ Ｐゴシック" pitchFamily="34" charset="-128"/>
              </a:rPr>
              <a:t>l’année </a:t>
            </a:r>
          </a:p>
          <a:p>
            <a:pPr algn="ctr"/>
            <a:r>
              <a:rPr lang="fr-FR" sz="1400" b="1" dirty="0">
                <a:latin typeface="Arial" charset="0"/>
                <a:ea typeface="ＭＳ Ｐゴシック" pitchFamily="34" charset="-128"/>
              </a:rPr>
              <a:t>budgétaire</a:t>
            </a:r>
          </a:p>
          <a:p>
            <a:pPr algn="ctr"/>
            <a:endParaRPr lang="fr-FR" sz="1600" b="1" dirty="0">
              <a:latin typeface="Arial" charset="0"/>
              <a:ea typeface="ＭＳ Ｐゴシック" pitchFamily="34" charset="-128"/>
            </a:endParaRPr>
          </a:p>
        </p:txBody>
      </p:sp>
      <p:sp>
        <p:nvSpPr>
          <p:cNvPr id="14" name="Rectangle 21"/>
          <p:cNvSpPr>
            <a:spLocks noChangeArrowheads="1"/>
          </p:cNvSpPr>
          <p:nvPr/>
        </p:nvSpPr>
        <p:spPr bwMode="auto">
          <a:xfrm>
            <a:off x="1676400" y="3657600"/>
            <a:ext cx="2085474" cy="317871"/>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100</a:t>
            </a:r>
          </a:p>
        </p:txBody>
      </p:sp>
      <p:sp>
        <p:nvSpPr>
          <p:cNvPr id="15" name="Rectangle 22"/>
          <p:cNvSpPr>
            <a:spLocks noChangeArrowheads="1"/>
          </p:cNvSpPr>
          <p:nvPr/>
        </p:nvSpPr>
        <p:spPr bwMode="auto">
          <a:xfrm>
            <a:off x="1702793" y="4073842"/>
            <a:ext cx="2071794" cy="256554"/>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25</a:t>
            </a:r>
          </a:p>
        </p:txBody>
      </p:sp>
      <p:sp>
        <p:nvSpPr>
          <p:cNvPr id="16" name="Rectangle 22"/>
          <p:cNvSpPr>
            <a:spLocks noChangeArrowheads="1"/>
          </p:cNvSpPr>
          <p:nvPr/>
        </p:nvSpPr>
        <p:spPr bwMode="auto">
          <a:xfrm>
            <a:off x="3994352" y="4067797"/>
            <a:ext cx="2199912" cy="278792"/>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75</a:t>
            </a:r>
          </a:p>
        </p:txBody>
      </p:sp>
      <p:sp>
        <p:nvSpPr>
          <p:cNvPr id="18" name="Rectangle 21"/>
          <p:cNvSpPr>
            <a:spLocks noChangeArrowheads="1"/>
          </p:cNvSpPr>
          <p:nvPr/>
        </p:nvSpPr>
        <p:spPr bwMode="auto">
          <a:xfrm>
            <a:off x="3978970" y="3643640"/>
            <a:ext cx="2265537" cy="290955"/>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0</a:t>
            </a:r>
          </a:p>
        </p:txBody>
      </p:sp>
      <p:sp>
        <p:nvSpPr>
          <p:cNvPr id="20" name="Rectangle 21"/>
          <p:cNvSpPr>
            <a:spLocks noChangeArrowheads="1"/>
          </p:cNvSpPr>
          <p:nvPr/>
        </p:nvSpPr>
        <p:spPr bwMode="auto">
          <a:xfrm>
            <a:off x="6476998" y="3672712"/>
            <a:ext cx="2289136" cy="285385"/>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0</a:t>
            </a:r>
          </a:p>
        </p:txBody>
      </p:sp>
      <p:sp>
        <p:nvSpPr>
          <p:cNvPr id="21" name="Rectangle 21"/>
          <p:cNvSpPr>
            <a:spLocks noChangeArrowheads="1"/>
          </p:cNvSpPr>
          <p:nvPr/>
        </p:nvSpPr>
        <p:spPr bwMode="auto">
          <a:xfrm>
            <a:off x="6477000" y="4067797"/>
            <a:ext cx="2289133" cy="277758"/>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0</a:t>
            </a:r>
          </a:p>
        </p:txBody>
      </p:sp>
      <p:sp>
        <p:nvSpPr>
          <p:cNvPr id="22" name="Pentagone 21"/>
          <p:cNvSpPr/>
          <p:nvPr/>
        </p:nvSpPr>
        <p:spPr bwMode="auto">
          <a:xfrm>
            <a:off x="168502" y="5488152"/>
            <a:ext cx="8891587" cy="950912"/>
          </a:xfrm>
          <a:prstGeom prst="homePlate">
            <a:avLst>
              <a:gd name="adj" fmla="val 22838"/>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16200000" scaled="1"/>
            <a:tileRect/>
          </a:gradFill>
          <a:ln w="9525" cap="flat" cmpd="sng" algn="ctr">
            <a:noFill/>
            <a:prstDash val="solid"/>
            <a:round/>
            <a:headEnd type="none" w="med" len="med"/>
            <a:tailEnd type="none" w="med" len="med"/>
          </a:ln>
          <a:effectLst/>
        </p:spPr>
        <p:txBody>
          <a:bodyPr lIns="95746" tIns="47874" rIns="95746" bIns="47874" anchor="ctr"/>
          <a:lstStyle/>
          <a:p>
            <a:pPr algn="ctr" defTabSz="957263">
              <a:defRPr/>
            </a:pPr>
            <a:endParaRPr lang="fr-FR" dirty="0">
              <a:latin typeface="Arial" pitchFamily="34" charset="0"/>
              <a:ea typeface="ＭＳ Ｐゴシック" pitchFamily="1" charset="-128"/>
            </a:endParaRPr>
          </a:p>
        </p:txBody>
      </p:sp>
      <p:sp>
        <p:nvSpPr>
          <p:cNvPr id="23" name="Text Box 55"/>
          <p:cNvSpPr txBox="1">
            <a:spLocks noChangeArrowheads="1"/>
          </p:cNvSpPr>
          <p:nvPr/>
        </p:nvSpPr>
        <p:spPr bwMode="auto">
          <a:xfrm>
            <a:off x="195731" y="5554011"/>
            <a:ext cx="1308370" cy="769441"/>
          </a:xfrm>
          <a:prstGeom prst="rect">
            <a:avLst/>
          </a:prstGeom>
          <a:noFill/>
          <a:ln w="9525" algn="ctr">
            <a:noFill/>
            <a:miter lim="800000"/>
            <a:headEnd/>
            <a:tailEnd/>
          </a:ln>
        </p:spPr>
        <p:txBody>
          <a:bodyPr wrap="none">
            <a:spAutoFit/>
          </a:bodyPr>
          <a:lstStyle/>
          <a:p>
            <a:pPr algn="ctr"/>
            <a:r>
              <a:rPr lang="fr-FR" sz="1400" b="1" dirty="0">
                <a:latin typeface="Arial" charset="0"/>
                <a:ea typeface="ＭＳ Ｐゴシック" pitchFamily="34" charset="-128"/>
              </a:rPr>
              <a:t>Pluriannuels </a:t>
            </a:r>
          </a:p>
          <a:p>
            <a:pPr algn="ctr"/>
            <a:r>
              <a:rPr lang="fr-FR" sz="1400" b="1" dirty="0">
                <a:latin typeface="Arial" charset="0"/>
                <a:ea typeface="ＭＳ Ｐゴシック" pitchFamily="34" charset="-128"/>
              </a:rPr>
              <a:t>fermes</a:t>
            </a:r>
            <a:endParaRPr lang="fr-FR" sz="1600" b="1" dirty="0">
              <a:latin typeface="Arial" charset="0"/>
              <a:ea typeface="ＭＳ Ｐゴシック" pitchFamily="34" charset="-128"/>
            </a:endParaRPr>
          </a:p>
          <a:p>
            <a:pPr algn="ctr"/>
            <a:endParaRPr lang="fr-FR" sz="1600" b="1" dirty="0">
              <a:latin typeface="Arial" charset="0"/>
              <a:ea typeface="ＭＳ Ｐゴシック" pitchFamily="34" charset="-128"/>
            </a:endParaRPr>
          </a:p>
        </p:txBody>
      </p:sp>
      <p:sp>
        <p:nvSpPr>
          <p:cNvPr id="24" name="Rectangle 21"/>
          <p:cNvSpPr>
            <a:spLocks noChangeArrowheads="1"/>
          </p:cNvSpPr>
          <p:nvPr/>
        </p:nvSpPr>
        <p:spPr bwMode="auto">
          <a:xfrm>
            <a:off x="1676400" y="5528541"/>
            <a:ext cx="2138893" cy="299004"/>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300</a:t>
            </a:r>
          </a:p>
        </p:txBody>
      </p:sp>
      <p:sp>
        <p:nvSpPr>
          <p:cNvPr id="25" name="Rectangle 21"/>
          <p:cNvSpPr>
            <a:spLocks noChangeArrowheads="1"/>
          </p:cNvSpPr>
          <p:nvPr/>
        </p:nvSpPr>
        <p:spPr bwMode="auto">
          <a:xfrm>
            <a:off x="3983755" y="5639727"/>
            <a:ext cx="2234771" cy="299004"/>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0</a:t>
            </a:r>
          </a:p>
        </p:txBody>
      </p:sp>
      <p:sp>
        <p:nvSpPr>
          <p:cNvPr id="26" name="Rectangle 21"/>
          <p:cNvSpPr>
            <a:spLocks noChangeArrowheads="1"/>
          </p:cNvSpPr>
          <p:nvPr/>
        </p:nvSpPr>
        <p:spPr bwMode="auto">
          <a:xfrm>
            <a:off x="6477000" y="5661972"/>
            <a:ext cx="2315112" cy="299004"/>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0</a:t>
            </a:r>
          </a:p>
        </p:txBody>
      </p:sp>
      <p:sp>
        <p:nvSpPr>
          <p:cNvPr id="27" name="Rectangle 22"/>
          <p:cNvSpPr>
            <a:spLocks noChangeArrowheads="1"/>
          </p:cNvSpPr>
          <p:nvPr/>
        </p:nvSpPr>
        <p:spPr bwMode="auto">
          <a:xfrm>
            <a:off x="1667856" y="5960976"/>
            <a:ext cx="2120974" cy="271462"/>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100</a:t>
            </a:r>
          </a:p>
        </p:txBody>
      </p:sp>
      <p:sp>
        <p:nvSpPr>
          <p:cNvPr id="28" name="Rectangle 22"/>
          <p:cNvSpPr>
            <a:spLocks noChangeArrowheads="1"/>
          </p:cNvSpPr>
          <p:nvPr/>
        </p:nvSpPr>
        <p:spPr bwMode="auto">
          <a:xfrm>
            <a:off x="3993873" y="6040668"/>
            <a:ext cx="2234771" cy="271462"/>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100</a:t>
            </a:r>
          </a:p>
        </p:txBody>
      </p:sp>
      <p:sp>
        <p:nvSpPr>
          <p:cNvPr id="29" name="Rectangle 22"/>
          <p:cNvSpPr>
            <a:spLocks noChangeArrowheads="1"/>
          </p:cNvSpPr>
          <p:nvPr/>
        </p:nvSpPr>
        <p:spPr bwMode="auto">
          <a:xfrm>
            <a:off x="6476999" y="6040668"/>
            <a:ext cx="2315113" cy="271462"/>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100</a:t>
            </a:r>
          </a:p>
        </p:txBody>
      </p:sp>
      <p:sp>
        <p:nvSpPr>
          <p:cNvPr id="30" name="Pentagone 80"/>
          <p:cNvSpPr>
            <a:spLocks noChangeArrowheads="1"/>
          </p:cNvSpPr>
          <p:nvPr/>
        </p:nvSpPr>
        <p:spPr bwMode="auto">
          <a:xfrm>
            <a:off x="222191" y="4471228"/>
            <a:ext cx="8783340" cy="952500"/>
          </a:xfrm>
          <a:prstGeom prst="homePlate">
            <a:avLst>
              <a:gd name="adj" fmla="val 23294"/>
            </a:avLst>
          </a:prstGeom>
          <a:gradFill rotWithShape="1">
            <a:gsLst>
              <a:gs pos="0">
                <a:srgbClr val="EA8C8C"/>
              </a:gs>
              <a:gs pos="50000">
                <a:srgbClr val="F0BABA"/>
              </a:gs>
              <a:gs pos="100000">
                <a:srgbClr val="F7DEDE"/>
              </a:gs>
            </a:gsLst>
            <a:lin ang="2700000" scaled="1"/>
          </a:gradFill>
          <a:ln w="9525" algn="ctr">
            <a:noFill/>
            <a:round/>
            <a:headEnd/>
            <a:tailEnd/>
          </a:ln>
        </p:spPr>
        <p:txBody>
          <a:bodyPr lIns="95746" tIns="47874" rIns="95746" bIns="47874" anchor="ctr"/>
          <a:lstStyle/>
          <a:p>
            <a:pPr algn="ctr" defTabSz="957263"/>
            <a:endParaRPr lang="en-US" dirty="0">
              <a:latin typeface="Arial" charset="0"/>
              <a:ea typeface="ＭＳ Ｐゴシック" pitchFamily="34" charset="-128"/>
            </a:endParaRPr>
          </a:p>
        </p:txBody>
      </p:sp>
      <p:sp>
        <p:nvSpPr>
          <p:cNvPr id="31" name="Text Box 55"/>
          <p:cNvSpPr txBox="1">
            <a:spLocks noChangeArrowheads="1"/>
          </p:cNvSpPr>
          <p:nvPr/>
        </p:nvSpPr>
        <p:spPr bwMode="auto">
          <a:xfrm>
            <a:off x="132712" y="4578146"/>
            <a:ext cx="1784649" cy="738664"/>
          </a:xfrm>
          <a:prstGeom prst="rect">
            <a:avLst/>
          </a:prstGeom>
          <a:noFill/>
          <a:ln w="9525" algn="ctr">
            <a:noFill/>
            <a:miter lim="800000"/>
            <a:headEnd/>
            <a:tailEnd/>
          </a:ln>
        </p:spPr>
        <p:txBody>
          <a:bodyPr wrap="square">
            <a:spAutoFit/>
          </a:bodyPr>
          <a:lstStyle/>
          <a:p>
            <a:pPr algn="ctr"/>
            <a:r>
              <a:rPr lang="fr-FR" sz="1400" b="1" dirty="0">
                <a:latin typeface="Arial" charset="0"/>
                <a:ea typeface="ＭＳ Ｐゴシック" pitchFamily="34" charset="-128"/>
              </a:rPr>
              <a:t>À durée &gt; à </a:t>
            </a:r>
          </a:p>
          <a:p>
            <a:pPr algn="ctr"/>
            <a:r>
              <a:rPr lang="fr-FR" sz="1400" b="1" dirty="0">
                <a:latin typeface="Arial" charset="0"/>
                <a:ea typeface="ＭＳ Ｐゴシック" pitchFamily="34" charset="-128"/>
              </a:rPr>
              <a:t>l’année budgétaire </a:t>
            </a:r>
          </a:p>
          <a:p>
            <a:pPr algn="ctr"/>
            <a:r>
              <a:rPr lang="fr-FR" sz="1400" b="1" dirty="0">
                <a:latin typeface="Arial" charset="0"/>
                <a:ea typeface="ＭＳ Ｐゴシック" pitchFamily="34" charset="-128"/>
              </a:rPr>
              <a:t>et récurrents</a:t>
            </a:r>
          </a:p>
        </p:txBody>
      </p:sp>
      <p:sp>
        <p:nvSpPr>
          <p:cNvPr id="32" name="Rectangle 21"/>
          <p:cNvSpPr>
            <a:spLocks noChangeArrowheads="1"/>
          </p:cNvSpPr>
          <p:nvPr/>
        </p:nvSpPr>
        <p:spPr bwMode="auto">
          <a:xfrm>
            <a:off x="1745634" y="4566285"/>
            <a:ext cx="2010649" cy="320832"/>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100</a:t>
            </a:r>
          </a:p>
        </p:txBody>
      </p:sp>
      <p:sp>
        <p:nvSpPr>
          <p:cNvPr id="33" name="Rectangle 22"/>
          <p:cNvSpPr>
            <a:spLocks noChangeArrowheads="1"/>
          </p:cNvSpPr>
          <p:nvPr/>
        </p:nvSpPr>
        <p:spPr bwMode="auto">
          <a:xfrm>
            <a:off x="2916857" y="5073540"/>
            <a:ext cx="866274" cy="304881"/>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25</a:t>
            </a:r>
          </a:p>
        </p:txBody>
      </p:sp>
      <p:sp>
        <p:nvSpPr>
          <p:cNvPr id="34" name="Rectangle 22"/>
          <p:cNvSpPr>
            <a:spLocks noChangeArrowheads="1"/>
          </p:cNvSpPr>
          <p:nvPr/>
        </p:nvSpPr>
        <p:spPr bwMode="auto">
          <a:xfrm>
            <a:off x="3967665" y="5095846"/>
            <a:ext cx="1133475" cy="282575"/>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75</a:t>
            </a:r>
          </a:p>
        </p:txBody>
      </p:sp>
      <p:grpSp>
        <p:nvGrpSpPr>
          <p:cNvPr id="35" name="Groupe 41"/>
          <p:cNvGrpSpPr>
            <a:grpSpLocks/>
          </p:cNvGrpSpPr>
          <p:nvPr/>
        </p:nvGrpSpPr>
        <p:grpSpPr bwMode="auto">
          <a:xfrm>
            <a:off x="5198969" y="5095850"/>
            <a:ext cx="2402845" cy="282576"/>
            <a:chOff x="428290" y="6018158"/>
            <a:chExt cx="1372854" cy="307189"/>
          </a:xfrm>
        </p:grpSpPr>
        <p:sp>
          <p:nvSpPr>
            <p:cNvPr id="36" name="Rectangle 22"/>
            <p:cNvSpPr>
              <a:spLocks noChangeArrowheads="1"/>
            </p:cNvSpPr>
            <p:nvPr/>
          </p:nvSpPr>
          <p:spPr bwMode="auto">
            <a:xfrm>
              <a:off x="428290" y="6018161"/>
              <a:ext cx="597363" cy="307186"/>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25</a:t>
              </a:r>
            </a:p>
          </p:txBody>
        </p:sp>
        <p:sp>
          <p:nvSpPr>
            <p:cNvPr id="37" name="Rectangle 22"/>
            <p:cNvSpPr>
              <a:spLocks noChangeArrowheads="1"/>
            </p:cNvSpPr>
            <p:nvPr/>
          </p:nvSpPr>
          <p:spPr bwMode="auto">
            <a:xfrm>
              <a:off x="1158486" y="6018158"/>
              <a:ext cx="642658" cy="307186"/>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75</a:t>
              </a:r>
            </a:p>
          </p:txBody>
        </p:sp>
      </p:grpSp>
      <p:sp>
        <p:nvSpPr>
          <p:cNvPr id="38" name="Rectangle 21"/>
          <p:cNvSpPr>
            <a:spLocks noChangeArrowheads="1"/>
          </p:cNvSpPr>
          <p:nvPr/>
        </p:nvSpPr>
        <p:spPr bwMode="auto">
          <a:xfrm>
            <a:off x="5238849" y="4629834"/>
            <a:ext cx="1005658" cy="300270"/>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100</a:t>
            </a:r>
          </a:p>
        </p:txBody>
      </p:sp>
      <p:sp>
        <p:nvSpPr>
          <p:cNvPr id="39" name="Rectangle 21"/>
          <p:cNvSpPr>
            <a:spLocks noChangeArrowheads="1"/>
          </p:cNvSpPr>
          <p:nvPr/>
        </p:nvSpPr>
        <p:spPr bwMode="auto">
          <a:xfrm>
            <a:off x="7658777" y="4589999"/>
            <a:ext cx="1081088" cy="300270"/>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AE = 100</a:t>
            </a:r>
          </a:p>
        </p:txBody>
      </p:sp>
      <p:sp>
        <p:nvSpPr>
          <p:cNvPr id="40" name="Rectangle 22"/>
          <p:cNvSpPr>
            <a:spLocks noChangeArrowheads="1"/>
          </p:cNvSpPr>
          <p:nvPr/>
        </p:nvSpPr>
        <p:spPr bwMode="auto">
          <a:xfrm>
            <a:off x="7674347" y="5095847"/>
            <a:ext cx="1081088" cy="282575"/>
          </a:xfrm>
          <a:prstGeom prst="rect">
            <a:avLst/>
          </a:prstGeom>
          <a:solidFill>
            <a:srgbClr val="BCE4BA"/>
          </a:solidFill>
          <a:ln w="19050" algn="ctr">
            <a:solidFill>
              <a:srgbClr val="2A6A1D"/>
            </a:solidFill>
            <a:miter lim="800000"/>
            <a:headEnd/>
            <a:tailEnd/>
          </a:ln>
        </p:spPr>
        <p:txBody>
          <a:bodyPr wrap="none" anchor="ctr"/>
          <a:lstStyle/>
          <a:p>
            <a:r>
              <a:rPr lang="fr-FR" sz="1400" dirty="0">
                <a:latin typeface="Arial" charset="0"/>
                <a:ea typeface="ＭＳ Ｐゴシック" pitchFamily="34" charset="-128"/>
              </a:rPr>
              <a:t>CP = 25</a:t>
            </a:r>
          </a:p>
        </p:txBody>
      </p:sp>
      <p:cxnSp>
        <p:nvCxnSpPr>
          <p:cNvPr id="41" name="Connecteur droit 40"/>
          <p:cNvCxnSpPr/>
          <p:nvPr/>
        </p:nvCxnSpPr>
        <p:spPr bwMode="auto">
          <a:xfrm rot="5400000">
            <a:off x="1610517" y="4401818"/>
            <a:ext cx="4549775" cy="158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2" name="Connecteur droit 41"/>
          <p:cNvCxnSpPr/>
          <p:nvPr/>
        </p:nvCxnSpPr>
        <p:spPr bwMode="auto">
          <a:xfrm rot="5400000">
            <a:off x="4070864" y="4381644"/>
            <a:ext cx="4549775" cy="158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5" name="Rectangle à coins arrondis 44"/>
          <p:cNvSpPr/>
          <p:nvPr/>
        </p:nvSpPr>
        <p:spPr>
          <a:xfrm>
            <a:off x="1686966" y="6416661"/>
            <a:ext cx="2111798" cy="32061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a:t>AE : 600 / CP : 250</a:t>
            </a:r>
          </a:p>
        </p:txBody>
      </p:sp>
      <p:sp>
        <p:nvSpPr>
          <p:cNvPr id="46" name="Rectangle à coins arrondis 45"/>
          <p:cNvSpPr/>
          <p:nvPr/>
        </p:nvSpPr>
        <p:spPr>
          <a:xfrm>
            <a:off x="4008827" y="6416337"/>
            <a:ext cx="2212703" cy="32061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a:t>AE : 100 / CP : 275</a:t>
            </a:r>
          </a:p>
        </p:txBody>
      </p:sp>
      <p:sp>
        <p:nvSpPr>
          <p:cNvPr id="47" name="Rectangle à coins arrondis 46"/>
          <p:cNvSpPr/>
          <p:nvPr/>
        </p:nvSpPr>
        <p:spPr>
          <a:xfrm>
            <a:off x="6539678" y="6406692"/>
            <a:ext cx="2299521" cy="32061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a:t>AE : 100 / CP : 200</a:t>
            </a:r>
          </a:p>
        </p:txBody>
      </p:sp>
      <p:sp>
        <p:nvSpPr>
          <p:cNvPr id="17" name="Espace réservé du pied de page 16"/>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57099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7"/>
            <a:ext cx="8362950" cy="1082674"/>
          </a:xfrm>
        </p:spPr>
        <p:txBody>
          <a:bodyPr>
            <a:normAutofit/>
          </a:bodyPr>
          <a:lstStyle/>
          <a:p>
            <a:r>
              <a:rPr lang="fr-FR" sz="2800" b="1" dirty="0">
                <a:latin typeface="Myriad Pro"/>
              </a:rPr>
              <a:t>DEROULEMENT DE LA PRESENTATION</a:t>
            </a:r>
            <a:endParaRPr lang="fr-FR" sz="2800" dirty="0"/>
          </a:p>
        </p:txBody>
      </p:sp>
      <p:grpSp>
        <p:nvGrpSpPr>
          <p:cNvPr id="6" name="Groupe 20"/>
          <p:cNvGrpSpPr>
            <a:grpSpLocks/>
          </p:cNvGrpSpPr>
          <p:nvPr/>
        </p:nvGrpSpPr>
        <p:grpSpPr bwMode="auto">
          <a:xfrm>
            <a:off x="76201" y="1676400"/>
            <a:ext cx="8888017" cy="2952329"/>
            <a:chOff x="582815" y="1501018"/>
            <a:chExt cx="9103527" cy="1904517"/>
          </a:xfrm>
        </p:grpSpPr>
        <p:sp>
          <p:nvSpPr>
            <p:cNvPr id="7" name="Rectangle 10"/>
            <p:cNvSpPr>
              <a:spLocks noChangeArrowheads="1"/>
            </p:cNvSpPr>
            <p:nvPr/>
          </p:nvSpPr>
          <p:spPr bwMode="auto">
            <a:xfrm>
              <a:off x="584200" y="1501018"/>
              <a:ext cx="1254369" cy="54745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a:t>
              </a:r>
            </a:p>
          </p:txBody>
        </p:sp>
        <p:sp>
          <p:nvSpPr>
            <p:cNvPr id="8" name="Rectangle 11"/>
            <p:cNvSpPr>
              <a:spLocks noChangeArrowheads="1"/>
            </p:cNvSpPr>
            <p:nvPr/>
          </p:nvSpPr>
          <p:spPr bwMode="auto">
            <a:xfrm>
              <a:off x="1947145" y="1501018"/>
              <a:ext cx="7739197" cy="54745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Principes généraux</a:t>
              </a:r>
              <a:endParaRPr lang="fr-FR" sz="1900" b="1" dirty="0">
                <a:solidFill>
                  <a:srgbClr val="0070C0"/>
                </a:solidFill>
                <a:latin typeface="Myriad Pro"/>
              </a:endParaRPr>
            </a:p>
          </p:txBody>
        </p:sp>
        <p:sp>
          <p:nvSpPr>
            <p:cNvPr id="9" name="Rectangle 10"/>
            <p:cNvSpPr>
              <a:spLocks noChangeArrowheads="1"/>
            </p:cNvSpPr>
            <p:nvPr/>
          </p:nvSpPr>
          <p:spPr bwMode="auto">
            <a:xfrm>
              <a:off x="582815" y="2169335"/>
              <a:ext cx="1298283" cy="585877"/>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a:t>
              </a:r>
            </a:p>
          </p:txBody>
        </p:sp>
        <p:sp>
          <p:nvSpPr>
            <p:cNvPr id="10" name="Rectangle 10"/>
            <p:cNvSpPr>
              <a:spLocks noChangeArrowheads="1"/>
            </p:cNvSpPr>
            <p:nvPr/>
          </p:nvSpPr>
          <p:spPr bwMode="auto">
            <a:xfrm>
              <a:off x="582815" y="2801664"/>
              <a:ext cx="1298283" cy="603871"/>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III</a:t>
              </a:r>
            </a:p>
          </p:txBody>
        </p:sp>
        <p:sp>
          <p:nvSpPr>
            <p:cNvPr id="11" name="Rectangle 11"/>
            <p:cNvSpPr>
              <a:spLocks noChangeArrowheads="1"/>
            </p:cNvSpPr>
            <p:nvPr/>
          </p:nvSpPr>
          <p:spPr bwMode="auto">
            <a:xfrm>
              <a:off x="1970030" y="2801664"/>
              <a:ext cx="7658257" cy="60387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79663" tIns="39832" rIns="79663" bIns="39832" anchor="ctr"/>
            <a:lstStyle/>
            <a:p>
              <a:r>
                <a:rPr lang="fr-FR" sz="2000" b="1" dirty="0">
                  <a:solidFill>
                    <a:srgbClr val="0070C0"/>
                  </a:solidFill>
                </a:rPr>
                <a:t>Règles de budgétisation applicables aux marchés publics </a:t>
              </a:r>
              <a:endParaRPr lang="en-US" sz="2000" b="1" dirty="0">
                <a:solidFill>
                  <a:srgbClr val="0070C0"/>
                </a:solidFill>
              </a:endParaRPr>
            </a:p>
          </p:txBody>
        </p:sp>
        <p:sp>
          <p:nvSpPr>
            <p:cNvPr id="12" name="Rectangle 11"/>
            <p:cNvSpPr>
              <a:spLocks noChangeArrowheads="1"/>
            </p:cNvSpPr>
            <p:nvPr/>
          </p:nvSpPr>
          <p:spPr bwMode="auto">
            <a:xfrm>
              <a:off x="1970154" y="2151341"/>
              <a:ext cx="7666062" cy="60387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pPr>
                <a:spcBef>
                  <a:spcPts val="0"/>
                </a:spcBef>
                <a:spcAft>
                  <a:spcPts val="0"/>
                </a:spcAft>
              </a:pPr>
              <a:r>
                <a:rPr lang="fr-FR" sz="2000" b="1" dirty="0">
                  <a:solidFill>
                    <a:srgbClr val="0070C0"/>
                  </a:solidFill>
                </a:rPr>
                <a:t>Budgétisation des AE et CP</a:t>
              </a:r>
              <a:endParaRPr lang="en-US" sz="2000" b="1" dirty="0">
                <a:solidFill>
                  <a:srgbClr val="0070C0"/>
                </a:solidFill>
                <a:latin typeface="Calibri"/>
                <a:cs typeface="+mn-cs"/>
              </a:endParaRPr>
            </a:p>
          </p:txBody>
        </p:sp>
      </p:grpSp>
      <p:sp>
        <p:nvSpPr>
          <p:cNvPr id="13" name="Rectangle 10"/>
          <p:cNvSpPr>
            <a:spLocks noChangeArrowheads="1"/>
          </p:cNvSpPr>
          <p:nvPr/>
        </p:nvSpPr>
        <p:spPr bwMode="auto">
          <a:xfrm>
            <a:off x="106618" y="4724400"/>
            <a:ext cx="1237131" cy="93610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IV</a:t>
            </a:r>
          </a:p>
        </p:txBody>
      </p:sp>
      <p:sp>
        <p:nvSpPr>
          <p:cNvPr id="14" name="Rectangle 11"/>
          <p:cNvSpPr>
            <a:spLocks noChangeArrowheads="1"/>
          </p:cNvSpPr>
          <p:nvPr/>
        </p:nvSpPr>
        <p:spPr bwMode="auto">
          <a:xfrm>
            <a:off x="1430697" y="4724400"/>
            <a:ext cx="7511059" cy="93610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Exercice interactif d’illustration</a:t>
            </a:r>
            <a:endParaRPr lang="en-US" sz="2000" b="1" dirty="0">
              <a:solidFill>
                <a:srgbClr val="0070C0"/>
              </a:solidFill>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913901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457200"/>
            <a:ext cx="8343900" cy="1325563"/>
          </a:xfrm>
        </p:spPr>
        <p:txBody>
          <a:bodyPr>
            <a:normAutofit/>
          </a:bodyPr>
          <a:lstStyle/>
          <a:p>
            <a:r>
              <a:rPr lang="fr-FR" sz="2800" b="1" dirty="0">
                <a:latin typeface="Myria"/>
              </a:rPr>
              <a:t>III – REGLES DE BUDGETISATION APPLICABLES AUX MARCHÉS PUBLICS (1/3)</a:t>
            </a:r>
            <a:endParaRPr lang="fr-FR" sz="2800" dirty="0">
              <a:latin typeface="Myria"/>
            </a:endParaRPr>
          </a:p>
        </p:txBody>
      </p:sp>
      <p:sp>
        <p:nvSpPr>
          <p:cNvPr id="6" name="AutoShape 11"/>
          <p:cNvSpPr>
            <a:spLocks noChangeArrowheads="1"/>
          </p:cNvSpPr>
          <p:nvPr/>
        </p:nvSpPr>
        <p:spPr bwMode="auto">
          <a:xfrm>
            <a:off x="228600" y="1676400"/>
            <a:ext cx="8712968" cy="702588"/>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fr-FR" b="1" dirty="0">
                <a:solidFill>
                  <a:srgbClr val="002060"/>
                </a:solidFill>
                <a:latin typeface="Arial" charset="0"/>
              </a:rPr>
              <a:t>A - MARCHES ANNUELS</a:t>
            </a:r>
          </a:p>
          <a:p>
            <a:r>
              <a:rPr lang="fr-FR" b="1" dirty="0">
                <a:solidFill>
                  <a:schemeClr val="accent6">
                    <a:lumMod val="75000"/>
                  </a:schemeClr>
                </a:solidFill>
                <a:latin typeface="Arial" charset="0"/>
              </a:rPr>
              <a:t>Principe de budgétisation : AE = CP</a:t>
            </a:r>
            <a:endParaRPr lang="fr-FR" b="1" dirty="0">
              <a:solidFill>
                <a:srgbClr val="002060"/>
              </a:solidFill>
              <a:latin typeface="Arial" charset="0"/>
            </a:endParaRPr>
          </a:p>
        </p:txBody>
      </p:sp>
      <p:pic>
        <p:nvPicPr>
          <p:cNvPr id="7" name="Picture 3"/>
          <p:cNvPicPr>
            <a:picLocks noGrp="1" noChangeAspect="1" noChangeArrowheads="1"/>
          </p:cNvPicPr>
          <p:nvPr>
            <p:ph idx="1"/>
          </p:nvPr>
        </p:nvPicPr>
        <p:blipFill>
          <a:blip r:embed="rId2" cstate="print"/>
          <a:srcRect/>
          <a:stretch>
            <a:fillRect/>
          </a:stretch>
        </p:blipFill>
        <p:spPr bwMode="auto">
          <a:xfrm>
            <a:off x="152400" y="2514600"/>
            <a:ext cx="8789167" cy="3962400"/>
          </a:xfrm>
          <a:prstGeom prst="rect">
            <a:avLst/>
          </a:prstGeom>
          <a:noFill/>
          <a:ln w="9525">
            <a:noFill/>
            <a:miter lim="800000"/>
            <a:headEnd/>
            <a:tailEnd/>
          </a:ln>
          <a:effectLst/>
        </p:spPr>
      </p:pic>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3311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457200"/>
            <a:ext cx="8286750" cy="1325563"/>
          </a:xfrm>
        </p:spPr>
        <p:txBody>
          <a:bodyPr>
            <a:normAutofit/>
          </a:bodyPr>
          <a:lstStyle/>
          <a:p>
            <a:r>
              <a:rPr lang="fr-FR" sz="2800" b="1" dirty="0">
                <a:latin typeface="Myria"/>
              </a:rPr>
              <a:t>III – REGLES DE BUDGETISATION APPLICABLES AUX MARCHES PUBLICS (2/3)</a:t>
            </a:r>
            <a:endParaRPr lang="fr-FR" sz="2800" dirty="0">
              <a:latin typeface="Myria"/>
            </a:endParaRPr>
          </a:p>
        </p:txBody>
      </p:sp>
      <p:graphicFrame>
        <p:nvGraphicFramePr>
          <p:cNvPr id="3" name="Tableau 2"/>
          <p:cNvGraphicFramePr>
            <a:graphicFrameLocks noGrp="1"/>
          </p:cNvGraphicFramePr>
          <p:nvPr>
            <p:extLst>
              <p:ext uri="{D42A27DB-BD31-4B8C-83A1-F6EECF244321}">
                <p14:modId xmlns:p14="http://schemas.microsoft.com/office/powerpoint/2010/main" val="2740359778"/>
              </p:ext>
            </p:extLst>
          </p:nvPr>
        </p:nvGraphicFramePr>
        <p:xfrm>
          <a:off x="152400" y="1752600"/>
          <a:ext cx="8610600" cy="4267199"/>
        </p:xfrm>
        <a:graphic>
          <a:graphicData uri="http://schemas.openxmlformats.org/drawingml/2006/table">
            <a:tbl>
              <a:tblPr firstRow="1" bandRow="1">
                <a:tableStyleId>{5C22544A-7EE6-4342-B048-85BDC9FD1C3A}</a:tableStyleId>
              </a:tblPr>
              <a:tblGrid>
                <a:gridCol w="4279491">
                  <a:extLst>
                    <a:ext uri="{9D8B030D-6E8A-4147-A177-3AD203B41FA5}">
                      <a16:colId xmlns:a16="http://schemas.microsoft.com/office/drawing/2014/main" val="20000"/>
                    </a:ext>
                  </a:extLst>
                </a:gridCol>
                <a:gridCol w="4331109">
                  <a:extLst>
                    <a:ext uri="{9D8B030D-6E8A-4147-A177-3AD203B41FA5}">
                      <a16:colId xmlns:a16="http://schemas.microsoft.com/office/drawing/2014/main" val="20001"/>
                    </a:ext>
                  </a:extLst>
                </a:gridCol>
              </a:tblGrid>
              <a:tr h="725438">
                <a:tc gridSpan="2">
                  <a:txBody>
                    <a:bodyPr/>
                    <a:lstStyle/>
                    <a:p>
                      <a:pPr algn="ctr"/>
                      <a:r>
                        <a:rPr lang="fr-FR" sz="2000" b="1" dirty="0"/>
                        <a:t>MARCHES PLURIANNUELS (AE # CP) HORS PPP</a:t>
                      </a:r>
                    </a:p>
                  </a:txBody>
                  <a:tcPr anchor="ctr"/>
                </a:tc>
                <a:tc hMerge="1">
                  <a:txBody>
                    <a:bodyPr/>
                    <a:lstStyle/>
                    <a:p>
                      <a:endParaRPr lang="fr-FR" dirty="0"/>
                    </a:p>
                  </a:txBody>
                  <a:tcPr/>
                </a:tc>
                <a:extLst>
                  <a:ext uri="{0D108BD9-81ED-4DB2-BD59-A6C34878D82A}">
                    <a16:rowId xmlns:a16="http://schemas.microsoft.com/office/drawing/2014/main" val="10000"/>
                  </a:ext>
                </a:extLst>
              </a:tr>
              <a:tr h="725438">
                <a:tc>
                  <a:txBody>
                    <a:bodyPr/>
                    <a:lstStyle/>
                    <a:p>
                      <a:pPr algn="ctr"/>
                      <a:r>
                        <a:rPr lang="fr-FR" sz="1800" b="1" dirty="0"/>
                        <a:t>Type</a:t>
                      </a:r>
                      <a:r>
                        <a:rPr lang="fr-FR" sz="1800" b="1" baseline="0" dirty="0"/>
                        <a:t> de marché</a:t>
                      </a:r>
                      <a:endParaRPr lang="fr-FR" sz="1800" b="1" dirty="0"/>
                    </a:p>
                  </a:txBody>
                  <a:tcPr anchor="ctr"/>
                </a:tc>
                <a:tc>
                  <a:txBody>
                    <a:bodyPr/>
                    <a:lstStyle/>
                    <a:p>
                      <a:pPr algn="ctr"/>
                      <a:r>
                        <a:rPr lang="fr-FR" sz="1800" b="1" dirty="0"/>
                        <a:t>Mode de budgétisation</a:t>
                      </a:r>
                    </a:p>
                  </a:txBody>
                  <a:tcPr anchor="ctr"/>
                </a:tc>
                <a:extLst>
                  <a:ext uri="{0D108BD9-81ED-4DB2-BD59-A6C34878D82A}">
                    <a16:rowId xmlns:a16="http://schemas.microsoft.com/office/drawing/2014/main" val="10001"/>
                  </a:ext>
                </a:extLst>
              </a:tr>
              <a:tr h="938216">
                <a:tc>
                  <a:txBody>
                    <a:bodyPr/>
                    <a:lstStyle/>
                    <a:p>
                      <a:r>
                        <a:rPr lang="fr-FR" sz="1400" dirty="0"/>
                        <a:t>Marchés</a:t>
                      </a:r>
                      <a:r>
                        <a:rPr lang="fr-FR" sz="1400" baseline="0" dirty="0"/>
                        <a:t> publics pluriannuels en AE # CP</a:t>
                      </a:r>
                      <a:endParaRPr lang="fr-FR" sz="1400" dirty="0"/>
                    </a:p>
                  </a:txBody>
                  <a:tcPr anchor="ctr"/>
                </a:tc>
                <a:tc>
                  <a:txBody>
                    <a:bodyPr/>
                    <a:lstStyle/>
                    <a:p>
                      <a:r>
                        <a:rPr lang="fr-FR" sz="1400" dirty="0">
                          <a:solidFill>
                            <a:srgbClr val="FF0000"/>
                          </a:solidFill>
                        </a:rPr>
                        <a:t>AE</a:t>
                      </a:r>
                      <a:r>
                        <a:rPr lang="fr-FR" sz="1400" dirty="0"/>
                        <a:t> </a:t>
                      </a:r>
                      <a:r>
                        <a:rPr lang="fr-FR" sz="1400" b="1" kern="1200" baseline="0" dirty="0">
                          <a:solidFill>
                            <a:srgbClr val="00B050"/>
                          </a:solidFill>
                          <a:latin typeface="+mn-lt"/>
                          <a:ea typeface="+mn-ea"/>
                          <a:cs typeface="+mn-cs"/>
                        </a:rPr>
                        <a:t>: budgétisée dès la première année</a:t>
                      </a:r>
                    </a:p>
                    <a:p>
                      <a:r>
                        <a:rPr lang="fr-FR" sz="1400" kern="1200" dirty="0">
                          <a:solidFill>
                            <a:srgbClr val="FF0000"/>
                          </a:solidFill>
                          <a:latin typeface="+mn-lt"/>
                          <a:ea typeface="+mn-ea"/>
                          <a:cs typeface="+mn-cs"/>
                        </a:rPr>
                        <a:t>CP</a:t>
                      </a:r>
                      <a:r>
                        <a:rPr lang="fr-FR" sz="1400" baseline="0" dirty="0"/>
                        <a:t> </a:t>
                      </a:r>
                      <a:r>
                        <a:rPr lang="fr-FR" sz="1400" b="1" kern="1200" baseline="0" dirty="0">
                          <a:solidFill>
                            <a:srgbClr val="00B050"/>
                          </a:solidFill>
                          <a:latin typeface="+mn-lt"/>
                          <a:ea typeface="+mn-ea"/>
                          <a:cs typeface="+mn-cs"/>
                        </a:rPr>
                        <a:t>: budgétisée sur la durée d’ exécution du marché</a:t>
                      </a:r>
                    </a:p>
                  </a:txBody>
                  <a:tcPr anchor="ctr"/>
                </a:tc>
                <a:extLst>
                  <a:ext uri="{0D108BD9-81ED-4DB2-BD59-A6C34878D82A}">
                    <a16:rowId xmlns:a16="http://schemas.microsoft.com/office/drawing/2014/main" val="10002"/>
                  </a:ext>
                </a:extLst>
              </a:tr>
              <a:tr h="1095188">
                <a:tc>
                  <a:txBody>
                    <a:bodyPr/>
                    <a:lstStyle/>
                    <a:p>
                      <a:r>
                        <a:rPr lang="fr-FR" sz="1400" dirty="0"/>
                        <a:t>Marché à prix fermes ou révisables</a:t>
                      </a:r>
                      <a:r>
                        <a:rPr lang="fr-FR" sz="1400" baseline="0" dirty="0"/>
                        <a:t> (de durée ferme ou reconductible)</a:t>
                      </a:r>
                      <a:endParaRPr lang="fr-FR" sz="1400" dirty="0"/>
                    </a:p>
                  </a:txBody>
                  <a:tcPr anchor="ctr"/>
                </a:tc>
                <a:tc>
                  <a:txBody>
                    <a:bodyPr/>
                    <a:lstStyle/>
                    <a:p>
                      <a:r>
                        <a:rPr lang="fr-FR" sz="1400" kern="1200" dirty="0">
                          <a:solidFill>
                            <a:srgbClr val="FF0000"/>
                          </a:solidFill>
                          <a:latin typeface="+mn-lt"/>
                          <a:ea typeface="+mn-ea"/>
                          <a:cs typeface="+mn-cs"/>
                        </a:rPr>
                        <a:t>AE</a:t>
                      </a:r>
                      <a:r>
                        <a:rPr lang="fr-FR" sz="1400" dirty="0"/>
                        <a:t> </a:t>
                      </a:r>
                      <a:r>
                        <a:rPr lang="fr-FR" sz="1400" b="1" kern="1200" baseline="0" dirty="0">
                          <a:solidFill>
                            <a:srgbClr val="00B050"/>
                          </a:solidFill>
                          <a:latin typeface="+mn-lt"/>
                          <a:ea typeface="+mn-ea"/>
                          <a:cs typeface="+mn-cs"/>
                        </a:rPr>
                        <a:t>: montant des engagements fermes (plus AE s’il existe une révision des prix par rapport à l’engagement de référence)</a:t>
                      </a:r>
                    </a:p>
                    <a:p>
                      <a:r>
                        <a:rPr lang="fr-FR" sz="1400" baseline="0" dirty="0">
                          <a:solidFill>
                            <a:srgbClr val="FF0000"/>
                          </a:solidFill>
                        </a:rPr>
                        <a:t>CP</a:t>
                      </a:r>
                      <a:r>
                        <a:rPr lang="fr-FR" sz="1400" baseline="0" dirty="0"/>
                        <a:t> </a:t>
                      </a:r>
                      <a:r>
                        <a:rPr lang="fr-FR" sz="1400" b="1" kern="1200" baseline="0" dirty="0">
                          <a:solidFill>
                            <a:srgbClr val="00B050"/>
                          </a:solidFill>
                          <a:latin typeface="+mn-lt"/>
                          <a:ea typeface="+mn-ea"/>
                          <a:cs typeface="+mn-cs"/>
                        </a:rPr>
                        <a:t>: évaluation des paiements de l’année</a:t>
                      </a:r>
                    </a:p>
                  </a:txBody>
                  <a:tcPr anchor="ctr"/>
                </a:tc>
                <a:extLst>
                  <a:ext uri="{0D108BD9-81ED-4DB2-BD59-A6C34878D82A}">
                    <a16:rowId xmlns:a16="http://schemas.microsoft.com/office/drawing/2014/main" val="10003"/>
                  </a:ext>
                </a:extLst>
              </a:tr>
              <a:tr h="782919">
                <a:tc>
                  <a:txBody>
                    <a:bodyPr/>
                    <a:lstStyle/>
                    <a:p>
                      <a:r>
                        <a:rPr lang="fr-FR" sz="1400" dirty="0"/>
                        <a:t>Marchés répartis en plusieurs lots</a:t>
                      </a:r>
                    </a:p>
                  </a:txBody>
                  <a:tcPr anchor="ctr"/>
                </a:tc>
                <a:tc>
                  <a:txBody>
                    <a:bodyPr/>
                    <a:lstStyle/>
                    <a:p>
                      <a:r>
                        <a:rPr lang="fr-FR" sz="1400" kern="1200" baseline="0" dirty="0">
                          <a:solidFill>
                            <a:srgbClr val="FF0000"/>
                          </a:solidFill>
                          <a:latin typeface="+mn-lt"/>
                          <a:ea typeface="+mn-ea"/>
                          <a:cs typeface="+mn-cs"/>
                        </a:rPr>
                        <a:t>AE</a:t>
                      </a:r>
                      <a:r>
                        <a:rPr lang="fr-FR" sz="1400" dirty="0"/>
                        <a:t> </a:t>
                      </a:r>
                      <a:r>
                        <a:rPr lang="fr-FR" sz="1400" b="1" kern="1200" baseline="0" dirty="0">
                          <a:solidFill>
                            <a:srgbClr val="00B050"/>
                          </a:solidFill>
                          <a:latin typeface="+mn-lt"/>
                          <a:ea typeface="+mn-ea"/>
                          <a:cs typeface="+mn-cs"/>
                        </a:rPr>
                        <a:t>: en fonction du rythme d’engagement des différents lots</a:t>
                      </a:r>
                    </a:p>
                    <a:p>
                      <a:r>
                        <a:rPr lang="fr-FR" sz="1400" kern="1200" baseline="0" dirty="0">
                          <a:solidFill>
                            <a:srgbClr val="FF0000"/>
                          </a:solidFill>
                          <a:latin typeface="+mn-lt"/>
                          <a:ea typeface="+mn-ea"/>
                          <a:cs typeface="+mn-cs"/>
                        </a:rPr>
                        <a:t>CP</a:t>
                      </a:r>
                      <a:r>
                        <a:rPr lang="fr-FR" sz="1400" dirty="0"/>
                        <a:t> </a:t>
                      </a:r>
                      <a:r>
                        <a:rPr lang="fr-FR" sz="1400" b="1" kern="1200" baseline="0" dirty="0">
                          <a:solidFill>
                            <a:srgbClr val="00B050"/>
                          </a:solidFill>
                          <a:latin typeface="+mn-lt"/>
                          <a:ea typeface="+mn-ea"/>
                          <a:cs typeface="+mn-cs"/>
                        </a:rPr>
                        <a:t>: en fonction des décaissements prévisibles</a:t>
                      </a:r>
                    </a:p>
                  </a:txBody>
                  <a:tcPr anchor="ctr"/>
                </a:tc>
                <a:extLst>
                  <a:ext uri="{0D108BD9-81ED-4DB2-BD59-A6C34878D82A}">
                    <a16:rowId xmlns:a16="http://schemas.microsoft.com/office/drawing/2014/main" val="10004"/>
                  </a:ext>
                </a:extLst>
              </a:tr>
            </a:tbl>
          </a:graphicData>
        </a:graphic>
      </p:graphicFrame>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457200"/>
            <a:ext cx="8362950" cy="1325563"/>
          </a:xfrm>
        </p:spPr>
        <p:txBody>
          <a:bodyPr>
            <a:noAutofit/>
          </a:bodyPr>
          <a:lstStyle/>
          <a:p>
            <a:r>
              <a:rPr lang="fr-FR" sz="2800" b="1" dirty="0">
                <a:latin typeface="Myria"/>
              </a:rPr>
              <a:t>III – REGLES DE BUDGETISATION APPLICABLES AUX MARCHÉS PUBLICS (3/3)</a:t>
            </a:r>
            <a:endParaRPr lang="fr-FR" sz="2800" dirty="0">
              <a:latin typeface="Myria"/>
            </a:endParaRPr>
          </a:p>
        </p:txBody>
      </p:sp>
      <p:graphicFrame>
        <p:nvGraphicFramePr>
          <p:cNvPr id="3" name="Espace réservé du contenu 9"/>
          <p:cNvGraphicFramePr>
            <a:graphicFrameLocks noGrp="1"/>
          </p:cNvGraphicFramePr>
          <p:nvPr>
            <p:ph idx="1"/>
            <p:extLst>
              <p:ext uri="{D42A27DB-BD31-4B8C-83A1-F6EECF244321}">
                <p14:modId xmlns:p14="http://schemas.microsoft.com/office/powerpoint/2010/main" val="92124414"/>
              </p:ext>
            </p:extLst>
          </p:nvPr>
        </p:nvGraphicFramePr>
        <p:xfrm>
          <a:off x="228600" y="1752600"/>
          <a:ext cx="8610600" cy="4464496"/>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748341">
                <a:tc>
                  <a:txBody>
                    <a:bodyPr/>
                    <a:lstStyle/>
                    <a:p>
                      <a:pPr algn="ctr"/>
                      <a:r>
                        <a:rPr lang="fr-FR" sz="1800" b="1" dirty="0"/>
                        <a:t>Type</a:t>
                      </a:r>
                      <a:r>
                        <a:rPr lang="fr-FR" sz="1800" b="1" baseline="0" dirty="0"/>
                        <a:t> de marché</a:t>
                      </a:r>
                      <a:endParaRPr lang="fr-FR" sz="1800" b="1" dirty="0"/>
                    </a:p>
                  </a:txBody>
                  <a:tcPr anchor="ctr"/>
                </a:tc>
                <a:tc>
                  <a:txBody>
                    <a:bodyPr/>
                    <a:lstStyle/>
                    <a:p>
                      <a:pPr algn="ctr"/>
                      <a:r>
                        <a:rPr lang="fr-FR" sz="1800" b="1" dirty="0"/>
                        <a:t>Mode</a:t>
                      </a:r>
                      <a:r>
                        <a:rPr lang="fr-FR" sz="1800" b="1" baseline="0" dirty="0"/>
                        <a:t> de budgétisation</a:t>
                      </a:r>
                      <a:endParaRPr lang="fr-FR" sz="1800" b="1" dirty="0"/>
                    </a:p>
                  </a:txBody>
                  <a:tcPr anchor="ctr"/>
                </a:tc>
                <a:extLst>
                  <a:ext uri="{0D108BD9-81ED-4DB2-BD59-A6C34878D82A}">
                    <a16:rowId xmlns:a16="http://schemas.microsoft.com/office/drawing/2014/main" val="10000"/>
                  </a:ext>
                </a:extLst>
              </a:tr>
              <a:tr h="3716155">
                <a:tc>
                  <a:txBody>
                    <a:bodyPr/>
                    <a:lstStyle/>
                    <a:p>
                      <a:pPr algn="ctr"/>
                      <a:r>
                        <a:rPr lang="fr-FR" sz="1600" b="1" dirty="0"/>
                        <a:t>Contrat</a:t>
                      </a:r>
                      <a:r>
                        <a:rPr lang="fr-FR" sz="1600" b="1" baseline="0" dirty="0"/>
                        <a:t> de partenariat public-privé</a:t>
                      </a:r>
                      <a:endParaRPr lang="fr-FR" sz="1600" b="1" dirty="0"/>
                    </a:p>
                  </a:txBody>
                  <a:tcPr anchor="ctr"/>
                </a:tc>
                <a:tc>
                  <a:txBody>
                    <a:bodyPr/>
                    <a:lstStyle/>
                    <a:p>
                      <a:r>
                        <a:rPr lang="fr-FR" sz="1400" b="1" u="sng" dirty="0"/>
                        <a:t>Année du projet </a:t>
                      </a:r>
                      <a:r>
                        <a:rPr lang="fr-FR" sz="1400" dirty="0"/>
                        <a:t>:</a:t>
                      </a:r>
                    </a:p>
                    <a:p>
                      <a:endParaRPr lang="fr-FR" sz="1400" dirty="0"/>
                    </a:p>
                    <a:p>
                      <a:r>
                        <a:rPr lang="fr-FR" sz="1400" dirty="0">
                          <a:solidFill>
                            <a:srgbClr val="FF0000"/>
                          </a:solidFill>
                        </a:rPr>
                        <a:t>AE</a:t>
                      </a:r>
                      <a:r>
                        <a:rPr lang="fr-FR" sz="1400" dirty="0"/>
                        <a:t> </a:t>
                      </a:r>
                      <a:r>
                        <a:rPr lang="fr-FR" sz="1400" b="1" dirty="0">
                          <a:solidFill>
                            <a:srgbClr val="00B050"/>
                          </a:solidFill>
                        </a:rPr>
                        <a:t>= évaluation du montant total du projet d’investissement</a:t>
                      </a:r>
                      <a:r>
                        <a:rPr lang="fr-FR" sz="1400" b="1" baseline="0" dirty="0">
                          <a:solidFill>
                            <a:srgbClr val="00B050"/>
                          </a:solidFill>
                        </a:rPr>
                        <a:t> (tranche fonctionnelle) comprenant la tranche ferme + montant de l’indemnité pour rupture anticipée du contrat + montant des tranches conditionnelles.</a:t>
                      </a:r>
                    </a:p>
                    <a:p>
                      <a:endParaRPr lang="fr-FR" sz="1400" baseline="0" dirty="0"/>
                    </a:p>
                    <a:p>
                      <a:r>
                        <a:rPr lang="fr-FR" sz="1400" kern="1200" dirty="0">
                          <a:solidFill>
                            <a:srgbClr val="FF0000"/>
                          </a:solidFill>
                          <a:latin typeface="+mn-lt"/>
                          <a:ea typeface="+mn-ea"/>
                          <a:cs typeface="+mn-cs"/>
                        </a:rPr>
                        <a:t>CP</a:t>
                      </a:r>
                      <a:r>
                        <a:rPr lang="fr-FR" sz="1400" baseline="0" dirty="0"/>
                        <a:t> </a:t>
                      </a:r>
                      <a:r>
                        <a:rPr lang="fr-FR" sz="1400" b="1" kern="1200" dirty="0">
                          <a:solidFill>
                            <a:srgbClr val="00B050"/>
                          </a:solidFill>
                          <a:latin typeface="+mn-lt"/>
                          <a:ea typeface="+mn-ea"/>
                          <a:cs typeface="+mn-cs"/>
                        </a:rPr>
                        <a:t>= montant des paiements à effectuer sur l’année</a:t>
                      </a:r>
                    </a:p>
                    <a:p>
                      <a:endParaRPr lang="fr-FR" sz="1400" baseline="0" dirty="0"/>
                    </a:p>
                    <a:p>
                      <a:r>
                        <a:rPr lang="fr-FR" sz="1400" b="1" u="sng" baseline="0" dirty="0"/>
                        <a:t>Années suivantes </a:t>
                      </a:r>
                      <a:r>
                        <a:rPr lang="fr-FR" sz="1400" baseline="0" dirty="0"/>
                        <a:t>:</a:t>
                      </a:r>
                    </a:p>
                    <a:p>
                      <a:r>
                        <a:rPr lang="fr-FR" sz="1400" kern="1200" dirty="0">
                          <a:solidFill>
                            <a:srgbClr val="FF0000"/>
                          </a:solidFill>
                          <a:latin typeface="+mn-lt"/>
                          <a:ea typeface="+mn-ea"/>
                          <a:cs typeface="+mn-cs"/>
                        </a:rPr>
                        <a:t>AE</a:t>
                      </a:r>
                      <a:r>
                        <a:rPr lang="fr-FR" sz="1400" baseline="0" dirty="0"/>
                        <a:t> </a:t>
                      </a:r>
                      <a:r>
                        <a:rPr lang="fr-FR" sz="1400" b="1" kern="1200" dirty="0">
                          <a:solidFill>
                            <a:srgbClr val="00B050"/>
                          </a:solidFill>
                          <a:latin typeface="+mn-lt"/>
                          <a:ea typeface="+mn-ea"/>
                          <a:cs typeface="+mn-cs"/>
                        </a:rPr>
                        <a:t>= 0 (on consomme les AE affectées antérieurement sur la tranche fonctionnelle)</a:t>
                      </a:r>
                    </a:p>
                    <a:p>
                      <a:endParaRPr lang="fr-FR" sz="1400" baseline="0" dirty="0"/>
                    </a:p>
                    <a:p>
                      <a:r>
                        <a:rPr lang="fr-FR" sz="1400" kern="1200" dirty="0">
                          <a:solidFill>
                            <a:srgbClr val="FF0000"/>
                          </a:solidFill>
                          <a:latin typeface="+mn-lt"/>
                          <a:ea typeface="+mn-ea"/>
                          <a:cs typeface="+mn-cs"/>
                        </a:rPr>
                        <a:t>CP</a:t>
                      </a:r>
                      <a:r>
                        <a:rPr lang="fr-FR" sz="1400" baseline="0" dirty="0"/>
                        <a:t>  </a:t>
                      </a:r>
                      <a:r>
                        <a:rPr lang="fr-FR" sz="1400" b="1" kern="1200" dirty="0">
                          <a:solidFill>
                            <a:srgbClr val="00B050"/>
                          </a:solidFill>
                          <a:latin typeface="+mn-lt"/>
                          <a:ea typeface="+mn-ea"/>
                          <a:cs typeface="+mn-cs"/>
                        </a:rPr>
                        <a:t>= montant des paiements à effectuer sur l’ année sur les marchés en cours et à passer</a:t>
                      </a:r>
                    </a:p>
                  </a:txBody>
                  <a:tcPr/>
                </a:tc>
                <a:extLst>
                  <a:ext uri="{0D108BD9-81ED-4DB2-BD59-A6C34878D82A}">
                    <a16:rowId xmlns:a16="http://schemas.microsoft.com/office/drawing/2014/main" val="10001"/>
                  </a:ext>
                </a:extLst>
              </a:tr>
            </a:tbl>
          </a:graphicData>
        </a:graphic>
      </p:graphicFrame>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365127"/>
            <a:ext cx="8286750" cy="1158874"/>
          </a:xfrm>
        </p:spPr>
        <p:txBody>
          <a:bodyPr>
            <a:normAutofit/>
          </a:bodyPr>
          <a:lstStyle/>
          <a:p>
            <a:r>
              <a:rPr lang="fr-FR" sz="2800" b="1" dirty="0">
                <a:latin typeface="Myriad Pro"/>
              </a:rPr>
              <a:t>DEROULEMENT DE LA PRESENTATION</a:t>
            </a:r>
            <a:endParaRPr lang="fr-FR" sz="2800" dirty="0"/>
          </a:p>
        </p:txBody>
      </p:sp>
      <p:grpSp>
        <p:nvGrpSpPr>
          <p:cNvPr id="3" name="Groupe 20"/>
          <p:cNvGrpSpPr>
            <a:grpSpLocks/>
          </p:cNvGrpSpPr>
          <p:nvPr/>
        </p:nvGrpSpPr>
        <p:grpSpPr bwMode="auto">
          <a:xfrm>
            <a:off x="214885" y="1851133"/>
            <a:ext cx="8700515" cy="2952329"/>
            <a:chOff x="582815" y="1501018"/>
            <a:chExt cx="9053526" cy="1904517"/>
          </a:xfrm>
        </p:grpSpPr>
        <p:sp>
          <p:nvSpPr>
            <p:cNvPr id="4" name="Rectangle 10"/>
            <p:cNvSpPr>
              <a:spLocks noChangeArrowheads="1"/>
            </p:cNvSpPr>
            <p:nvPr/>
          </p:nvSpPr>
          <p:spPr bwMode="auto">
            <a:xfrm>
              <a:off x="584200" y="1501018"/>
              <a:ext cx="1254369" cy="547454"/>
            </a:xfrm>
            <a:prstGeom prst="rect">
              <a:avLst/>
            </a:prstGeom>
            <a:solidFill>
              <a:schemeClr val="accent1">
                <a:lumMod val="50000"/>
              </a:schemeClr>
            </a:solidFill>
            <a:ln>
              <a:headEnd/>
              <a:tailEnd/>
            </a:ln>
          </p:spPr>
          <p:style>
            <a:lnRef idx="2">
              <a:schemeClr val="accent1"/>
            </a:lnRef>
            <a:fillRef idx="1001">
              <a:schemeClr val="dk2"/>
            </a:fillRef>
            <a:effectRef idx="0">
              <a:schemeClr val="accent1"/>
            </a:effectRef>
            <a:fontRef idx="minor">
              <a:schemeClr val="dk1"/>
            </a:fontRef>
          </p:style>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a:t>
              </a:r>
            </a:p>
          </p:txBody>
        </p:sp>
        <p:sp>
          <p:nvSpPr>
            <p:cNvPr id="5" name="Rectangle 11"/>
            <p:cNvSpPr>
              <a:spLocks noChangeArrowheads="1"/>
            </p:cNvSpPr>
            <p:nvPr/>
          </p:nvSpPr>
          <p:spPr bwMode="auto">
            <a:xfrm>
              <a:off x="1897144" y="1501018"/>
              <a:ext cx="7739197" cy="54745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Principes généraux</a:t>
              </a:r>
              <a:endParaRPr lang="fr-FR" sz="1900" b="1" dirty="0">
                <a:solidFill>
                  <a:srgbClr val="0070C0"/>
                </a:solidFill>
                <a:latin typeface="Myriad Pro"/>
              </a:endParaRPr>
            </a:p>
          </p:txBody>
        </p:sp>
        <p:sp>
          <p:nvSpPr>
            <p:cNvPr id="6" name="Rectangle 10"/>
            <p:cNvSpPr>
              <a:spLocks noChangeArrowheads="1"/>
            </p:cNvSpPr>
            <p:nvPr/>
          </p:nvSpPr>
          <p:spPr bwMode="auto">
            <a:xfrm>
              <a:off x="582815" y="2169335"/>
              <a:ext cx="1255754" cy="585877"/>
            </a:xfrm>
            <a:prstGeom prst="rect">
              <a:avLst/>
            </a:prstGeom>
            <a:solidFill>
              <a:schemeClr val="accent1">
                <a:lumMod val="50000"/>
              </a:schemeClr>
            </a:solidFill>
            <a:ln>
              <a:headEnd/>
              <a:tailEnd/>
            </a:ln>
          </p:spPr>
          <p:style>
            <a:lnRef idx="2">
              <a:schemeClr val="accent1"/>
            </a:lnRef>
            <a:fillRef idx="1001">
              <a:schemeClr val="dk2"/>
            </a:fillRef>
            <a:effectRef idx="0">
              <a:schemeClr val="accent1"/>
            </a:effectRef>
            <a:fontRef idx="minor">
              <a:schemeClr val="dk1"/>
            </a:fontRef>
          </p:style>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a:t>
              </a:r>
            </a:p>
          </p:txBody>
        </p:sp>
        <p:sp>
          <p:nvSpPr>
            <p:cNvPr id="7" name="Rectangle 10"/>
            <p:cNvSpPr>
              <a:spLocks noChangeArrowheads="1"/>
            </p:cNvSpPr>
            <p:nvPr/>
          </p:nvSpPr>
          <p:spPr bwMode="auto">
            <a:xfrm>
              <a:off x="582815" y="2801664"/>
              <a:ext cx="1254368" cy="603871"/>
            </a:xfrm>
            <a:prstGeom prst="rect">
              <a:avLst/>
            </a:prstGeom>
            <a:solidFill>
              <a:schemeClr val="accent1">
                <a:lumMod val="50000"/>
              </a:schemeClr>
            </a:solidFill>
            <a:ln>
              <a:headEnd/>
              <a:tailEnd/>
            </a:ln>
          </p:spPr>
          <p:style>
            <a:lnRef idx="2">
              <a:schemeClr val="accent1"/>
            </a:lnRef>
            <a:fillRef idx="1001">
              <a:schemeClr val="dk2"/>
            </a:fillRef>
            <a:effectRef idx="0">
              <a:schemeClr val="accent1"/>
            </a:effectRef>
            <a:fontRef idx="minor">
              <a:schemeClr val="dk1"/>
            </a:fontRef>
          </p:style>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III</a:t>
              </a:r>
            </a:p>
          </p:txBody>
        </p:sp>
        <p:sp>
          <p:nvSpPr>
            <p:cNvPr id="8" name="Rectangle 11"/>
            <p:cNvSpPr>
              <a:spLocks noChangeArrowheads="1"/>
            </p:cNvSpPr>
            <p:nvPr/>
          </p:nvSpPr>
          <p:spPr bwMode="auto">
            <a:xfrm>
              <a:off x="1897144" y="2801664"/>
              <a:ext cx="7731143" cy="60387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Règles de budgétisation applicables aux marchés publics </a:t>
              </a:r>
              <a:endParaRPr lang="en-US" sz="2000" b="1" dirty="0">
                <a:solidFill>
                  <a:srgbClr val="0070C0"/>
                </a:solidFill>
              </a:endParaRPr>
            </a:p>
          </p:txBody>
        </p:sp>
        <p:sp>
          <p:nvSpPr>
            <p:cNvPr id="9" name="Rectangle 11"/>
            <p:cNvSpPr>
              <a:spLocks noChangeArrowheads="1"/>
            </p:cNvSpPr>
            <p:nvPr/>
          </p:nvSpPr>
          <p:spPr bwMode="auto">
            <a:xfrm>
              <a:off x="1897144" y="2151341"/>
              <a:ext cx="7739072" cy="60387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pPr>
                <a:spcBef>
                  <a:spcPts val="0"/>
                </a:spcBef>
                <a:spcAft>
                  <a:spcPts val="0"/>
                </a:spcAft>
              </a:pPr>
              <a:r>
                <a:rPr lang="fr-FR" sz="2000" b="1" dirty="0">
                  <a:solidFill>
                    <a:srgbClr val="0070C0"/>
                  </a:solidFill>
                </a:rPr>
                <a:t>Budgétisation des AE et CP</a:t>
              </a:r>
              <a:endParaRPr lang="en-US" sz="2000" b="1" dirty="0">
                <a:solidFill>
                  <a:srgbClr val="0070C0"/>
                </a:solidFill>
                <a:latin typeface="Calibri"/>
                <a:cs typeface="+mn-cs"/>
              </a:endParaRPr>
            </a:p>
          </p:txBody>
        </p:sp>
      </p:grpSp>
      <p:sp>
        <p:nvSpPr>
          <p:cNvPr id="10" name="Rectangle 10"/>
          <p:cNvSpPr>
            <a:spLocks noChangeArrowheads="1"/>
          </p:cNvSpPr>
          <p:nvPr/>
        </p:nvSpPr>
        <p:spPr bwMode="auto">
          <a:xfrm>
            <a:off x="183212" y="4876800"/>
            <a:ext cx="1237131" cy="936104"/>
          </a:xfrm>
          <a:prstGeom prst="rect">
            <a:avLst/>
          </a:prstGeom>
          <a:solidFill>
            <a:schemeClr val="accent1">
              <a:lumMod val="50000"/>
            </a:schemeClr>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IV</a:t>
            </a:r>
          </a:p>
        </p:txBody>
      </p:sp>
      <p:sp>
        <p:nvSpPr>
          <p:cNvPr id="11" name="Rectangle 11"/>
          <p:cNvSpPr>
            <a:spLocks noChangeArrowheads="1"/>
          </p:cNvSpPr>
          <p:nvPr/>
        </p:nvSpPr>
        <p:spPr bwMode="auto">
          <a:xfrm>
            <a:off x="1477966" y="4881995"/>
            <a:ext cx="7553019" cy="93610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79663" tIns="39832" rIns="79663" bIns="39832" anchor="ctr"/>
          <a:lstStyle/>
          <a:p>
            <a:r>
              <a:rPr lang="fr-FR" sz="2000" b="1" dirty="0">
                <a:solidFill>
                  <a:srgbClr val="0070C0"/>
                </a:solidFill>
              </a:rPr>
              <a:t>Exercice interactif d’illustration</a:t>
            </a:r>
            <a:endParaRPr lang="en-US" sz="2000" b="1" dirty="0">
              <a:solidFill>
                <a:srgbClr val="0070C0"/>
              </a:solidFill>
            </a:endParaRPr>
          </a:p>
        </p:txBody>
      </p:sp>
      <p:sp>
        <p:nvSpPr>
          <p:cNvPr id="12" name="Espace réservé du pied de page 11"/>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normAutofit/>
          </a:bodyPr>
          <a:lstStyle/>
          <a:p>
            <a:r>
              <a:rPr lang="fr-FR" sz="2800" b="1" dirty="0">
                <a:latin typeface="Myrioa"/>
              </a:rPr>
              <a:t>CAS PRATIQUE INTERACTIF (1/9)</a:t>
            </a:r>
            <a:endParaRPr lang="fr-FR" sz="2800" dirty="0">
              <a:latin typeface="Myrioa"/>
            </a:endParaRPr>
          </a:p>
        </p:txBody>
      </p:sp>
      <p:sp>
        <p:nvSpPr>
          <p:cNvPr id="3" name="Content Placeholder 2"/>
          <p:cNvSpPr>
            <a:spLocks noGrp="1"/>
          </p:cNvSpPr>
          <p:nvPr>
            <p:ph idx="1"/>
          </p:nvPr>
        </p:nvSpPr>
        <p:spPr>
          <a:xfrm>
            <a:off x="152401" y="1219200"/>
            <a:ext cx="8839200" cy="5328592"/>
          </a:xfrm>
        </p:spPr>
        <p:txBody>
          <a:bodyPr>
            <a:noAutofit/>
          </a:bodyPr>
          <a:lstStyle/>
          <a:p>
            <a:r>
              <a:rPr lang="fr-FR" sz="1600" b="1" dirty="0">
                <a:solidFill>
                  <a:schemeClr val="accent6">
                    <a:lumMod val="75000"/>
                  </a:schemeClr>
                </a:solidFill>
              </a:rPr>
              <a:t>ENONCE</a:t>
            </a:r>
            <a:endParaRPr lang="en-US" sz="1600" dirty="0">
              <a:solidFill>
                <a:schemeClr val="accent6">
                  <a:lumMod val="75000"/>
                </a:schemeClr>
              </a:solidFill>
            </a:endParaRPr>
          </a:p>
          <a:p>
            <a:pPr algn="just"/>
            <a:r>
              <a:rPr lang="fr-FR" sz="1400" dirty="0"/>
              <a:t>Ce marché visant à la construction d’un stade de football à </a:t>
            </a:r>
            <a:r>
              <a:rPr lang="fr-FR" sz="1400" b="1" i="1" dirty="0">
                <a:solidFill>
                  <a:srgbClr val="00B050"/>
                </a:solidFill>
              </a:rPr>
              <a:t>COTONOU </a:t>
            </a:r>
            <a:r>
              <a:rPr lang="fr-FR" sz="1400" dirty="0"/>
              <a:t>est un marché complexe qui </a:t>
            </a:r>
            <a:r>
              <a:rPr lang="fr-FR" sz="1400" b="1" dirty="0"/>
              <a:t>fait intervenir </a:t>
            </a:r>
            <a:r>
              <a:rPr lang="fr-FR" sz="1400" dirty="0"/>
              <a:t>une </a:t>
            </a:r>
            <a:r>
              <a:rPr lang="fr-FR" sz="1400" b="1" dirty="0"/>
              <a:t>tranche ferme </a:t>
            </a:r>
            <a:r>
              <a:rPr lang="fr-FR" sz="1400" dirty="0"/>
              <a:t>sur laquelle l’Etat est fermement engagé pour la construction du champ de jeu, de tribunes nord, est et sud </a:t>
            </a:r>
            <a:r>
              <a:rPr lang="fr-FR" sz="1400" b="1" dirty="0"/>
              <a:t>ainsi qu’une tranche conditionnelle </a:t>
            </a:r>
            <a:r>
              <a:rPr lang="fr-FR" sz="1400" dirty="0"/>
              <a:t>sur lesquelles l’Etat est engagé mais qu’il est aussi susceptible de ne pas réaliser et consistant à la construction d’une tribune ouest.</a:t>
            </a:r>
          </a:p>
          <a:p>
            <a:pPr algn="just"/>
            <a:endParaRPr lang="en-US" sz="1400" dirty="0"/>
          </a:p>
          <a:p>
            <a:pPr algn="just"/>
            <a:r>
              <a:rPr lang="fr-FR" sz="1400" dirty="0"/>
              <a:t>Du fait qu’il est susceptible de ne pas les réaliser, il doit provisionner dès l’année de l’engagement de la tranche ferme </a:t>
            </a:r>
            <a:r>
              <a:rPr lang="fr-FR" sz="1400" b="1" dirty="0"/>
              <a:t>l’indemnité de dédit</a:t>
            </a:r>
            <a:r>
              <a:rPr lang="fr-FR" sz="1400" dirty="0"/>
              <a:t>. Cette indemnité lorsqu’elle est budgétisée lui permet à tout moment de ne pas exécuter les tranches conditionnelles. S’il prend la décision de ne pas exécuter la tranche conditionnelle, il devra alors payer (ce sont alors des CP) l’indemnité de dédit au fournisseur ou prestataire qui s’élève à </a:t>
            </a:r>
            <a:r>
              <a:rPr lang="fr-FR" sz="1400" b="1" dirty="0"/>
              <a:t>20 % du montant de la tranche conditionnelle, soit 30.</a:t>
            </a:r>
          </a:p>
          <a:p>
            <a:pPr algn="just"/>
            <a:endParaRPr lang="en-US" sz="1400" dirty="0"/>
          </a:p>
          <a:p>
            <a:pPr algn="just"/>
            <a:r>
              <a:rPr lang="fr-FR" sz="1400" dirty="0"/>
              <a:t>Le second élément pour lequel il convient de faire attention concerne </a:t>
            </a:r>
            <a:r>
              <a:rPr lang="fr-FR" sz="1400" b="1" dirty="0"/>
              <a:t>l’affermissement de la tranche conditionnelle prévue en 2016 lorsque l’Etat a déjà budgétisé dès la première année l’indemnité de dédit</a:t>
            </a:r>
            <a:r>
              <a:rPr lang="fr-FR" sz="1400" dirty="0"/>
              <a:t>. Dit autrement budgétairement :</a:t>
            </a:r>
          </a:p>
          <a:p>
            <a:pPr marL="723900" lvl="0" indent="-450850" algn="just"/>
            <a:r>
              <a:rPr lang="fr-FR" sz="1400" i="1" dirty="0"/>
              <a:t>on engage le montant de l’indemnité de dédit en AE/CP car à tout moment on peut décider de ne pas l’affermir ;</a:t>
            </a:r>
          </a:p>
          <a:p>
            <a:pPr marL="723900" lvl="0" indent="-450850" algn="just"/>
            <a:r>
              <a:rPr lang="fr-FR" sz="1400" i="1" dirty="0"/>
              <a:t>on reporte les crédits de paiement au cas ou avant la fin de l’exécution de la tranche ferme on déciderait de ne pas affermir la tranche conditionnelle ;</a:t>
            </a:r>
          </a:p>
          <a:p>
            <a:pPr marL="723900" lvl="0" indent="-450850" algn="just"/>
            <a:r>
              <a:rPr lang="fr-FR" sz="1400" i="1" dirty="0"/>
              <a:t>on déduit les AE déjà engagées du montant de la tranche conditionnelle.</a:t>
            </a:r>
            <a:endParaRPr lang="en-US" sz="1400" i="1" dirty="0"/>
          </a:p>
          <a:p>
            <a:pPr algn="just"/>
            <a:endParaRPr lang="en-US" sz="1400" dirty="0"/>
          </a:p>
        </p:txBody>
      </p:sp>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457200"/>
            <a:ext cx="8362950" cy="1325563"/>
          </a:xfrm>
        </p:spPr>
        <p:txBody>
          <a:bodyPr>
            <a:normAutofit/>
          </a:bodyPr>
          <a:lstStyle/>
          <a:p>
            <a:r>
              <a:rPr lang="fr-FR" sz="2800" b="1" dirty="0">
                <a:latin typeface="Myria"/>
              </a:rPr>
              <a:t>EXERCICE N°3 : CAS PRATIQUE INTERACTIF (2/9)</a:t>
            </a:r>
            <a:endParaRPr lang="fr-FR" sz="2800" dirty="0">
              <a:latin typeface="Myria"/>
            </a:endParaRPr>
          </a:p>
        </p:txBody>
      </p:sp>
      <p:sp>
        <p:nvSpPr>
          <p:cNvPr id="3" name="Content Placeholder 2"/>
          <p:cNvSpPr>
            <a:spLocks noGrp="1"/>
          </p:cNvSpPr>
          <p:nvPr>
            <p:ph idx="1"/>
          </p:nvPr>
        </p:nvSpPr>
        <p:spPr>
          <a:xfrm>
            <a:off x="304801" y="1600200"/>
            <a:ext cx="8686800" cy="4953000"/>
          </a:xfrm>
        </p:spPr>
        <p:txBody>
          <a:bodyPr>
            <a:normAutofit lnSpcReduction="10000"/>
          </a:bodyPr>
          <a:lstStyle/>
          <a:p>
            <a:r>
              <a:rPr lang="fr-FR" b="1" dirty="0">
                <a:solidFill>
                  <a:schemeClr val="accent6">
                    <a:lumMod val="75000"/>
                  </a:schemeClr>
                </a:solidFill>
              </a:rPr>
              <a:t>ENONCE (suite)</a:t>
            </a:r>
            <a:endParaRPr lang="en-US" dirty="0">
              <a:solidFill>
                <a:schemeClr val="accent6">
                  <a:lumMod val="75000"/>
                </a:schemeClr>
              </a:solidFill>
            </a:endParaRPr>
          </a:p>
          <a:p>
            <a:pPr algn="just"/>
            <a:r>
              <a:rPr lang="fr-FR" sz="1800" dirty="0"/>
              <a:t>Un contrat de 3 mois est signé le </a:t>
            </a:r>
            <a:r>
              <a:rPr lang="fr-FR" sz="1800" b="1" dirty="0"/>
              <a:t>1</a:t>
            </a:r>
            <a:r>
              <a:rPr lang="fr-FR" sz="1800" b="1" baseline="30000" dirty="0"/>
              <a:t>er</a:t>
            </a:r>
            <a:r>
              <a:rPr lang="fr-FR" sz="1800" b="1" dirty="0"/>
              <a:t> janvier 2015 </a:t>
            </a:r>
            <a:r>
              <a:rPr lang="fr-FR" sz="1800" dirty="0"/>
              <a:t>pour les </a:t>
            </a:r>
            <a:r>
              <a:rPr lang="fr-FR" sz="1800" b="1" dirty="0"/>
              <a:t>études</a:t>
            </a:r>
            <a:r>
              <a:rPr lang="fr-FR" sz="1800" dirty="0"/>
              <a:t> pour un montant de </a:t>
            </a:r>
            <a:r>
              <a:rPr lang="fr-FR" sz="1800" b="1" dirty="0"/>
              <a:t>100</a:t>
            </a:r>
            <a:r>
              <a:rPr lang="fr-FR" sz="1800" dirty="0"/>
              <a:t>. Elles sont réalisées en </a:t>
            </a:r>
            <a:r>
              <a:rPr lang="fr-FR" sz="1800" b="1" dirty="0"/>
              <a:t>3 mois</a:t>
            </a:r>
            <a:r>
              <a:rPr lang="fr-FR" sz="1800" dirty="0"/>
              <a:t>. Les délais de paiement sont de 1 mois maximum.</a:t>
            </a:r>
          </a:p>
          <a:p>
            <a:pPr algn="just"/>
            <a:endParaRPr lang="en-US" sz="1800" dirty="0"/>
          </a:p>
          <a:p>
            <a:pPr algn="just"/>
            <a:r>
              <a:rPr lang="fr-FR" sz="1800" dirty="0"/>
              <a:t>Les travaux sont réalisés en 21 mois : </a:t>
            </a:r>
          </a:p>
          <a:p>
            <a:pPr marL="627063" indent="-449263" algn="just"/>
            <a:r>
              <a:rPr lang="fr-FR" sz="1800" dirty="0"/>
              <a:t>la </a:t>
            </a:r>
            <a:r>
              <a:rPr lang="fr-FR" sz="1800" b="1" dirty="0"/>
              <a:t>tranche ferme </a:t>
            </a:r>
            <a:r>
              <a:rPr lang="fr-FR" sz="1800" dirty="0"/>
              <a:t>étant signée le </a:t>
            </a:r>
            <a:r>
              <a:rPr lang="fr-FR" sz="1800" b="1" dirty="0"/>
              <a:t>1</a:t>
            </a:r>
            <a:r>
              <a:rPr lang="fr-FR" sz="1800" b="1" baseline="30000" dirty="0"/>
              <a:t>er</a:t>
            </a:r>
            <a:r>
              <a:rPr lang="fr-FR" sz="1800" b="1" dirty="0"/>
              <a:t> mai 2015 </a:t>
            </a:r>
            <a:r>
              <a:rPr lang="fr-FR" sz="1800" dirty="0"/>
              <a:t>pour un montant de </a:t>
            </a:r>
            <a:r>
              <a:rPr lang="fr-FR" sz="1800" b="1" dirty="0"/>
              <a:t>500</a:t>
            </a:r>
            <a:r>
              <a:rPr lang="fr-FR" sz="1800" dirty="0"/>
              <a:t> et sera </a:t>
            </a:r>
            <a:r>
              <a:rPr lang="fr-FR" sz="1800" b="1" dirty="0"/>
              <a:t>réalisée en 12 mois</a:t>
            </a:r>
            <a:r>
              <a:rPr lang="fr-FR" sz="1800" dirty="0"/>
              <a:t>. elle, faisant l’objet d’une </a:t>
            </a:r>
            <a:r>
              <a:rPr lang="fr-FR" sz="1800" b="1" dirty="0"/>
              <a:t>réception partielle </a:t>
            </a:r>
            <a:r>
              <a:rPr lang="fr-FR" sz="1800" dirty="0"/>
              <a:t>au bout de 6 mois </a:t>
            </a:r>
            <a:r>
              <a:rPr lang="fr-FR" sz="1800" b="1" dirty="0"/>
              <a:t>au 1</a:t>
            </a:r>
            <a:r>
              <a:rPr lang="fr-FR" sz="1800" b="1" baseline="30000" dirty="0"/>
              <a:t>er</a:t>
            </a:r>
            <a:r>
              <a:rPr lang="fr-FR" sz="1800" b="1" dirty="0"/>
              <a:t> novembre 2015 </a:t>
            </a:r>
            <a:r>
              <a:rPr lang="fr-FR" sz="1800" dirty="0"/>
              <a:t>tandis que la </a:t>
            </a:r>
            <a:r>
              <a:rPr lang="fr-FR" sz="1800" b="1" dirty="0"/>
              <a:t>réception définitive </a:t>
            </a:r>
            <a:r>
              <a:rPr lang="fr-FR" sz="1800" dirty="0"/>
              <a:t>interviendra </a:t>
            </a:r>
            <a:r>
              <a:rPr lang="fr-FR" sz="1800" b="1" dirty="0"/>
              <a:t>au 1</a:t>
            </a:r>
            <a:r>
              <a:rPr lang="fr-FR" sz="1800" b="1" baseline="30000" dirty="0"/>
              <a:t>er</a:t>
            </a:r>
            <a:r>
              <a:rPr lang="fr-FR" sz="1800" b="1" dirty="0"/>
              <a:t> mai 2016</a:t>
            </a:r>
            <a:endParaRPr lang="en-US" sz="1800" b="1" dirty="0"/>
          </a:p>
          <a:p>
            <a:pPr marL="627063" indent="-449263" algn="just"/>
            <a:r>
              <a:rPr lang="fr-FR" sz="1800" dirty="0"/>
              <a:t>l’</a:t>
            </a:r>
            <a:r>
              <a:rPr lang="fr-FR" sz="1800" b="1" dirty="0"/>
              <a:t>affermissement de la tranche conditionnelle </a:t>
            </a:r>
            <a:r>
              <a:rPr lang="fr-FR" sz="1800" dirty="0"/>
              <a:t>interviendra au plus tard le </a:t>
            </a:r>
            <a:r>
              <a:rPr lang="fr-FR" sz="1800" b="1" dirty="0"/>
              <a:t>1</a:t>
            </a:r>
            <a:r>
              <a:rPr lang="fr-FR" sz="1800" b="1" baseline="30000" dirty="0"/>
              <a:t>er</a:t>
            </a:r>
            <a:r>
              <a:rPr lang="fr-FR" sz="1800" b="1" dirty="0"/>
              <a:t> mai 2016</a:t>
            </a:r>
            <a:r>
              <a:rPr lang="fr-FR" sz="1800" dirty="0"/>
              <a:t>. La </a:t>
            </a:r>
            <a:r>
              <a:rPr lang="fr-FR" sz="1800" b="1" dirty="0"/>
              <a:t>construction</a:t>
            </a:r>
            <a:r>
              <a:rPr lang="fr-FR" sz="1800" dirty="0"/>
              <a:t> des tribunes Ouest </a:t>
            </a:r>
            <a:r>
              <a:rPr lang="fr-FR" sz="1800" b="1" dirty="0"/>
              <a:t>durera 9 mois </a:t>
            </a:r>
            <a:r>
              <a:rPr lang="fr-FR" sz="1800" dirty="0"/>
              <a:t>et fera l’objet d’une </a:t>
            </a:r>
            <a:r>
              <a:rPr lang="fr-FR" sz="1800" b="1" dirty="0"/>
              <a:t>réception partielle </a:t>
            </a:r>
            <a:r>
              <a:rPr lang="fr-FR" sz="1800" dirty="0"/>
              <a:t>au bout de 6 mois de travaux </a:t>
            </a:r>
            <a:r>
              <a:rPr lang="fr-FR" sz="1800" b="1" dirty="0"/>
              <a:t>au 1</a:t>
            </a:r>
            <a:r>
              <a:rPr lang="fr-FR" sz="1800" b="1" baseline="30000" dirty="0"/>
              <a:t>er</a:t>
            </a:r>
            <a:r>
              <a:rPr lang="fr-FR" sz="1800" b="1" dirty="0"/>
              <a:t> novembre 2016</a:t>
            </a:r>
            <a:r>
              <a:rPr lang="fr-FR" sz="1800" dirty="0"/>
              <a:t>. L’indemnité de dédit est de 20 % du montant de la tranche conditionnelle.</a:t>
            </a:r>
          </a:p>
          <a:p>
            <a:pPr marL="627063" indent="-449263" algn="just"/>
            <a:endParaRPr lang="fr-FR" sz="1800" dirty="0"/>
          </a:p>
          <a:p>
            <a:pPr marL="347472" indent="-347472" algn="just">
              <a:spcBef>
                <a:spcPts val="432"/>
              </a:spcBef>
              <a:buSzPts val="1800"/>
              <a:buFont typeface="Wingdings"/>
              <a:buChar char="§"/>
            </a:pPr>
            <a:r>
              <a:rPr lang="fr-FR" sz="1800" b="1" dirty="0"/>
              <a:t>Suivi des travaux </a:t>
            </a:r>
            <a:r>
              <a:rPr lang="fr-FR" sz="1800" dirty="0">
                <a:latin typeface="Myriad Pro"/>
              </a:rPr>
              <a:t>: </a:t>
            </a:r>
            <a:r>
              <a:rPr lang="fr-FR" sz="1800" b="1" dirty="0">
                <a:latin typeface="Myriad Pro"/>
              </a:rPr>
              <a:t>contrat signé au début du marché </a:t>
            </a:r>
            <a:r>
              <a:rPr lang="fr-FR" sz="1800" dirty="0">
                <a:latin typeface="Myriad Pro"/>
              </a:rPr>
              <a:t>et la </a:t>
            </a:r>
            <a:r>
              <a:rPr lang="fr-FR" sz="1800" b="1" dirty="0">
                <a:latin typeface="Myriad Pro"/>
              </a:rPr>
              <a:t>réception définitive est fixée en février 2017</a:t>
            </a:r>
            <a:r>
              <a:rPr lang="fr-FR" sz="1800" dirty="0">
                <a:latin typeface="Myriad Pro"/>
              </a:rPr>
              <a:t>. Le </a:t>
            </a:r>
            <a:r>
              <a:rPr lang="fr-FR" sz="1800" b="1" dirty="0">
                <a:latin typeface="Myriad Pro"/>
              </a:rPr>
              <a:t>montant</a:t>
            </a:r>
            <a:r>
              <a:rPr lang="fr-FR" sz="1800" dirty="0">
                <a:latin typeface="Myriad Pro"/>
              </a:rPr>
              <a:t>  des travaux est de </a:t>
            </a:r>
            <a:r>
              <a:rPr lang="fr-FR" sz="1800" b="1" dirty="0">
                <a:latin typeface="Myriad Pro"/>
              </a:rPr>
              <a:t>100</a:t>
            </a:r>
            <a:r>
              <a:rPr lang="fr-FR" sz="1800" dirty="0">
                <a:latin typeface="Myriad Pro"/>
              </a:rPr>
              <a:t>  le </a:t>
            </a:r>
            <a:r>
              <a:rPr lang="fr-FR" sz="1800" b="1" dirty="0">
                <a:latin typeface="Myriad Pro"/>
              </a:rPr>
              <a:t>paiement</a:t>
            </a:r>
            <a:r>
              <a:rPr lang="fr-FR" sz="1800" dirty="0">
                <a:latin typeface="Myriad Pro"/>
              </a:rPr>
              <a:t> s’effectue au prorata </a:t>
            </a:r>
            <a:r>
              <a:rPr lang="fr-FR" sz="1800" dirty="0" err="1">
                <a:latin typeface="Myriad Pro"/>
              </a:rPr>
              <a:t>temporis</a:t>
            </a:r>
            <a:r>
              <a:rPr lang="fr-FR" sz="1800" dirty="0">
                <a:latin typeface="Myriad Pro"/>
              </a:rPr>
              <a:t> : </a:t>
            </a:r>
            <a:r>
              <a:rPr lang="fr-FR" sz="1800" b="1" dirty="0">
                <a:latin typeface="Myriad Pro"/>
              </a:rPr>
              <a:t>30 % la première année, 60 % la seconde année et 10 % la troisième année</a:t>
            </a:r>
            <a:endParaRPr lang="en-US" sz="1800" b="1" dirty="0"/>
          </a:p>
          <a:p>
            <a:pPr marL="627063" indent="-449263"/>
            <a:endParaRPr lang="en-US" sz="1800" dirty="0"/>
          </a:p>
          <a:p>
            <a:endParaRPr lang="en-US" dirty="0"/>
          </a:p>
        </p:txBody>
      </p:sp>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0" y="457200"/>
            <a:ext cx="7886700" cy="1325563"/>
          </a:xfrm>
        </p:spPr>
        <p:txBody>
          <a:bodyPr>
            <a:normAutofit/>
          </a:bodyPr>
          <a:lstStyle/>
          <a:p>
            <a:r>
              <a:rPr lang="fr-FR" sz="2800" b="1" dirty="0">
                <a:latin typeface="Myria"/>
              </a:rPr>
              <a:t>EXERCICE N°3 : CAS PRATIQUE INTERACTIF (3/9)</a:t>
            </a:r>
            <a:endParaRPr lang="fr-FR" sz="2800" dirty="0">
              <a:latin typeface="Myria"/>
            </a:endParaRPr>
          </a:p>
        </p:txBody>
      </p:sp>
      <p:sp>
        <p:nvSpPr>
          <p:cNvPr id="4" name="Espace réservé du contenu 4"/>
          <p:cNvSpPr>
            <a:spLocks noGrp="1"/>
          </p:cNvSpPr>
          <p:nvPr>
            <p:ph idx="1"/>
          </p:nvPr>
        </p:nvSpPr>
        <p:spPr>
          <a:xfrm>
            <a:off x="381000" y="1676400"/>
            <a:ext cx="8895596" cy="1296144"/>
          </a:xfrm>
        </p:spPr>
        <p:txBody>
          <a:bodyPr>
            <a:normAutofit/>
          </a:bodyPr>
          <a:lstStyle/>
          <a:p>
            <a:pPr>
              <a:buNone/>
            </a:pPr>
            <a:r>
              <a:rPr lang="fr-FR" b="1" dirty="0">
                <a:solidFill>
                  <a:schemeClr val="accent6">
                    <a:lumMod val="75000"/>
                  </a:schemeClr>
                </a:solidFill>
              </a:rPr>
              <a:t>Exercice : </a:t>
            </a:r>
            <a:r>
              <a:rPr lang="fr-FR" sz="2200" dirty="0"/>
              <a:t>C</a:t>
            </a:r>
            <a:r>
              <a:rPr lang="fr-FR" dirty="0"/>
              <a:t>onstruction d’un stade à </a:t>
            </a:r>
            <a:r>
              <a:rPr lang="fr-FR" b="1" i="1" dirty="0">
                <a:solidFill>
                  <a:srgbClr val="00B050"/>
                </a:solidFill>
              </a:rPr>
              <a:t>COTONOU </a:t>
            </a:r>
            <a:r>
              <a:rPr lang="fr-FR" dirty="0"/>
              <a:t>(2015-2017)</a:t>
            </a:r>
          </a:p>
          <a:p>
            <a:pPr>
              <a:buNone/>
            </a:pPr>
            <a:r>
              <a:rPr lang="fr-FR" dirty="0">
                <a:effectLst>
                  <a:outerShdw blurRad="38100" dist="38100" dir="2700000" algn="tl">
                    <a:srgbClr val="000000">
                      <a:alpha val="43137"/>
                    </a:srgbClr>
                  </a:outerShdw>
                </a:effectLst>
              </a:rPr>
              <a:t>Programmation financière du projet</a:t>
            </a:r>
          </a:p>
          <a:p>
            <a:pPr>
              <a:buNone/>
            </a:pPr>
            <a:r>
              <a:rPr lang="fr-FR" dirty="0"/>
              <a:t>  </a:t>
            </a:r>
          </a:p>
        </p:txBody>
      </p:sp>
      <p:graphicFrame>
        <p:nvGraphicFramePr>
          <p:cNvPr id="5" name="Tableau 4"/>
          <p:cNvGraphicFramePr>
            <a:graphicFrameLocks noGrp="1"/>
          </p:cNvGraphicFramePr>
          <p:nvPr>
            <p:extLst>
              <p:ext uri="{D42A27DB-BD31-4B8C-83A1-F6EECF244321}">
                <p14:modId xmlns:p14="http://schemas.microsoft.com/office/powerpoint/2010/main" val="1523259040"/>
              </p:ext>
            </p:extLst>
          </p:nvPr>
        </p:nvGraphicFramePr>
        <p:xfrm>
          <a:off x="381000" y="2590800"/>
          <a:ext cx="8382000" cy="3672409"/>
        </p:xfrm>
        <a:graphic>
          <a:graphicData uri="http://schemas.openxmlformats.org/drawingml/2006/table">
            <a:tbl>
              <a:tblPr/>
              <a:tblGrid>
                <a:gridCol w="6357773">
                  <a:extLst>
                    <a:ext uri="{9D8B030D-6E8A-4147-A177-3AD203B41FA5}">
                      <a16:colId xmlns:a16="http://schemas.microsoft.com/office/drawing/2014/main" val="20000"/>
                    </a:ext>
                  </a:extLst>
                </a:gridCol>
                <a:gridCol w="2024227">
                  <a:extLst>
                    <a:ext uri="{9D8B030D-6E8A-4147-A177-3AD203B41FA5}">
                      <a16:colId xmlns:a16="http://schemas.microsoft.com/office/drawing/2014/main" val="20001"/>
                    </a:ext>
                  </a:extLst>
                </a:gridCol>
              </a:tblGrid>
              <a:tr h="682696">
                <a:tc>
                  <a:txBody>
                    <a:bodyPr/>
                    <a:lstStyle/>
                    <a:p>
                      <a:pPr algn="ctr" fontAlgn="t"/>
                      <a:r>
                        <a:rPr lang="fr-FR" sz="2000" b="1" i="0" u="none" strike="noStrike" dirty="0">
                          <a:solidFill>
                            <a:srgbClr val="002060"/>
                          </a:solidFill>
                          <a:latin typeface="Calibri"/>
                        </a:rPr>
                        <a:t>Composante</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t"/>
                      <a:r>
                        <a:rPr lang="fr-FR" sz="2000" b="1" i="0" u="none" strike="noStrike" dirty="0">
                          <a:solidFill>
                            <a:srgbClr val="002060"/>
                          </a:solidFill>
                          <a:latin typeface="Calibri"/>
                        </a:rPr>
                        <a:t>Montant</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10000"/>
                  </a:ext>
                </a:extLst>
              </a:tr>
              <a:tr h="682696">
                <a:tc>
                  <a:txBody>
                    <a:bodyPr/>
                    <a:lstStyle/>
                    <a:p>
                      <a:pPr algn="l" fontAlgn="t"/>
                      <a:r>
                        <a:rPr lang="fr-FR" sz="2000" b="0" i="0" u="none" strike="noStrike" dirty="0">
                          <a:solidFill>
                            <a:srgbClr val="002060"/>
                          </a:solidFill>
                          <a:latin typeface="Calibri"/>
                        </a:rPr>
                        <a:t>Etudes : contrat de 3 mois signé en janvier 2015</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fr-FR" sz="2000" b="0" i="0" u="none" strike="noStrike" dirty="0">
                          <a:solidFill>
                            <a:srgbClr val="002060"/>
                          </a:solidFill>
                          <a:latin typeface="Calibri"/>
                        </a:rPr>
                        <a:t>100</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6538">
                <a:tc>
                  <a:txBody>
                    <a:bodyPr/>
                    <a:lstStyle/>
                    <a:p>
                      <a:pPr algn="l" fontAlgn="t"/>
                      <a:r>
                        <a:rPr lang="fr-FR" sz="2000" b="0" i="0" u="none" strike="noStrike" dirty="0">
                          <a:solidFill>
                            <a:srgbClr val="002060"/>
                          </a:solidFill>
                          <a:latin typeface="Calibri"/>
                        </a:rPr>
                        <a:t>Réalisation (21 mois) :</a:t>
                      </a:r>
                    </a:p>
                    <a:p>
                      <a:pPr algn="l" fontAlgn="t"/>
                      <a:r>
                        <a:rPr lang="fr-FR" sz="2000" b="0" i="1" u="none" strike="noStrike" dirty="0">
                          <a:solidFill>
                            <a:srgbClr val="002060"/>
                          </a:solidFill>
                          <a:latin typeface="Calibri"/>
                        </a:rPr>
                        <a:t>       </a:t>
                      </a:r>
                      <a:r>
                        <a:rPr lang="fr-FR" sz="1800" b="0" i="1" u="none" strike="noStrike" dirty="0">
                          <a:solidFill>
                            <a:srgbClr val="002060"/>
                          </a:solidFill>
                          <a:latin typeface="Calibri"/>
                        </a:rPr>
                        <a:t>Tranche</a:t>
                      </a:r>
                      <a:r>
                        <a:rPr lang="fr-FR" sz="1800" b="0" i="1" u="none" strike="noStrike" baseline="0" dirty="0">
                          <a:solidFill>
                            <a:srgbClr val="002060"/>
                          </a:solidFill>
                          <a:latin typeface="Calibri"/>
                        </a:rPr>
                        <a:t> ferme de 12 mois (1</a:t>
                      </a:r>
                      <a:r>
                        <a:rPr lang="fr-FR" sz="1800" b="0" i="1" u="none" strike="noStrike" baseline="30000" dirty="0">
                          <a:solidFill>
                            <a:srgbClr val="002060"/>
                          </a:solidFill>
                          <a:latin typeface="Calibri"/>
                        </a:rPr>
                        <a:t>er</a:t>
                      </a:r>
                      <a:r>
                        <a:rPr lang="fr-FR" sz="1800" b="0" i="1" u="none" strike="noStrike" baseline="0" dirty="0">
                          <a:solidFill>
                            <a:srgbClr val="002060"/>
                          </a:solidFill>
                          <a:latin typeface="Calibri"/>
                        </a:rPr>
                        <a:t> mai 2015)</a:t>
                      </a:r>
                    </a:p>
                    <a:p>
                      <a:pPr algn="l" fontAlgn="t"/>
                      <a:r>
                        <a:rPr lang="fr-FR" sz="1800" b="0" i="1" u="none" strike="noStrike" baseline="0" dirty="0">
                          <a:solidFill>
                            <a:srgbClr val="002060"/>
                          </a:solidFill>
                          <a:latin typeface="Calibri"/>
                        </a:rPr>
                        <a:t>       Tranche conditionnelle de 9 mois (affermissement 1er mai 2016)</a:t>
                      </a:r>
                      <a:endParaRPr lang="fr-FR" sz="1800" b="0" i="1" u="none" strike="noStrike" dirty="0">
                        <a:solidFill>
                          <a:srgbClr val="002060"/>
                        </a:solidFill>
                        <a:latin typeface="Calibri"/>
                      </a:endParaRP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fr-FR" sz="2000" b="0" i="0" u="none" strike="noStrike" dirty="0">
                          <a:solidFill>
                            <a:srgbClr val="002060"/>
                          </a:solidFill>
                          <a:latin typeface="Calibri"/>
                        </a:rPr>
                        <a:t>800</a:t>
                      </a:r>
                    </a:p>
                    <a:p>
                      <a:pPr algn="r" fontAlgn="t"/>
                      <a:r>
                        <a:rPr lang="fr-FR" sz="1800" b="0" i="1" u="none" strike="noStrike" dirty="0">
                          <a:solidFill>
                            <a:srgbClr val="002060"/>
                          </a:solidFill>
                          <a:latin typeface="Calibri"/>
                        </a:rPr>
                        <a:t>500</a:t>
                      </a:r>
                    </a:p>
                    <a:p>
                      <a:pPr algn="r" fontAlgn="t"/>
                      <a:r>
                        <a:rPr lang="fr-FR" sz="1800" b="0" i="1" u="none" strike="noStrike" dirty="0">
                          <a:solidFill>
                            <a:srgbClr val="002060"/>
                          </a:solidFill>
                          <a:latin typeface="Calibri"/>
                        </a:rPr>
                        <a:t>300</a:t>
                      </a:r>
                      <a:endParaRPr lang="fr-FR" sz="2000" b="0" i="1" u="none" strike="noStrike" dirty="0">
                        <a:solidFill>
                          <a:srgbClr val="002060"/>
                        </a:solidFill>
                        <a:latin typeface="Calibri"/>
                      </a:endParaRP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82696">
                <a:tc>
                  <a:txBody>
                    <a:bodyPr/>
                    <a:lstStyle/>
                    <a:p>
                      <a:pPr algn="l" fontAlgn="t"/>
                      <a:r>
                        <a:rPr lang="fr-FR" sz="2000" b="0" i="0" u="none" strike="noStrike" dirty="0">
                          <a:solidFill>
                            <a:srgbClr val="002060"/>
                          </a:solidFill>
                          <a:latin typeface="Calibri"/>
                        </a:rPr>
                        <a:t>Suivi </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fr-FR" sz="2000" b="0" i="0" u="none" strike="noStrike" dirty="0">
                          <a:solidFill>
                            <a:srgbClr val="002060"/>
                          </a:solidFill>
                          <a:latin typeface="Calibri"/>
                        </a:rPr>
                        <a:t>100</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7783">
                <a:tc>
                  <a:txBody>
                    <a:bodyPr/>
                    <a:lstStyle/>
                    <a:p>
                      <a:pPr algn="l" fontAlgn="t"/>
                      <a:r>
                        <a:rPr lang="fr-FR" sz="2000" b="1" i="0" u="none" strike="noStrike" dirty="0">
                          <a:solidFill>
                            <a:srgbClr val="002060"/>
                          </a:solidFill>
                          <a:latin typeface="Calibri"/>
                        </a:rPr>
                        <a:t>Total</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fr-FR" sz="2000" b="1" i="0" u="none" strike="noStrike" dirty="0">
                          <a:solidFill>
                            <a:srgbClr val="002060"/>
                          </a:solidFill>
                          <a:latin typeface="Calibri"/>
                        </a:rPr>
                        <a:t>1 000</a:t>
                      </a:r>
                    </a:p>
                  </a:txBody>
                  <a:tcPr marL="9452" marR="9452" marT="87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02479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dirty="0">
                <a:latin typeface="Myriad Pro"/>
              </a:rPr>
              <a:t>OBJECTIFS ET RESULTATS ESCOMPTES </a:t>
            </a:r>
            <a:endParaRPr lang="fr-FR" sz="2800" dirty="0">
              <a:latin typeface="Myria"/>
            </a:endParaRPr>
          </a:p>
        </p:txBody>
      </p:sp>
      <p:grpSp>
        <p:nvGrpSpPr>
          <p:cNvPr id="10" name="Groupe 11"/>
          <p:cNvGrpSpPr>
            <a:grpSpLocks/>
          </p:cNvGrpSpPr>
          <p:nvPr/>
        </p:nvGrpSpPr>
        <p:grpSpPr bwMode="auto">
          <a:xfrm>
            <a:off x="92154" y="1549290"/>
            <a:ext cx="8569325" cy="5018087"/>
            <a:chOff x="844996" y="980728"/>
            <a:chExt cx="8719494" cy="5162550"/>
          </a:xfrm>
        </p:grpSpPr>
        <p:sp>
          <p:nvSpPr>
            <p:cNvPr id="11" name="Rectangle 3"/>
            <p:cNvSpPr>
              <a:spLocks noChangeArrowheads="1"/>
            </p:cNvSpPr>
            <p:nvPr/>
          </p:nvSpPr>
          <p:spPr bwMode="auto">
            <a:xfrm>
              <a:off x="844996" y="980728"/>
              <a:ext cx="3786188" cy="500063"/>
            </a:xfrm>
            <a:prstGeom prst="rect">
              <a:avLst/>
            </a:prstGeom>
            <a:solidFill>
              <a:srgbClr val="003399"/>
            </a:solidFill>
            <a:ln w="12700">
              <a:solidFill>
                <a:srgbClr val="000000"/>
              </a:solidFill>
              <a:miter lim="800000"/>
              <a:headEnd/>
              <a:tailEnd/>
            </a:ln>
          </p:spPr>
          <p:txBody>
            <a:bodyPr lIns="72000" tIns="72000" rIns="72000" bIns="72000" anchor="ctr"/>
            <a:lstStyle/>
            <a:p>
              <a:pPr algn="ctr" eaLnBrk="0" fontAlgn="auto" hangingPunct="0">
                <a:lnSpc>
                  <a:spcPct val="90000"/>
                </a:lnSpc>
                <a:spcBef>
                  <a:spcPts val="0"/>
                </a:spcBef>
                <a:spcAft>
                  <a:spcPts val="0"/>
                </a:spcAft>
                <a:defRPr/>
              </a:pPr>
              <a:r>
                <a:rPr lang="fr-FR"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yriad Pro"/>
                  <a:cs typeface="+mn-cs"/>
                </a:rPr>
                <a:t>Objectifs </a:t>
              </a:r>
              <a:endParaRPr lang="fr-BE"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yriad Pro"/>
                <a:cs typeface="+mn-cs"/>
              </a:endParaRPr>
            </a:p>
          </p:txBody>
        </p:sp>
        <p:sp>
          <p:nvSpPr>
            <p:cNvPr id="12" name="Rectangle 8"/>
            <p:cNvSpPr>
              <a:spLocks noChangeArrowheads="1"/>
            </p:cNvSpPr>
            <p:nvPr/>
          </p:nvSpPr>
          <p:spPr bwMode="auto">
            <a:xfrm>
              <a:off x="844996" y="1480791"/>
              <a:ext cx="3786188" cy="4572000"/>
            </a:xfrm>
            <a:prstGeom prst="rect">
              <a:avLst/>
            </a:prstGeom>
            <a:solidFill>
              <a:srgbClr val="FFFFFF"/>
            </a:solidFill>
            <a:ln w="12700">
              <a:solidFill>
                <a:srgbClr val="000000"/>
              </a:solidFill>
              <a:miter lim="800000"/>
              <a:headEnd/>
              <a:tailEnd/>
            </a:ln>
          </p:spPr>
          <p:txBody>
            <a:bodyPr lIns="72000" tIns="72000" rIns="72000" bIns="72000"/>
            <a:lstStyle/>
            <a:p>
              <a:pPr marL="441325" indent="-258763">
                <a:spcBef>
                  <a:spcPts val="0"/>
                </a:spcBef>
                <a:spcAft>
                  <a:spcPts val="0"/>
                </a:spcAft>
                <a:buClr>
                  <a:srgbClr val="29691B"/>
                </a:buClr>
                <a:buSzPct val="100000"/>
                <a:buFont typeface="+mj-lt"/>
                <a:buAutoNum type="arabicPeriod"/>
              </a:pPr>
              <a:r>
                <a:rPr lang="fr-BE" altLang="zh-CN" sz="2000" b="1" dirty="0">
                  <a:solidFill>
                    <a:srgbClr val="002060"/>
                  </a:solidFill>
                  <a:latin typeface="Myriad Pro"/>
                </a:rPr>
                <a:t>Décrire </a:t>
              </a:r>
              <a:r>
                <a:rPr lang="fr-FR" sz="2000" b="1" dirty="0">
                  <a:solidFill>
                    <a:srgbClr val="002060"/>
                  </a:solidFill>
                  <a:latin typeface="Myriad Pro"/>
                </a:rPr>
                <a:t>les règles </a:t>
              </a:r>
              <a:r>
                <a:rPr lang="fr-FR" sz="2000" dirty="0">
                  <a:solidFill>
                    <a:srgbClr val="002060"/>
                  </a:solidFill>
                  <a:latin typeface="Myriad Pro"/>
                </a:rPr>
                <a:t>de budgétisation en AE et CP selon les dispositions de à la nouvelle loi organique relative aux lois de finances</a:t>
              </a:r>
              <a:r>
                <a:rPr lang="fr-FR" sz="2000" dirty="0">
                  <a:solidFill>
                    <a:srgbClr val="002060"/>
                  </a:solidFill>
                </a:rPr>
                <a:t> n° 2013-14 du 27 septembre 2013</a:t>
              </a:r>
              <a:endParaRPr lang="fr-FR" sz="2000" dirty="0">
                <a:solidFill>
                  <a:srgbClr val="002060"/>
                </a:solidFill>
                <a:latin typeface="Myriad Pro"/>
              </a:endParaRPr>
            </a:p>
            <a:p>
              <a:pPr marL="441325" indent="-258763">
                <a:spcBef>
                  <a:spcPts val="0"/>
                </a:spcBef>
                <a:spcAft>
                  <a:spcPts val="0"/>
                </a:spcAft>
                <a:buClr>
                  <a:srgbClr val="29691B"/>
                </a:buClr>
                <a:buSzPct val="100000"/>
                <a:buFont typeface="+mj-lt"/>
                <a:buAutoNum type="arabicPeriod"/>
              </a:pPr>
              <a:endParaRPr lang="fr-FR" sz="2000" dirty="0">
                <a:solidFill>
                  <a:srgbClr val="002060"/>
                </a:solidFill>
                <a:latin typeface="Myriad Pro"/>
              </a:endParaRPr>
            </a:p>
            <a:p>
              <a:pPr marL="441325" indent="-258763">
                <a:spcBef>
                  <a:spcPts val="0"/>
                </a:spcBef>
                <a:spcAft>
                  <a:spcPts val="0"/>
                </a:spcAft>
                <a:buClr>
                  <a:srgbClr val="29691B"/>
                </a:buClr>
                <a:buSzPct val="100000"/>
                <a:buFont typeface="+mj-lt"/>
                <a:buAutoNum type="arabicPeriod"/>
              </a:pPr>
              <a:r>
                <a:rPr lang="fr-FR" altLang="zh-CN" sz="2000" b="1" dirty="0">
                  <a:solidFill>
                    <a:srgbClr val="002060"/>
                  </a:solidFill>
                  <a:latin typeface="Myriad Pro"/>
                </a:rPr>
                <a:t>F</a:t>
              </a:r>
              <a:r>
                <a:rPr lang="fr-BE" altLang="zh-CN" sz="2000" b="1" dirty="0" err="1">
                  <a:solidFill>
                    <a:srgbClr val="002060"/>
                  </a:solidFill>
                  <a:latin typeface="Myriad Pro"/>
                </a:rPr>
                <a:t>ormuler</a:t>
              </a:r>
              <a:r>
                <a:rPr lang="fr-BE" altLang="zh-CN" sz="2000" b="1" dirty="0">
                  <a:solidFill>
                    <a:srgbClr val="002060"/>
                  </a:solidFill>
                  <a:latin typeface="Myriad Pro"/>
                </a:rPr>
                <a:t> quelques propositions </a:t>
              </a:r>
              <a:r>
                <a:rPr lang="fr-BE" altLang="zh-CN" sz="2000" dirty="0">
                  <a:solidFill>
                    <a:srgbClr val="002060"/>
                  </a:solidFill>
                  <a:latin typeface="Myriad Pro"/>
                </a:rPr>
                <a:t>en vue de faciliter la mise en œuvre de la budgétisation en AE-CP</a:t>
              </a:r>
            </a:p>
            <a:p>
              <a:pPr marL="608076" indent="-342900">
                <a:spcBef>
                  <a:spcPts val="0"/>
                </a:spcBef>
                <a:spcAft>
                  <a:spcPts val="0"/>
                </a:spcAft>
                <a:buClr>
                  <a:srgbClr val="29691B"/>
                </a:buClr>
                <a:buSzPct val="100000"/>
                <a:buFont typeface="+mj-lt"/>
                <a:buAutoNum type="arabicPeriod"/>
              </a:pPr>
              <a:endParaRPr lang="fr-BE" altLang="zh-CN" sz="2000" dirty="0">
                <a:solidFill>
                  <a:srgbClr val="002060"/>
                </a:solidFill>
                <a:latin typeface="Myriad Pro"/>
              </a:endParaRPr>
            </a:p>
            <a:p>
              <a:pPr marL="608076" indent="-342900">
                <a:spcBef>
                  <a:spcPts val="0"/>
                </a:spcBef>
                <a:spcAft>
                  <a:spcPts val="0"/>
                </a:spcAft>
                <a:buClr>
                  <a:srgbClr val="29691B"/>
                </a:buClr>
                <a:buSzPct val="100000"/>
                <a:buFont typeface="+mj-lt"/>
                <a:buAutoNum type="arabicPeriod"/>
              </a:pPr>
              <a:endParaRPr lang="fr-BE" altLang="zh-CN" sz="2000" dirty="0">
                <a:solidFill>
                  <a:srgbClr val="002060"/>
                </a:solidFill>
                <a:latin typeface="Myriad Pro"/>
              </a:endParaRPr>
            </a:p>
            <a:p>
              <a:pPr marL="608076" indent="-342900">
                <a:spcBef>
                  <a:spcPts val="0"/>
                </a:spcBef>
                <a:spcAft>
                  <a:spcPts val="0"/>
                </a:spcAft>
                <a:buClr>
                  <a:srgbClr val="29691B"/>
                </a:buClr>
                <a:buSzPct val="100000"/>
              </a:pPr>
              <a:endParaRPr lang="fr-BE" altLang="zh-CN" sz="1600" dirty="0">
                <a:solidFill>
                  <a:srgbClr val="002060"/>
                </a:solidFill>
                <a:latin typeface="Myriad Pro"/>
              </a:endParaRPr>
            </a:p>
          </p:txBody>
        </p:sp>
        <p:sp>
          <p:nvSpPr>
            <p:cNvPr id="13" name="Rectangle 3"/>
            <p:cNvSpPr>
              <a:spLocks noChangeArrowheads="1"/>
            </p:cNvSpPr>
            <p:nvPr/>
          </p:nvSpPr>
          <p:spPr bwMode="auto">
            <a:xfrm>
              <a:off x="5131246" y="980728"/>
              <a:ext cx="4433243" cy="500063"/>
            </a:xfrm>
            <a:prstGeom prst="rect">
              <a:avLst/>
            </a:prstGeom>
            <a:solidFill>
              <a:srgbClr val="003399"/>
            </a:solidFill>
            <a:ln w="12700">
              <a:solidFill>
                <a:srgbClr val="000000"/>
              </a:solidFill>
              <a:miter lim="800000"/>
              <a:headEnd/>
              <a:tailEnd/>
            </a:ln>
          </p:spPr>
          <p:txBody>
            <a:bodyPr lIns="72000" tIns="72000" rIns="72000" bIns="72000" anchor="ctr"/>
            <a:lstStyle/>
            <a:p>
              <a:pPr algn="ctr" eaLnBrk="0" fontAlgn="auto" hangingPunct="0">
                <a:lnSpc>
                  <a:spcPct val="90000"/>
                </a:lnSpc>
                <a:spcBef>
                  <a:spcPts val="0"/>
                </a:spcBef>
                <a:spcAft>
                  <a:spcPts val="0"/>
                </a:spcAft>
                <a:defRPr/>
              </a:pPr>
              <a:r>
                <a:rPr lang="fr-FR"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yriad Pro"/>
                  <a:cs typeface="+mn-cs"/>
                </a:rPr>
                <a:t>Résultats escomptés</a:t>
              </a:r>
              <a:endParaRPr lang="fr-BE"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yriad Pro"/>
                <a:cs typeface="+mn-cs"/>
              </a:endParaRPr>
            </a:p>
          </p:txBody>
        </p:sp>
        <p:sp>
          <p:nvSpPr>
            <p:cNvPr id="14" name="Rectangle 8"/>
            <p:cNvSpPr>
              <a:spLocks noChangeArrowheads="1"/>
            </p:cNvSpPr>
            <p:nvPr/>
          </p:nvSpPr>
          <p:spPr bwMode="auto">
            <a:xfrm>
              <a:off x="5131246" y="1480791"/>
              <a:ext cx="4433244" cy="4572000"/>
            </a:xfrm>
            <a:prstGeom prst="rect">
              <a:avLst/>
            </a:prstGeom>
            <a:solidFill>
              <a:srgbClr val="FFFFFF"/>
            </a:solidFill>
            <a:ln w="12700">
              <a:solidFill>
                <a:srgbClr val="000000"/>
              </a:solidFill>
              <a:miter lim="800000"/>
              <a:headEnd/>
              <a:tailEnd/>
            </a:ln>
          </p:spPr>
          <p:txBody>
            <a:bodyPr lIns="72000" tIns="72000" rIns="72000" bIns="72000"/>
            <a:lstStyle/>
            <a:p>
              <a:pPr marL="441325" indent="-258763">
                <a:spcBef>
                  <a:spcPts val="0"/>
                </a:spcBef>
                <a:spcAft>
                  <a:spcPts val="0"/>
                </a:spcAft>
                <a:buClr>
                  <a:srgbClr val="29691B"/>
                </a:buClr>
                <a:buSzPct val="100000"/>
                <a:buFont typeface="+mj-lt"/>
                <a:buAutoNum type="arabicPeriod"/>
              </a:pPr>
              <a:r>
                <a:rPr lang="fr-FR" sz="2000" b="1" dirty="0">
                  <a:solidFill>
                    <a:srgbClr val="00B050"/>
                  </a:solidFill>
                  <a:latin typeface="Myriad Pro"/>
                  <a:cs typeface="Arial"/>
                </a:rPr>
                <a:t>Les acteurs sont en </a:t>
              </a:r>
              <a:r>
                <a:rPr lang="fr-FR" sz="2000" b="1" dirty="0">
                  <a:solidFill>
                    <a:srgbClr val="002060"/>
                  </a:solidFill>
                  <a:latin typeface="Myriad Pro"/>
                  <a:cs typeface="Arial"/>
                </a:rPr>
                <a:t>mesure de mettre en pratique</a:t>
              </a:r>
              <a:r>
                <a:rPr lang="fr-FR" sz="2000" dirty="0">
                  <a:solidFill>
                    <a:srgbClr val="002060"/>
                  </a:solidFill>
                  <a:latin typeface="Myriad Pro"/>
                  <a:cs typeface="Arial"/>
                </a:rPr>
                <a:t> les règles de budgétisation en AE-CP</a:t>
              </a:r>
            </a:p>
            <a:p>
              <a:pPr marL="441325" indent="-258763">
                <a:spcBef>
                  <a:spcPts val="0"/>
                </a:spcBef>
                <a:spcAft>
                  <a:spcPts val="0"/>
                </a:spcAft>
                <a:buClr>
                  <a:srgbClr val="29691B"/>
                </a:buClr>
                <a:buSzPct val="100000"/>
                <a:buFont typeface="+mj-lt"/>
                <a:buAutoNum type="arabicPeriod"/>
              </a:pPr>
              <a:endParaRPr lang="fr-FR" altLang="zh-CN" sz="2000" b="1" dirty="0">
                <a:solidFill>
                  <a:srgbClr val="002060"/>
                </a:solidFill>
                <a:latin typeface="Myriad Pro"/>
                <a:cs typeface="Arial"/>
              </a:endParaRPr>
            </a:p>
            <a:p>
              <a:pPr marL="441325" indent="-258763">
                <a:spcBef>
                  <a:spcPts val="0"/>
                </a:spcBef>
                <a:spcAft>
                  <a:spcPts val="0"/>
                </a:spcAft>
                <a:buClr>
                  <a:srgbClr val="29691B"/>
                </a:buClr>
                <a:buSzPct val="100000"/>
                <a:buFont typeface="+mj-lt"/>
                <a:buAutoNum type="arabicPeriod"/>
              </a:pPr>
              <a:endParaRPr lang="fr-FR" altLang="zh-CN" sz="2000" b="1" dirty="0">
                <a:solidFill>
                  <a:srgbClr val="002060"/>
                </a:solidFill>
                <a:latin typeface="Myriad Pro"/>
                <a:cs typeface="Arial"/>
              </a:endParaRPr>
            </a:p>
            <a:p>
              <a:pPr marL="441325" indent="-258763">
                <a:spcBef>
                  <a:spcPts val="0"/>
                </a:spcBef>
                <a:spcAft>
                  <a:spcPts val="0"/>
                </a:spcAft>
                <a:buClr>
                  <a:srgbClr val="29691B"/>
                </a:buClr>
                <a:buSzPct val="100000"/>
              </a:pPr>
              <a:endParaRPr lang="fr-FR" altLang="zh-CN" sz="2000" b="1" dirty="0">
                <a:solidFill>
                  <a:srgbClr val="002060"/>
                </a:solidFill>
                <a:latin typeface="Myriad Pro"/>
                <a:cs typeface="Arial"/>
              </a:endParaRPr>
            </a:p>
            <a:p>
              <a:pPr marL="441325" indent="-258763">
                <a:spcBef>
                  <a:spcPts val="0"/>
                </a:spcBef>
                <a:spcAft>
                  <a:spcPts val="0"/>
                </a:spcAft>
                <a:buClr>
                  <a:srgbClr val="29691B"/>
                </a:buClr>
                <a:buSzPct val="100000"/>
                <a:buFont typeface="+mj-lt"/>
                <a:buAutoNum type="arabicPeriod"/>
              </a:pPr>
              <a:endParaRPr lang="fr-FR" altLang="zh-CN" sz="2000" b="1" dirty="0">
                <a:solidFill>
                  <a:srgbClr val="002060"/>
                </a:solidFill>
                <a:latin typeface="Myriad Pro"/>
                <a:cs typeface="Arial"/>
              </a:endParaRPr>
            </a:p>
            <a:p>
              <a:pPr marL="441325" indent="-258763">
                <a:spcBef>
                  <a:spcPts val="0"/>
                </a:spcBef>
                <a:spcAft>
                  <a:spcPts val="0"/>
                </a:spcAft>
                <a:buClr>
                  <a:srgbClr val="29691B"/>
                </a:buClr>
                <a:buSzPct val="100000"/>
                <a:buFont typeface="+mj-lt"/>
                <a:buAutoNum type="arabicPeriod"/>
              </a:pPr>
              <a:endParaRPr lang="fr-FR" altLang="zh-CN" sz="2000" b="1" dirty="0">
                <a:solidFill>
                  <a:srgbClr val="002060"/>
                </a:solidFill>
                <a:latin typeface="Myriad Pro"/>
                <a:cs typeface="Arial"/>
              </a:endParaRPr>
            </a:p>
            <a:p>
              <a:pPr marL="441325" indent="-258763">
                <a:spcBef>
                  <a:spcPts val="0"/>
                </a:spcBef>
                <a:spcAft>
                  <a:spcPts val="0"/>
                </a:spcAft>
                <a:buClr>
                  <a:srgbClr val="29691B"/>
                </a:buClr>
                <a:buSzPct val="100000"/>
                <a:buFont typeface="+mj-lt"/>
                <a:buAutoNum type="arabicPeriod"/>
              </a:pPr>
              <a:r>
                <a:rPr lang="fr-FR" altLang="zh-CN" sz="2000" b="1" dirty="0">
                  <a:solidFill>
                    <a:srgbClr val="00B050"/>
                  </a:solidFill>
                  <a:latin typeface="Myriad Pro"/>
                </a:rPr>
                <a:t>L’appropriation de quelques cas particuliers de budgétisation est facilitée</a:t>
              </a:r>
              <a:r>
                <a:rPr lang="fr-FR" altLang="zh-CN" sz="2000" b="1" dirty="0">
                  <a:solidFill>
                    <a:srgbClr val="002060"/>
                  </a:solidFill>
                  <a:latin typeface="Myriad Pro"/>
                </a:rPr>
                <a:t>: </a:t>
              </a:r>
              <a:r>
                <a:rPr lang="fr-FR" altLang="zh-CN" sz="2000" dirty="0">
                  <a:solidFill>
                    <a:srgbClr val="002060"/>
                  </a:solidFill>
                  <a:latin typeface="Myriad Pro"/>
                </a:rPr>
                <a:t>marchés annuels, marchés pluriannuels, partenariats public-privé</a:t>
              </a:r>
              <a:endParaRPr lang="fr-FR" altLang="zh-CN" sz="1600" dirty="0">
                <a:solidFill>
                  <a:srgbClr val="002060"/>
                </a:solidFill>
                <a:latin typeface="Myriad Pro"/>
              </a:endParaRPr>
            </a:p>
            <a:p>
              <a:pPr marL="612648" indent="-347472">
                <a:spcBef>
                  <a:spcPts val="0"/>
                </a:spcBef>
                <a:spcAft>
                  <a:spcPts val="0"/>
                </a:spcAft>
                <a:buClr>
                  <a:srgbClr val="29691B"/>
                </a:buClr>
                <a:buSzPct val="100000"/>
                <a:buFont typeface="+mj-lt"/>
                <a:buAutoNum type="arabicPeriod"/>
              </a:pPr>
              <a:endParaRPr lang="fr-FR" altLang="zh-CN" sz="1600" b="1" dirty="0">
                <a:solidFill>
                  <a:srgbClr val="002060"/>
                </a:solidFill>
                <a:latin typeface="Myriad Pro"/>
              </a:endParaRPr>
            </a:p>
            <a:p>
              <a:pPr marL="612648" indent="-347472">
                <a:spcBef>
                  <a:spcPts val="0"/>
                </a:spcBef>
                <a:spcAft>
                  <a:spcPts val="0"/>
                </a:spcAft>
                <a:buClr>
                  <a:srgbClr val="29691B"/>
                </a:buClr>
                <a:buSzPct val="100000"/>
                <a:buFont typeface="+mj-lt"/>
                <a:buAutoNum type="arabicPeriod"/>
              </a:pPr>
              <a:endParaRPr lang="fr-FR" altLang="zh-CN" sz="1600" b="1" dirty="0">
                <a:solidFill>
                  <a:srgbClr val="002060"/>
                </a:solidFill>
                <a:latin typeface="Myriad Pro"/>
              </a:endParaRPr>
            </a:p>
            <a:p>
              <a:pPr marL="612648" indent="-347472">
                <a:spcBef>
                  <a:spcPts val="0"/>
                </a:spcBef>
                <a:spcAft>
                  <a:spcPts val="0"/>
                </a:spcAft>
                <a:buClr>
                  <a:srgbClr val="29691B"/>
                </a:buClr>
                <a:buSzPct val="100000"/>
                <a:buFont typeface="+mj-lt"/>
                <a:buAutoNum type="arabicPeriod"/>
              </a:pPr>
              <a:endParaRPr lang="fr-FR" altLang="zh-CN" sz="1600" b="1" dirty="0">
                <a:solidFill>
                  <a:srgbClr val="002060"/>
                </a:solidFill>
                <a:latin typeface="Myriad Pro"/>
              </a:endParaRPr>
            </a:p>
            <a:p>
              <a:pPr marL="612648" indent="-347472">
                <a:spcBef>
                  <a:spcPts val="0"/>
                </a:spcBef>
                <a:spcAft>
                  <a:spcPts val="0"/>
                </a:spcAft>
                <a:buClr>
                  <a:srgbClr val="29691B"/>
                </a:buClr>
                <a:buSzPct val="100000"/>
              </a:pPr>
              <a:endParaRPr lang="fr-BE" altLang="zh-CN" sz="1600" dirty="0">
                <a:solidFill>
                  <a:srgbClr val="000000"/>
                </a:solidFill>
                <a:latin typeface="Calibri" pitchFamily="34" charset="0"/>
              </a:endParaRPr>
            </a:p>
          </p:txBody>
        </p:sp>
        <p:sp>
          <p:nvSpPr>
            <p:cNvPr id="15" name="AutoShape 6"/>
            <p:cNvSpPr>
              <a:spLocks noChangeArrowheads="1"/>
            </p:cNvSpPr>
            <p:nvPr/>
          </p:nvSpPr>
          <p:spPr bwMode="auto">
            <a:xfrm rot="5400000">
              <a:off x="2299940" y="3454847"/>
              <a:ext cx="5162550" cy="214312"/>
            </a:xfrm>
            <a:prstGeom prst="triangle">
              <a:avLst>
                <a:gd name="adj" fmla="val 50000"/>
              </a:avLst>
            </a:prstGeom>
            <a:solidFill>
              <a:srgbClr val="808080"/>
            </a:solidFill>
            <a:ln w="12700">
              <a:noFill/>
              <a:miter lim="800000"/>
              <a:headEnd/>
              <a:tailEnd/>
            </a:ln>
          </p:spPr>
          <p:txBody>
            <a:bodyPr wrap="none" lIns="72000" tIns="72000" rIns="72000" bIns="72000" anchor="ctr"/>
            <a:lstStyle/>
            <a:p>
              <a:pPr algn="ctr"/>
              <a:endParaRPr lang="fr-BE">
                <a:latin typeface="Calibri" pitchFamily="34" charset="0"/>
              </a:endParaRPr>
            </a:p>
          </p:txBody>
        </p:sp>
      </p:gr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24561596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533400"/>
            <a:ext cx="8991600" cy="1325563"/>
          </a:xfrm>
        </p:spPr>
        <p:txBody>
          <a:bodyPr>
            <a:normAutofit/>
          </a:bodyPr>
          <a:lstStyle/>
          <a:p>
            <a:r>
              <a:rPr lang="fr-FR" sz="2800" b="1" dirty="0">
                <a:latin typeface="Myria"/>
              </a:rPr>
              <a:t>EXERCICE N°3 : CAS PRATIQUE INTERACTIF (4/9)</a:t>
            </a:r>
            <a:endParaRPr lang="fr-FR" sz="2800" dirty="0">
              <a:latin typeface="Myria"/>
            </a:endParaRPr>
          </a:p>
        </p:txBody>
      </p:sp>
      <p:sp>
        <p:nvSpPr>
          <p:cNvPr id="3" name="Espace réservé du contenu 4"/>
          <p:cNvSpPr>
            <a:spLocks noGrp="1"/>
          </p:cNvSpPr>
          <p:nvPr>
            <p:ph idx="1"/>
          </p:nvPr>
        </p:nvSpPr>
        <p:spPr>
          <a:xfrm>
            <a:off x="248404" y="1600200"/>
            <a:ext cx="8666996" cy="4333055"/>
          </a:xfrm>
        </p:spPr>
        <p:txBody>
          <a:bodyPr>
            <a:normAutofit/>
          </a:bodyPr>
          <a:lstStyle/>
          <a:p>
            <a:pPr>
              <a:buNone/>
            </a:pPr>
            <a:r>
              <a:rPr lang="fr-FR" sz="1600" b="1" dirty="0">
                <a:solidFill>
                  <a:schemeClr val="accent6">
                    <a:lumMod val="75000"/>
                  </a:schemeClr>
                </a:solidFill>
              </a:rPr>
              <a:t>Exercice interactif  (suite) </a:t>
            </a:r>
            <a:r>
              <a:rPr lang="fr-FR" sz="1600" b="1" dirty="0">
                <a:solidFill>
                  <a:srgbClr val="002060"/>
                </a:solidFill>
              </a:rPr>
              <a:t>: </a:t>
            </a:r>
            <a:r>
              <a:rPr lang="fr-FR" sz="1600" b="1" dirty="0">
                <a:solidFill>
                  <a:srgbClr val="FF0000"/>
                </a:solidFill>
              </a:rPr>
              <a:t>Renseigner le tableau  </a:t>
            </a:r>
          </a:p>
          <a:p>
            <a:pPr>
              <a:buNone/>
            </a:pPr>
            <a:r>
              <a:rPr lang="fr-FR" sz="1600" b="1" dirty="0">
                <a:solidFill>
                  <a:srgbClr val="002060"/>
                </a:solidFill>
              </a:rPr>
              <a:t>projet de construction d’un stade à </a:t>
            </a:r>
            <a:r>
              <a:rPr lang="fr-FR" sz="1600" b="1" i="1" dirty="0">
                <a:solidFill>
                  <a:srgbClr val="00B050"/>
                </a:solidFill>
              </a:rPr>
              <a:t>COTONOU</a:t>
            </a:r>
            <a:endParaRPr lang="fr-FR" dirty="0">
              <a:effectLst>
                <a:outerShdw blurRad="38100" dist="38100" dir="2700000" algn="tl">
                  <a:srgbClr val="000000">
                    <a:alpha val="43137"/>
                  </a:srgbClr>
                </a:outerShdw>
              </a:effectLst>
            </a:endParaRPr>
          </a:p>
          <a:p>
            <a:pPr>
              <a:buNone/>
            </a:pPr>
            <a:endParaRPr lang="fr-FR" dirty="0">
              <a:effectLst>
                <a:outerShdw blurRad="38100" dist="38100" dir="2700000" algn="tl">
                  <a:srgbClr val="000000">
                    <a:alpha val="43137"/>
                  </a:srgbClr>
                </a:outerShdw>
              </a:effectLst>
            </a:endParaRPr>
          </a:p>
          <a:p>
            <a:pPr>
              <a:buNone/>
            </a:pPr>
            <a:r>
              <a:rPr lang="fr-FR" dirty="0"/>
              <a:t>  </a:t>
            </a:r>
          </a:p>
        </p:txBody>
      </p:sp>
      <p:graphicFrame>
        <p:nvGraphicFramePr>
          <p:cNvPr id="4" name="Table 8"/>
          <p:cNvGraphicFramePr>
            <a:graphicFrameLocks noGrp="1"/>
          </p:cNvGraphicFramePr>
          <p:nvPr>
            <p:extLst>
              <p:ext uri="{D42A27DB-BD31-4B8C-83A1-F6EECF244321}">
                <p14:modId xmlns:p14="http://schemas.microsoft.com/office/powerpoint/2010/main" val="4245024878"/>
              </p:ext>
            </p:extLst>
          </p:nvPr>
        </p:nvGraphicFramePr>
        <p:xfrm>
          <a:off x="152400" y="2285997"/>
          <a:ext cx="8763001" cy="4267201"/>
        </p:xfrm>
        <a:graphic>
          <a:graphicData uri="http://schemas.openxmlformats.org/drawingml/2006/table">
            <a:tbl>
              <a:tblPr/>
              <a:tblGrid>
                <a:gridCol w="2897444">
                  <a:extLst>
                    <a:ext uri="{9D8B030D-6E8A-4147-A177-3AD203B41FA5}">
                      <a16:colId xmlns:a16="http://schemas.microsoft.com/office/drawing/2014/main" val="20000"/>
                    </a:ext>
                  </a:extLst>
                </a:gridCol>
                <a:gridCol w="1201380">
                  <a:extLst>
                    <a:ext uri="{9D8B030D-6E8A-4147-A177-3AD203B41FA5}">
                      <a16:colId xmlns:a16="http://schemas.microsoft.com/office/drawing/2014/main" val="20001"/>
                    </a:ext>
                  </a:extLst>
                </a:gridCol>
                <a:gridCol w="636024">
                  <a:extLst>
                    <a:ext uri="{9D8B030D-6E8A-4147-A177-3AD203B41FA5}">
                      <a16:colId xmlns:a16="http://schemas.microsoft.com/office/drawing/2014/main" val="20002"/>
                    </a:ext>
                  </a:extLst>
                </a:gridCol>
                <a:gridCol w="1342718">
                  <a:extLst>
                    <a:ext uri="{9D8B030D-6E8A-4147-A177-3AD203B41FA5}">
                      <a16:colId xmlns:a16="http://schemas.microsoft.com/office/drawing/2014/main" val="20003"/>
                    </a:ext>
                  </a:extLst>
                </a:gridCol>
                <a:gridCol w="1342718">
                  <a:extLst>
                    <a:ext uri="{9D8B030D-6E8A-4147-A177-3AD203B41FA5}">
                      <a16:colId xmlns:a16="http://schemas.microsoft.com/office/drawing/2014/main" val="20004"/>
                    </a:ext>
                  </a:extLst>
                </a:gridCol>
                <a:gridCol w="1272048">
                  <a:extLst>
                    <a:ext uri="{9D8B030D-6E8A-4147-A177-3AD203B41FA5}">
                      <a16:colId xmlns:a16="http://schemas.microsoft.com/office/drawing/2014/main" val="20005"/>
                    </a:ext>
                  </a:extLst>
                </a:gridCol>
                <a:gridCol w="70669">
                  <a:extLst>
                    <a:ext uri="{9D8B030D-6E8A-4147-A177-3AD203B41FA5}">
                      <a16:colId xmlns:a16="http://schemas.microsoft.com/office/drawing/2014/main" val="20006"/>
                    </a:ext>
                  </a:extLst>
                </a:gridCol>
              </a:tblGrid>
              <a:tr h="240032">
                <a:tc>
                  <a:txBody>
                    <a:bodyPr/>
                    <a:lstStyle/>
                    <a:p>
                      <a:pPr algn="l" fontAlgn="b"/>
                      <a:r>
                        <a:rPr lang="en-US" sz="1500" b="0" i="0" u="none" strike="noStrike" dirty="0">
                          <a:solidFill>
                            <a:srgbClr val="000000"/>
                          </a:solidFill>
                          <a:latin typeface="Calibri"/>
                        </a:rPr>
                        <a:t> </a:t>
                      </a:r>
                      <a:r>
                        <a:rPr lang="fr-FR" sz="1500" b="1" i="1" u="none" strike="noStrike" dirty="0">
                          <a:solidFill>
                            <a:srgbClr val="00B050"/>
                          </a:solidFill>
                          <a:latin typeface="+mn-lt"/>
                        </a:rPr>
                        <a:t>COMPOSANTE</a:t>
                      </a:r>
                      <a:r>
                        <a:rPr lang="fr-FR" sz="1500" b="1" i="1" u="none" strike="noStrike" baseline="0" dirty="0">
                          <a:solidFill>
                            <a:srgbClr val="00B050"/>
                          </a:solidFill>
                          <a:latin typeface="+mn-lt"/>
                        </a:rPr>
                        <a:t> :</a:t>
                      </a:r>
                      <a:endParaRPr lang="en-US" sz="1500" b="0" i="0" u="none" strike="noStrike" dirty="0">
                        <a:solidFill>
                          <a:srgbClr val="000000"/>
                        </a:solidFill>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500" b="1" i="0" u="none" strike="noStrike" dirty="0" err="1">
                          <a:solidFill>
                            <a:srgbClr val="002060"/>
                          </a:solidFill>
                          <a:latin typeface="Calibri"/>
                        </a:rPr>
                        <a:t>Montant</a:t>
                      </a:r>
                      <a:endParaRPr lang="en-US" sz="1500" b="1" i="0" u="none" strike="noStrike" dirty="0">
                        <a:solidFill>
                          <a:srgbClr val="00206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500" b="1" i="0" u="none" strike="noStrike" dirty="0">
                          <a:solidFill>
                            <a:srgbClr val="002060"/>
                          </a:solidFill>
                          <a:latin typeface="Calibri"/>
                        </a:rPr>
                        <a:t>2015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2016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2017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0"/>
                  </a:ext>
                </a:extLst>
              </a:tr>
              <a:tr h="240032">
                <a:tc>
                  <a:txBody>
                    <a:bodyPr/>
                    <a:lstStyle/>
                    <a:p>
                      <a:pPr algn="l" fontAlgn="b"/>
                      <a:r>
                        <a:rPr lang="en-US" sz="1500" b="1" i="0" u="none" strike="noStrike" dirty="0">
                          <a:solidFill>
                            <a:srgbClr val="002060"/>
                          </a:solidFill>
                          <a:latin typeface="Calibri"/>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2060"/>
                          </a:solidFill>
                          <a:latin typeface="Calibri"/>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a:solidFill>
                            <a:srgbClr val="000000"/>
                          </a:solidFill>
                          <a:latin typeface="Calibri"/>
                        </a:rPr>
                        <a:t> </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0001"/>
                  </a:ext>
                </a:extLst>
              </a:tr>
              <a:tr h="240032">
                <a:tc>
                  <a:txBody>
                    <a:bodyPr/>
                    <a:lstStyle/>
                    <a:p>
                      <a:pPr algn="l" fontAlgn="b"/>
                      <a:r>
                        <a:rPr lang="en-US" sz="1500" b="1" i="0" u="none" strike="noStrike" dirty="0">
                          <a:solidFill>
                            <a:srgbClr val="002060"/>
                          </a:solidFill>
                          <a:latin typeface="Calibri"/>
                        </a:rPr>
                        <a:t>1</a:t>
                      </a:r>
                      <a:r>
                        <a:rPr lang="en-US" sz="1500" b="1" i="0" u="none" strike="noStrike" baseline="0" dirty="0">
                          <a:solidFill>
                            <a:srgbClr val="002060"/>
                          </a:solidFill>
                          <a:latin typeface="Calibri"/>
                        </a:rPr>
                        <a:t> - </a:t>
                      </a:r>
                      <a:r>
                        <a:rPr lang="en-US" sz="1500" b="1" i="0" u="none" strike="noStrike" dirty="0">
                          <a:solidFill>
                            <a:srgbClr val="002060"/>
                          </a:solidFill>
                          <a:latin typeface="Calibri"/>
                        </a:rPr>
                        <a:t>Etudes : 3 </a:t>
                      </a:r>
                      <a:r>
                        <a:rPr lang="en-US" sz="1500" b="1" i="0" u="none" strike="noStrike" dirty="0" err="1">
                          <a:solidFill>
                            <a:srgbClr val="002060"/>
                          </a:solidFill>
                          <a:latin typeface="Calibri"/>
                        </a:rPr>
                        <a:t>mois</a:t>
                      </a:r>
                      <a:endParaRPr lang="en-US" sz="15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2"/>
                  </a:ext>
                </a:extLst>
              </a:tr>
              <a:tr h="453832">
                <a:tc>
                  <a:txBody>
                    <a:bodyPr/>
                    <a:lstStyle/>
                    <a:p>
                      <a:pPr algn="l" fontAlgn="b"/>
                      <a:r>
                        <a:rPr lang="en-US" sz="1500" b="1" i="0" u="none" strike="noStrike" dirty="0">
                          <a:solidFill>
                            <a:srgbClr val="002060"/>
                          </a:solidFill>
                          <a:latin typeface="Calibri"/>
                        </a:rPr>
                        <a:t> (</a:t>
                      </a:r>
                      <a:r>
                        <a:rPr lang="en-US" sz="1500" b="1" i="0" u="none" strike="noStrike" dirty="0" err="1">
                          <a:solidFill>
                            <a:srgbClr val="002060"/>
                          </a:solidFill>
                          <a:latin typeface="Calibri"/>
                        </a:rPr>
                        <a:t>contrat</a:t>
                      </a:r>
                      <a:r>
                        <a:rPr lang="en-US" sz="1500" b="1" i="0" u="none" strike="noStrike" dirty="0">
                          <a:solidFill>
                            <a:srgbClr val="002060"/>
                          </a:solidFill>
                          <a:latin typeface="Calibri"/>
                        </a:rPr>
                        <a:t> </a:t>
                      </a:r>
                      <a:r>
                        <a:rPr lang="en-US" sz="1500" b="1" i="0" u="none" strike="noStrike" dirty="0" err="1">
                          <a:solidFill>
                            <a:srgbClr val="002060"/>
                          </a:solidFill>
                          <a:latin typeface="Calibri"/>
                        </a:rPr>
                        <a:t>signé</a:t>
                      </a:r>
                      <a:r>
                        <a:rPr lang="en-US" sz="1500" b="1" i="0" u="none" strike="noStrike" dirty="0">
                          <a:solidFill>
                            <a:srgbClr val="002060"/>
                          </a:solidFill>
                          <a:latin typeface="Calibri"/>
                        </a:rPr>
                        <a:t> en </a:t>
                      </a:r>
                      <a:r>
                        <a:rPr lang="en-US" sz="1500" b="1" i="0" u="none" strike="noStrike" dirty="0" err="1">
                          <a:solidFill>
                            <a:srgbClr val="002060"/>
                          </a:solidFill>
                          <a:latin typeface="Calibri"/>
                        </a:rPr>
                        <a:t>janvier</a:t>
                      </a:r>
                      <a:r>
                        <a:rPr lang="en-US" sz="1500" b="1" i="0" u="none" strike="noStrike" dirty="0">
                          <a:solidFill>
                            <a:srgbClr val="002060"/>
                          </a:solidFill>
                          <a:latin typeface="Calibri"/>
                        </a:rPr>
                        <a:t> 2015)</a:t>
                      </a: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3"/>
                  </a:ext>
                </a:extLst>
              </a:tr>
              <a:tr h="466493">
                <a:tc>
                  <a:txBody>
                    <a:bodyPr/>
                    <a:lstStyle/>
                    <a:p>
                      <a:pPr algn="l" fontAlgn="b"/>
                      <a:r>
                        <a:rPr lang="en-US" sz="1500" b="1" i="0" u="none" strike="noStrike" dirty="0">
                          <a:solidFill>
                            <a:srgbClr val="002060"/>
                          </a:solidFill>
                          <a:latin typeface="Calibri"/>
                        </a:rPr>
                        <a:t>TF (terrains et tribunes) : 12 </a:t>
                      </a:r>
                      <a:r>
                        <a:rPr lang="en-US" sz="1500" b="1" i="0" u="none" strike="noStrike" dirty="0" err="1">
                          <a:solidFill>
                            <a:srgbClr val="002060"/>
                          </a:solidFill>
                          <a:latin typeface="Calibri"/>
                        </a:rPr>
                        <a:t>mois</a:t>
                      </a:r>
                      <a:endParaRPr lang="en-US" sz="15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1500" b="1" i="0" u="none" strike="noStrike" dirty="0">
                        <a:solidFill>
                          <a:srgbClr val="2E5CB8"/>
                        </a:solidFill>
                        <a:latin typeface="Calibri"/>
                      </a:endParaRP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4"/>
                  </a:ext>
                </a:extLst>
              </a:tr>
              <a:tr h="506295">
                <a:tc>
                  <a:txBody>
                    <a:bodyPr/>
                    <a:lstStyle/>
                    <a:p>
                      <a:pPr algn="l" fontAlgn="b"/>
                      <a:r>
                        <a:rPr lang="en-US" sz="1500" b="1" i="0" u="none" strike="noStrike" dirty="0">
                          <a:solidFill>
                            <a:srgbClr val="002060"/>
                          </a:solidFill>
                          <a:latin typeface="Calibri"/>
                        </a:rPr>
                        <a:t> (Marché</a:t>
                      </a:r>
                      <a:r>
                        <a:rPr lang="en-US" sz="1500" b="1" i="0" u="none" strike="noStrike" baseline="0" dirty="0">
                          <a:solidFill>
                            <a:srgbClr val="002060"/>
                          </a:solidFill>
                          <a:latin typeface="Calibri"/>
                        </a:rPr>
                        <a:t> </a:t>
                      </a:r>
                      <a:r>
                        <a:rPr lang="en-US" sz="1500" b="1" i="0" u="none" strike="noStrike" baseline="0" dirty="0" err="1">
                          <a:solidFill>
                            <a:srgbClr val="002060"/>
                          </a:solidFill>
                          <a:latin typeface="Calibri"/>
                        </a:rPr>
                        <a:t>signé</a:t>
                      </a:r>
                      <a:r>
                        <a:rPr lang="en-US" sz="1500" b="1" i="0" u="none" strike="noStrike" baseline="0" dirty="0">
                          <a:solidFill>
                            <a:srgbClr val="002060"/>
                          </a:solidFill>
                          <a:latin typeface="Calibri"/>
                        </a:rPr>
                        <a:t> le 1er </a:t>
                      </a:r>
                      <a:r>
                        <a:rPr lang="en-US" sz="1500" b="1" i="0" u="none" strike="noStrike" baseline="0" dirty="0" err="1">
                          <a:solidFill>
                            <a:srgbClr val="002060"/>
                          </a:solidFill>
                          <a:latin typeface="Calibri"/>
                        </a:rPr>
                        <a:t>mai</a:t>
                      </a:r>
                      <a:r>
                        <a:rPr lang="en-US" sz="1500" b="1" i="0" u="none" strike="noStrike" baseline="0" dirty="0">
                          <a:solidFill>
                            <a:srgbClr val="002060"/>
                          </a:solidFill>
                          <a:latin typeface="Calibri"/>
                        </a:rPr>
                        <a:t> 2015)</a:t>
                      </a:r>
                      <a:endParaRPr lang="en-US" sz="1500" b="1" i="0" u="none" strike="noStrike" dirty="0">
                        <a:solidFill>
                          <a:srgbClr val="002060"/>
                        </a:solidFill>
                        <a:latin typeface="Calibri"/>
                      </a:endParaRP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5"/>
                  </a:ext>
                </a:extLst>
              </a:tr>
              <a:tr h="466493">
                <a:tc>
                  <a:txBody>
                    <a:bodyPr/>
                    <a:lstStyle/>
                    <a:p>
                      <a:pPr algn="l" fontAlgn="b"/>
                      <a:r>
                        <a:rPr lang="en-US" sz="1500" b="1" i="0" u="none" strike="noStrike" dirty="0">
                          <a:solidFill>
                            <a:srgbClr val="002060"/>
                          </a:solidFill>
                          <a:latin typeface="Calibri"/>
                        </a:rPr>
                        <a:t>3 -</a:t>
                      </a:r>
                      <a:r>
                        <a:rPr lang="en-US" sz="1500" b="1" i="0" u="none" strike="noStrike" baseline="0" dirty="0">
                          <a:solidFill>
                            <a:srgbClr val="002060"/>
                          </a:solidFill>
                          <a:latin typeface="Calibri"/>
                        </a:rPr>
                        <a:t> </a:t>
                      </a:r>
                      <a:r>
                        <a:rPr lang="en-US" sz="1500" b="1" i="0" u="none" strike="noStrike" dirty="0">
                          <a:solidFill>
                            <a:srgbClr val="002060"/>
                          </a:solidFill>
                          <a:latin typeface="Calibri"/>
                        </a:rPr>
                        <a:t>TC : 9 </a:t>
                      </a:r>
                      <a:r>
                        <a:rPr lang="en-US" sz="1500" b="1" i="0" u="none" strike="noStrike" dirty="0" err="1">
                          <a:solidFill>
                            <a:srgbClr val="002060"/>
                          </a:solidFill>
                          <a:latin typeface="Calibri"/>
                        </a:rPr>
                        <a:t>mois</a:t>
                      </a:r>
                      <a:r>
                        <a:rPr lang="en-US" sz="1500" b="1" i="0" u="none" strike="noStrike" dirty="0">
                          <a:solidFill>
                            <a:srgbClr val="002060"/>
                          </a:solidFill>
                          <a:latin typeface="Calibri"/>
                        </a:rPr>
                        <a:t> (Tribune </a:t>
                      </a:r>
                      <a:r>
                        <a:rPr lang="en-US" sz="1500" b="1" i="0" u="none" strike="noStrike" dirty="0" err="1">
                          <a:solidFill>
                            <a:srgbClr val="002060"/>
                          </a:solidFill>
                          <a:latin typeface="Calibri"/>
                        </a:rPr>
                        <a:t>Ouest</a:t>
                      </a:r>
                      <a:r>
                        <a:rPr lang="en-US" sz="1500" b="1" i="0" u="none" strike="noStrike" dirty="0">
                          <a:solidFill>
                            <a:srgbClr val="002060"/>
                          </a:solidFill>
                          <a:latin typeface="Calibri"/>
                        </a:rPr>
                        <a:t>)</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fr-FR" sz="1500" b="1" i="0" u="none" strike="noStrike" dirty="0">
                        <a:solidFill>
                          <a:srgbClr val="2E5CB8"/>
                        </a:solidFill>
                        <a:latin typeface="Calibri"/>
                      </a:endParaRP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6"/>
                  </a:ext>
                </a:extLst>
              </a:tr>
              <a:tr h="453832">
                <a:tc>
                  <a:txBody>
                    <a:bodyPr/>
                    <a:lstStyle/>
                    <a:p>
                      <a:pPr algn="l" fontAlgn="b"/>
                      <a:r>
                        <a:rPr lang="en-US" sz="1500" b="1" i="0" u="none" strike="noStrike" dirty="0">
                          <a:solidFill>
                            <a:srgbClr val="002060"/>
                          </a:solidFill>
                          <a:latin typeface="Calibri"/>
                        </a:rPr>
                        <a:t> (</a:t>
                      </a:r>
                      <a:r>
                        <a:rPr lang="en-US" sz="1500" b="1" i="0" u="none" strike="noStrike" dirty="0" err="1">
                          <a:solidFill>
                            <a:srgbClr val="002060"/>
                          </a:solidFill>
                          <a:latin typeface="Calibri"/>
                        </a:rPr>
                        <a:t>Affermissement</a:t>
                      </a:r>
                      <a:r>
                        <a:rPr lang="en-US" sz="1500" b="1" i="0" u="none" strike="noStrike" dirty="0">
                          <a:solidFill>
                            <a:srgbClr val="002060"/>
                          </a:solidFill>
                          <a:latin typeface="Calibri"/>
                        </a:rPr>
                        <a:t> le 1er </a:t>
                      </a:r>
                      <a:r>
                        <a:rPr lang="en-US" sz="1500" b="1" i="0" u="none" strike="noStrike" dirty="0" err="1">
                          <a:solidFill>
                            <a:srgbClr val="002060"/>
                          </a:solidFill>
                          <a:latin typeface="Calibri"/>
                        </a:rPr>
                        <a:t>mai</a:t>
                      </a:r>
                      <a:r>
                        <a:rPr lang="en-US" sz="1500" b="1" i="0" u="none" strike="noStrike" dirty="0">
                          <a:solidFill>
                            <a:srgbClr val="002060"/>
                          </a:solidFill>
                          <a:latin typeface="Calibri"/>
                        </a:rPr>
                        <a:t> 2016)</a:t>
                      </a: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7"/>
                  </a:ext>
                </a:extLst>
              </a:tr>
              <a:tr h="240032">
                <a:tc>
                  <a:txBody>
                    <a:bodyPr/>
                    <a:lstStyle/>
                    <a:p>
                      <a:pPr algn="l" fontAlgn="b"/>
                      <a:r>
                        <a:rPr lang="en-US" sz="1500" b="1" i="0" u="none" strike="noStrike" dirty="0" err="1">
                          <a:solidFill>
                            <a:srgbClr val="002060"/>
                          </a:solidFill>
                          <a:latin typeface="Calibri"/>
                        </a:rPr>
                        <a:t>Suivi</a:t>
                      </a:r>
                      <a:endParaRPr lang="en-US" sz="15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8"/>
                  </a:ext>
                </a:extLst>
              </a:tr>
              <a:tr h="240032">
                <a:tc>
                  <a:txBody>
                    <a:bodyPr/>
                    <a:lstStyle/>
                    <a:p>
                      <a:pPr algn="l" fontAlgn="b"/>
                      <a:r>
                        <a:rPr lang="en-US" sz="15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9"/>
                  </a:ext>
                </a:extLst>
              </a:tr>
              <a:tr h="240032">
                <a:tc>
                  <a:txBody>
                    <a:bodyPr/>
                    <a:lstStyle/>
                    <a:p>
                      <a:pPr algn="l" fontAlgn="b"/>
                      <a:r>
                        <a:rPr lang="en-US" sz="1500" b="0" i="0" u="none" strike="noStrike" dirty="0">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206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0" i="0" u="none" strike="noStrike" dirty="0">
                          <a:solidFill>
                            <a:srgbClr val="000000"/>
                          </a:solidFill>
                          <a:latin typeface="Calibri"/>
                        </a:rPr>
                        <a:t> </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0010"/>
                  </a:ext>
                </a:extLst>
              </a:tr>
              <a:tr h="240032">
                <a:tc>
                  <a:txBody>
                    <a:bodyPr/>
                    <a:lstStyle/>
                    <a:p>
                      <a:pPr algn="l" fontAlgn="b"/>
                      <a:r>
                        <a:rPr lang="en-US" sz="1500" b="1" i="0" u="none" strike="noStrike" dirty="0" err="1">
                          <a:solidFill>
                            <a:srgbClr val="FF0000"/>
                          </a:solidFill>
                          <a:latin typeface="Calibri"/>
                        </a:rPr>
                        <a:t>Budgétisation</a:t>
                      </a:r>
                      <a:r>
                        <a:rPr lang="en-US" sz="1500" b="1" i="0" u="none" strike="noStrike" dirty="0">
                          <a:solidFill>
                            <a:srgbClr val="FF0000"/>
                          </a:solidFill>
                          <a:latin typeface="Calibri"/>
                        </a:rPr>
                        <a:t> </a:t>
                      </a:r>
                      <a:r>
                        <a:rPr lang="en-US" sz="1500" b="1" i="0" u="none" strike="noStrike" dirty="0">
                          <a:solidFill>
                            <a:srgbClr val="FF0000"/>
                          </a:solidFill>
                          <a:latin typeface="+mn-lt"/>
                        </a:rPr>
                        <a:t>AE-CP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FF0000"/>
                          </a:solidFill>
                          <a:latin typeface="Calibri"/>
                        </a:rPr>
                        <a:t>1 000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500" b="1" i="0" u="none" strike="noStrike" dirty="0">
                          <a:solidFill>
                            <a:srgbClr val="FF000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endParaRPr lang="en-US" sz="150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1"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11"/>
                  </a:ext>
                </a:extLst>
              </a:tr>
              <a:tr h="240032">
                <a:tc>
                  <a:txBody>
                    <a:bodyPr/>
                    <a:lstStyle/>
                    <a:p>
                      <a:pPr algn="l" fontAlgn="b"/>
                      <a:endParaRPr lang="en-US" sz="1500" b="1" i="0" u="none" strike="noStrike" dirty="0">
                        <a:solidFill>
                          <a:srgbClr val="FF000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FF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1" i="0" u="none" strike="noStrike" dirty="0">
                          <a:solidFill>
                            <a:srgbClr val="FF000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500" dirty="0"/>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500" b="1"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12"/>
                  </a:ext>
                </a:extLst>
              </a:tr>
            </a:tbl>
          </a:graphicData>
        </a:graphic>
      </p:graphicFrame>
      <p:sp>
        <p:nvSpPr>
          <p:cNvPr id="5" name="Espace réservé du pied de page 4"/>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128831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763000" cy="1325563"/>
          </a:xfrm>
        </p:spPr>
        <p:txBody>
          <a:bodyPr>
            <a:normAutofit/>
          </a:bodyPr>
          <a:lstStyle/>
          <a:p>
            <a:r>
              <a:rPr lang="fr-FR" sz="2800" b="1" dirty="0">
                <a:latin typeface="Myria"/>
              </a:rPr>
              <a:t>EXERCICE N°3 : CAS PRATIQUE INTERACTIF (5/9)</a:t>
            </a:r>
            <a:endParaRPr lang="fr-FR" sz="2800" dirty="0">
              <a:latin typeface="Myria"/>
            </a:endParaRPr>
          </a:p>
        </p:txBody>
      </p:sp>
      <p:sp>
        <p:nvSpPr>
          <p:cNvPr id="3" name="AutoShape 11"/>
          <p:cNvSpPr>
            <a:spLocks noChangeArrowheads="1"/>
          </p:cNvSpPr>
          <p:nvPr/>
        </p:nvSpPr>
        <p:spPr bwMode="auto">
          <a:xfrm>
            <a:off x="457201" y="1371600"/>
            <a:ext cx="8077200" cy="434935"/>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en-US" sz="2000" b="1" dirty="0" err="1">
                <a:solidFill>
                  <a:srgbClr val="002060"/>
                </a:solidFill>
                <a:latin typeface="Times New Roman"/>
              </a:rPr>
              <a:t>Composante</a:t>
            </a:r>
            <a:r>
              <a:rPr lang="en-US" sz="2000" b="1" dirty="0">
                <a:solidFill>
                  <a:srgbClr val="002060"/>
                </a:solidFill>
                <a:latin typeface="Times New Roman"/>
              </a:rPr>
              <a:t> 1 : les Etudes :</a:t>
            </a:r>
          </a:p>
        </p:txBody>
      </p:sp>
      <p:sp>
        <p:nvSpPr>
          <p:cNvPr id="4" name="Content Placeholder 2"/>
          <p:cNvSpPr>
            <a:spLocks noGrp="1"/>
          </p:cNvSpPr>
          <p:nvPr>
            <p:ph idx="1"/>
          </p:nvPr>
        </p:nvSpPr>
        <p:spPr>
          <a:xfrm>
            <a:off x="381000" y="1981200"/>
            <a:ext cx="8534400" cy="4104456"/>
          </a:xfrm>
        </p:spPr>
        <p:txBody>
          <a:bodyPr>
            <a:normAutofit/>
          </a:bodyPr>
          <a:lstStyle/>
          <a:p>
            <a:r>
              <a:rPr lang="fr-FR" sz="1800" dirty="0">
                <a:latin typeface="Myriad Pro"/>
              </a:rPr>
              <a:t>Elles sont signées en janvier 2015</a:t>
            </a:r>
          </a:p>
          <a:p>
            <a:r>
              <a:rPr lang="fr-FR" sz="1800" dirty="0">
                <a:latin typeface="Myriad Pro"/>
              </a:rPr>
              <a:t>Caractéristique : elles sont signées au début du contrat et durent 3 mois, donc le contrat sera exécuté sur 3 mois et totalement en 2015.</a:t>
            </a:r>
          </a:p>
          <a:p>
            <a:r>
              <a:rPr lang="fr-FR" sz="1800" dirty="0">
                <a:latin typeface="Myriad Pro"/>
              </a:rPr>
              <a:t>Leur montant est de 100 </a:t>
            </a:r>
          </a:p>
          <a:p>
            <a:pPr>
              <a:buNone/>
            </a:pPr>
            <a:endParaRPr lang="fr-FR" sz="1800" dirty="0">
              <a:latin typeface="Myriad Pro"/>
            </a:endParaRPr>
          </a:p>
          <a:p>
            <a:r>
              <a:rPr lang="fr-FR" sz="1800" b="1" i="1" dirty="0">
                <a:solidFill>
                  <a:schemeClr val="accent6">
                    <a:lumMod val="75000"/>
                  </a:schemeClr>
                </a:solidFill>
                <a:latin typeface="Myriad Pro"/>
              </a:rPr>
              <a:t>La programmation est donc la suivante :</a:t>
            </a:r>
          </a:p>
          <a:p>
            <a:endParaRPr lang="fr-FR" sz="1800" dirty="0">
              <a:latin typeface="Myriad Pro"/>
            </a:endParaRPr>
          </a:p>
          <a:p>
            <a:r>
              <a:rPr lang="fr-FR" sz="1800" b="1" dirty="0">
                <a:solidFill>
                  <a:srgbClr val="7030A0"/>
                </a:solidFill>
                <a:latin typeface="Myriad Pro"/>
              </a:rPr>
              <a:t>2015 : en janvier toutes les AE engagées à la signature et paiement (CP) en avril si les études sont achevées</a:t>
            </a:r>
          </a:p>
          <a:p>
            <a:r>
              <a:rPr lang="fr-FR" sz="1800" b="1" dirty="0">
                <a:solidFill>
                  <a:srgbClr val="7030A0"/>
                </a:solidFill>
                <a:latin typeface="Myriad Pro"/>
              </a:rPr>
              <a:t>2016 : rien</a:t>
            </a:r>
          </a:p>
          <a:p>
            <a:r>
              <a:rPr lang="fr-FR" sz="1800" b="1" dirty="0">
                <a:solidFill>
                  <a:srgbClr val="7030A0"/>
                </a:solidFill>
                <a:latin typeface="Myriad Pro"/>
              </a:rPr>
              <a:t>2017 : rien</a:t>
            </a:r>
            <a:endParaRPr lang="en-US" sz="1800" b="1" dirty="0">
              <a:solidFill>
                <a:srgbClr val="7030A0"/>
              </a:solidFill>
              <a:latin typeface="Myriad Pro"/>
            </a:endParaRPr>
          </a:p>
          <a:p>
            <a:endParaRPr lang="en-US" sz="1800" dirty="0">
              <a:latin typeface="Myriad Pro"/>
            </a:endParaRPr>
          </a:p>
          <a:p>
            <a:endParaRPr lang="en-US" sz="1800" dirty="0">
              <a:latin typeface="Myriad Pro"/>
            </a:endParaRPr>
          </a:p>
          <a:p>
            <a:endParaRPr lang="en-US" sz="1800" dirty="0">
              <a:latin typeface="Myriad Pro"/>
            </a:endParaRPr>
          </a:p>
          <a:p>
            <a:endParaRPr lang="en-US" sz="1800" dirty="0">
              <a:latin typeface="Myriad Pro"/>
            </a:endParaRPr>
          </a:p>
        </p:txBody>
      </p:sp>
      <p:sp>
        <p:nvSpPr>
          <p:cNvPr id="5" name="Espace réservé du pied de page 4"/>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12883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 calcmode="lin" valueType="num">
                                      <p:cBhvr additive="base">
                                        <p:cTn id="3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 calcmode="lin" valueType="num">
                                      <p:cBhvr additive="base">
                                        <p:cTn id="4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533400"/>
            <a:ext cx="8839200" cy="1325563"/>
          </a:xfrm>
        </p:spPr>
        <p:txBody>
          <a:bodyPr>
            <a:normAutofit/>
          </a:bodyPr>
          <a:lstStyle/>
          <a:p>
            <a:r>
              <a:rPr lang="fr-FR" sz="2800" b="1" dirty="0">
                <a:latin typeface="Myria"/>
              </a:rPr>
              <a:t>EXERCICE N°3 : CAS PRATIQUE INTERACTIF (6/9)</a:t>
            </a:r>
            <a:endParaRPr lang="fr-FR" sz="2800" dirty="0">
              <a:latin typeface="Myria"/>
            </a:endParaRPr>
          </a:p>
        </p:txBody>
      </p:sp>
      <p:sp>
        <p:nvSpPr>
          <p:cNvPr id="3" name="AutoShape 11"/>
          <p:cNvSpPr>
            <a:spLocks noChangeArrowheads="1"/>
          </p:cNvSpPr>
          <p:nvPr/>
        </p:nvSpPr>
        <p:spPr bwMode="auto">
          <a:xfrm>
            <a:off x="143000" y="1600200"/>
            <a:ext cx="8772400" cy="434935"/>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en-US" sz="2000" b="1" dirty="0" err="1">
                <a:solidFill>
                  <a:srgbClr val="002060"/>
                </a:solidFill>
                <a:latin typeface="Times New Roman"/>
              </a:rPr>
              <a:t>Composante</a:t>
            </a:r>
            <a:r>
              <a:rPr lang="en-US" sz="2000" b="1" dirty="0">
                <a:solidFill>
                  <a:srgbClr val="002060"/>
                </a:solidFill>
                <a:latin typeface="Times New Roman"/>
              </a:rPr>
              <a:t> 2 : </a:t>
            </a:r>
            <a:r>
              <a:rPr lang="en-US" sz="2000" b="1" dirty="0" err="1">
                <a:solidFill>
                  <a:srgbClr val="002060"/>
                </a:solidFill>
                <a:latin typeface="Times New Roman"/>
              </a:rPr>
              <a:t>réalisation</a:t>
            </a:r>
            <a:r>
              <a:rPr lang="en-US" sz="2000" b="1" dirty="0">
                <a:solidFill>
                  <a:srgbClr val="002060"/>
                </a:solidFill>
                <a:latin typeface="Times New Roman"/>
              </a:rPr>
              <a:t> de la tranche </a:t>
            </a:r>
            <a:r>
              <a:rPr lang="en-US" sz="2000" b="1" dirty="0" err="1">
                <a:solidFill>
                  <a:srgbClr val="002060"/>
                </a:solidFill>
                <a:latin typeface="Times New Roman"/>
              </a:rPr>
              <a:t>ferme</a:t>
            </a:r>
            <a:r>
              <a:rPr lang="en-US" sz="2000" b="1" dirty="0">
                <a:solidFill>
                  <a:srgbClr val="002060"/>
                </a:solidFill>
                <a:latin typeface="Times New Roman"/>
              </a:rPr>
              <a:t> (terrains et tribunes)</a:t>
            </a:r>
          </a:p>
        </p:txBody>
      </p:sp>
      <p:sp>
        <p:nvSpPr>
          <p:cNvPr id="4" name="Content Placeholder 2"/>
          <p:cNvSpPr>
            <a:spLocks noGrp="1"/>
          </p:cNvSpPr>
          <p:nvPr>
            <p:ph idx="1"/>
          </p:nvPr>
        </p:nvSpPr>
        <p:spPr>
          <a:xfrm>
            <a:off x="190386" y="2170170"/>
            <a:ext cx="8922992" cy="4680520"/>
          </a:xfrm>
        </p:spPr>
        <p:txBody>
          <a:bodyPr>
            <a:normAutofit/>
          </a:bodyPr>
          <a:lstStyle/>
          <a:p>
            <a:r>
              <a:rPr lang="fr-FR" sz="1400" dirty="0">
                <a:solidFill>
                  <a:srgbClr val="002060"/>
                </a:solidFill>
                <a:latin typeface="Myriad Pro"/>
              </a:rPr>
              <a:t>La tranche ferme est signée le 1</a:t>
            </a:r>
            <a:r>
              <a:rPr lang="fr-FR" sz="1400" baseline="30000" dirty="0">
                <a:solidFill>
                  <a:srgbClr val="002060"/>
                </a:solidFill>
                <a:latin typeface="Myriad Pro"/>
              </a:rPr>
              <a:t>er</a:t>
            </a:r>
            <a:r>
              <a:rPr lang="fr-FR" sz="1400" dirty="0">
                <a:solidFill>
                  <a:srgbClr val="002060"/>
                </a:solidFill>
                <a:latin typeface="Myriad Pro"/>
              </a:rPr>
              <a:t> mai 2015 et les travaux débutent immédiatement d’où la consommation de 500 d’AE à la signature de l’acte d’engagement</a:t>
            </a:r>
          </a:p>
          <a:p>
            <a:r>
              <a:rPr lang="fr-FR" sz="1400" dirty="0">
                <a:solidFill>
                  <a:srgbClr val="002060"/>
                </a:solidFill>
                <a:latin typeface="Myriad Pro"/>
              </a:rPr>
              <a:t>NB : Pas de mention du paiement d’une avance</a:t>
            </a:r>
          </a:p>
          <a:p>
            <a:r>
              <a:rPr lang="fr-FR" sz="1400" dirty="0">
                <a:solidFill>
                  <a:srgbClr val="002060"/>
                </a:solidFill>
                <a:latin typeface="Myriad Pro"/>
              </a:rPr>
              <a:t>Délai de paiement dans les 30 jours</a:t>
            </a:r>
          </a:p>
          <a:p>
            <a:r>
              <a:rPr lang="fr-FR" sz="1400" dirty="0">
                <a:solidFill>
                  <a:srgbClr val="002060"/>
                </a:solidFill>
                <a:latin typeface="Myriad Pro"/>
              </a:rPr>
              <a:t>La durée de l’’exécution est de 12 mois : cela signifie qu’il s’achève en avril 2016 </a:t>
            </a:r>
            <a:endParaRPr lang="en-US" sz="1400" dirty="0">
              <a:solidFill>
                <a:srgbClr val="002060"/>
              </a:solidFill>
              <a:latin typeface="Myriad Pro"/>
            </a:endParaRPr>
          </a:p>
          <a:p>
            <a:r>
              <a:rPr lang="fr-FR" sz="1400" dirty="0">
                <a:solidFill>
                  <a:srgbClr val="002060"/>
                </a:solidFill>
                <a:latin typeface="Myriad Pro"/>
              </a:rPr>
              <a:t>Il a été conclu une livraison partielle après 6 mois de travaux, donc le 1er novembre 2015 donc paiement de 50 du prix du marché, soit 250 de CP en décembre 2015</a:t>
            </a:r>
          </a:p>
          <a:p>
            <a:r>
              <a:rPr lang="fr-FR" sz="1400" dirty="0">
                <a:solidFill>
                  <a:srgbClr val="002060"/>
                </a:solidFill>
                <a:latin typeface="Myriad Pro"/>
              </a:rPr>
              <a:t> La livraison définitive interviendra au 1</a:t>
            </a:r>
            <a:r>
              <a:rPr lang="fr-FR" sz="1400" baseline="30000" dirty="0">
                <a:solidFill>
                  <a:srgbClr val="002060"/>
                </a:solidFill>
                <a:latin typeface="Myriad Pro"/>
              </a:rPr>
              <a:t>er</a:t>
            </a:r>
            <a:r>
              <a:rPr lang="fr-FR" sz="1400" dirty="0">
                <a:solidFill>
                  <a:srgbClr val="002060"/>
                </a:solidFill>
                <a:latin typeface="Myriad Pro"/>
              </a:rPr>
              <a:t> mai 2016, d’où un paiement du solde de 250 CP en juin 2016</a:t>
            </a:r>
          </a:p>
          <a:p>
            <a:pPr>
              <a:buNone/>
            </a:pPr>
            <a:endParaRPr lang="fr-FR" sz="1400" dirty="0">
              <a:solidFill>
                <a:srgbClr val="002060"/>
              </a:solidFill>
              <a:latin typeface="Myriad Pro"/>
            </a:endParaRPr>
          </a:p>
          <a:p>
            <a:r>
              <a:rPr lang="fr-FR" sz="1400" b="1" i="1" dirty="0">
                <a:solidFill>
                  <a:schemeClr val="accent6">
                    <a:lumMod val="75000"/>
                  </a:schemeClr>
                </a:solidFill>
                <a:latin typeface="Myriad Pro"/>
              </a:rPr>
              <a:t>La programmation est donc la suivante :</a:t>
            </a:r>
          </a:p>
          <a:p>
            <a:r>
              <a:rPr lang="fr-FR" sz="1400" b="1" dirty="0">
                <a:solidFill>
                  <a:srgbClr val="7030A0"/>
                </a:solidFill>
                <a:latin typeface="Myriad Pro"/>
              </a:rPr>
              <a:t>1</a:t>
            </a:r>
            <a:r>
              <a:rPr lang="fr-FR" sz="1400" b="1" baseline="30000" dirty="0">
                <a:solidFill>
                  <a:srgbClr val="7030A0"/>
                </a:solidFill>
                <a:latin typeface="Myriad Pro"/>
              </a:rPr>
              <a:t>er</a:t>
            </a:r>
            <a:r>
              <a:rPr lang="fr-FR" sz="1400" b="1" dirty="0">
                <a:solidFill>
                  <a:srgbClr val="7030A0"/>
                </a:solidFill>
                <a:latin typeface="Myriad Pro"/>
              </a:rPr>
              <a:t> mai 2015 : toutes les AE de la tranche ferme (500) sont engagées à la signature</a:t>
            </a:r>
          </a:p>
          <a:p>
            <a:r>
              <a:rPr lang="fr-FR" sz="1400" b="1" dirty="0">
                <a:solidFill>
                  <a:srgbClr val="7030A0"/>
                </a:solidFill>
                <a:latin typeface="Myriad Pro"/>
              </a:rPr>
              <a:t>1</a:t>
            </a:r>
            <a:r>
              <a:rPr lang="fr-FR" sz="1400" b="1" baseline="30000" dirty="0">
                <a:solidFill>
                  <a:srgbClr val="7030A0"/>
                </a:solidFill>
                <a:latin typeface="Myriad Pro"/>
              </a:rPr>
              <a:t>er</a:t>
            </a:r>
            <a:r>
              <a:rPr lang="fr-FR" sz="1400" b="1" dirty="0">
                <a:solidFill>
                  <a:srgbClr val="7030A0"/>
                </a:solidFill>
                <a:latin typeface="Myriad Pro"/>
              </a:rPr>
              <a:t>  novembre 2015 : livraison de la 1</a:t>
            </a:r>
            <a:r>
              <a:rPr lang="fr-FR" sz="1400" b="1" baseline="30000" dirty="0">
                <a:solidFill>
                  <a:srgbClr val="7030A0"/>
                </a:solidFill>
                <a:latin typeface="Myriad Pro"/>
              </a:rPr>
              <a:t>er</a:t>
            </a:r>
            <a:r>
              <a:rPr lang="fr-FR" sz="1400" b="1" dirty="0">
                <a:solidFill>
                  <a:srgbClr val="7030A0"/>
                </a:solidFill>
                <a:latin typeface="Myriad Pro"/>
              </a:rPr>
              <a:t> tranche des travaux </a:t>
            </a:r>
          </a:p>
          <a:p>
            <a:r>
              <a:rPr lang="fr-FR" sz="1400" b="1" dirty="0">
                <a:solidFill>
                  <a:srgbClr val="7030A0"/>
                </a:solidFill>
                <a:latin typeface="Myriad Pro"/>
              </a:rPr>
              <a:t>Courant novembre 2015 : paiement de 250 CP</a:t>
            </a:r>
          </a:p>
          <a:p>
            <a:r>
              <a:rPr lang="fr-FR" sz="1400" b="1" dirty="0">
                <a:solidFill>
                  <a:srgbClr val="7030A0"/>
                </a:solidFill>
                <a:latin typeface="Myriad Pro"/>
              </a:rPr>
              <a:t>30 avril 2016 : livraison et réception définitives</a:t>
            </a:r>
          </a:p>
          <a:p>
            <a:r>
              <a:rPr lang="fr-FR" sz="1400" b="1" dirty="0">
                <a:solidFill>
                  <a:srgbClr val="7030A0"/>
                </a:solidFill>
                <a:latin typeface="Myriad Pro"/>
              </a:rPr>
              <a:t>Courant mai 2016 : paiement du solde de 250 CP</a:t>
            </a:r>
            <a:endParaRPr lang="en-US" sz="1800" dirty="0">
              <a:latin typeface="Myriad Pro"/>
            </a:endParaRPr>
          </a:p>
          <a:p>
            <a:endParaRPr lang="en-US" sz="1800" dirty="0">
              <a:latin typeface="Myriad Pro"/>
            </a:endParaRPr>
          </a:p>
        </p:txBody>
      </p:sp>
      <p:sp>
        <p:nvSpPr>
          <p:cNvPr id="6" name="Bulle ronde 5"/>
          <p:cNvSpPr/>
          <p:nvPr/>
        </p:nvSpPr>
        <p:spPr>
          <a:xfrm>
            <a:off x="5562600" y="4267200"/>
            <a:ext cx="2232248" cy="612648"/>
          </a:xfrm>
          <a:prstGeom prst="wedgeEllipse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a:t>Indemnité de dédit</a:t>
            </a:r>
          </a:p>
        </p:txBody>
      </p:sp>
      <p:sp>
        <p:nvSpPr>
          <p:cNvPr id="5" name="Espace réservé du pied de page 4"/>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12883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 calcmode="lin" valueType="num">
                                      <p:cBhvr additive="base">
                                        <p:cTn id="4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 calcmode="lin" valueType="num">
                                      <p:cBhvr additive="base">
                                        <p:cTn id="4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 calcmode="lin" valueType="num">
                                      <p:cBhvr additive="base">
                                        <p:cTn id="5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10" end="10"/>
                                            </p:txEl>
                                          </p:spTgt>
                                        </p:tgtEl>
                                        <p:attrNameLst>
                                          <p:attrName>style.visibility</p:attrName>
                                        </p:attrNameLst>
                                      </p:cBhvr>
                                      <p:to>
                                        <p:strVal val="visible"/>
                                      </p:to>
                                    </p:set>
                                    <p:anim calcmode="lin" valueType="num">
                                      <p:cBhvr additive="base">
                                        <p:cTn id="61"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11" end="11"/>
                                            </p:txEl>
                                          </p:spTgt>
                                        </p:tgtEl>
                                        <p:attrNameLst>
                                          <p:attrName>style.visibility</p:attrName>
                                        </p:attrNameLst>
                                      </p:cBhvr>
                                      <p:to>
                                        <p:strVal val="visible"/>
                                      </p:to>
                                    </p:set>
                                    <p:anim calcmode="lin" valueType="num">
                                      <p:cBhvr additive="base">
                                        <p:cTn id="6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12" end="12"/>
                                            </p:txEl>
                                          </p:spTgt>
                                        </p:tgtEl>
                                        <p:attrNameLst>
                                          <p:attrName>style.visibility</p:attrName>
                                        </p:attrNameLst>
                                      </p:cBhvr>
                                      <p:to>
                                        <p:strVal val="visible"/>
                                      </p:to>
                                    </p:set>
                                    <p:anim calcmode="lin" valueType="num">
                                      <p:cBhvr additive="base">
                                        <p:cTn id="73"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457200"/>
            <a:ext cx="8839200" cy="1325563"/>
          </a:xfrm>
        </p:spPr>
        <p:txBody>
          <a:bodyPr>
            <a:normAutofit/>
          </a:bodyPr>
          <a:lstStyle/>
          <a:p>
            <a:r>
              <a:rPr lang="fr-FR" sz="2800" b="1" dirty="0">
                <a:latin typeface="Myria"/>
              </a:rPr>
              <a:t>EXERCICE N°3 : CAS PRATIQUE INTERACTIF (7/9)</a:t>
            </a:r>
            <a:br>
              <a:rPr lang="en-US" sz="2800" b="1" dirty="0">
                <a:latin typeface="Myria"/>
              </a:rPr>
            </a:br>
            <a:endParaRPr lang="fr-FR" sz="2800" dirty="0">
              <a:latin typeface="Myria"/>
            </a:endParaRPr>
          </a:p>
        </p:txBody>
      </p:sp>
      <p:sp>
        <p:nvSpPr>
          <p:cNvPr id="3" name="AutoShape 11"/>
          <p:cNvSpPr>
            <a:spLocks noChangeArrowheads="1"/>
          </p:cNvSpPr>
          <p:nvPr/>
        </p:nvSpPr>
        <p:spPr bwMode="auto">
          <a:xfrm>
            <a:off x="166501" y="1270203"/>
            <a:ext cx="8596499" cy="434935"/>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en-US" sz="2000" b="1" dirty="0" err="1">
                <a:solidFill>
                  <a:srgbClr val="002060"/>
                </a:solidFill>
                <a:latin typeface="Times New Roman"/>
              </a:rPr>
              <a:t>Composante</a:t>
            </a:r>
            <a:r>
              <a:rPr lang="en-US" sz="2000" b="1" dirty="0">
                <a:solidFill>
                  <a:srgbClr val="002060"/>
                </a:solidFill>
                <a:latin typeface="Times New Roman"/>
              </a:rPr>
              <a:t>  3 : </a:t>
            </a:r>
            <a:r>
              <a:rPr lang="en-US" sz="2000" b="1" dirty="0" err="1">
                <a:solidFill>
                  <a:srgbClr val="002060"/>
                </a:solidFill>
                <a:latin typeface="Times New Roman"/>
              </a:rPr>
              <a:t>affermissement</a:t>
            </a:r>
            <a:r>
              <a:rPr lang="en-US" sz="2000" b="1" dirty="0">
                <a:solidFill>
                  <a:srgbClr val="002060"/>
                </a:solidFill>
                <a:latin typeface="Times New Roman"/>
              </a:rPr>
              <a:t> de la tranche </a:t>
            </a:r>
            <a:r>
              <a:rPr lang="en-US" sz="2000" b="1" dirty="0" err="1">
                <a:solidFill>
                  <a:srgbClr val="002060"/>
                </a:solidFill>
                <a:latin typeface="Times New Roman"/>
              </a:rPr>
              <a:t>conditionnelle</a:t>
            </a:r>
            <a:r>
              <a:rPr lang="en-US" sz="2000" b="1" dirty="0">
                <a:solidFill>
                  <a:srgbClr val="002060"/>
                </a:solidFill>
                <a:latin typeface="Times New Roman"/>
              </a:rPr>
              <a:t> (tribunes </a:t>
            </a:r>
            <a:r>
              <a:rPr lang="en-US" sz="2000" b="1" dirty="0" err="1">
                <a:solidFill>
                  <a:srgbClr val="002060"/>
                </a:solidFill>
                <a:latin typeface="Times New Roman"/>
              </a:rPr>
              <a:t>Ouest</a:t>
            </a:r>
            <a:r>
              <a:rPr lang="en-US" sz="2000" b="1" dirty="0">
                <a:solidFill>
                  <a:srgbClr val="002060"/>
                </a:solidFill>
                <a:latin typeface="Times New Roman"/>
              </a:rPr>
              <a:t>)</a:t>
            </a:r>
          </a:p>
        </p:txBody>
      </p:sp>
      <p:sp>
        <p:nvSpPr>
          <p:cNvPr id="4" name="Content Placeholder 2"/>
          <p:cNvSpPr>
            <a:spLocks noGrp="1"/>
          </p:cNvSpPr>
          <p:nvPr>
            <p:ph idx="1"/>
          </p:nvPr>
        </p:nvSpPr>
        <p:spPr>
          <a:xfrm>
            <a:off x="189673" y="1828800"/>
            <a:ext cx="8801927" cy="4691571"/>
          </a:xfrm>
        </p:spPr>
        <p:txBody>
          <a:bodyPr>
            <a:normAutofit fontScale="77500" lnSpcReduction="20000"/>
          </a:bodyPr>
          <a:lstStyle/>
          <a:p>
            <a:pPr>
              <a:lnSpc>
                <a:spcPct val="120000"/>
              </a:lnSpc>
            </a:pPr>
            <a:r>
              <a:rPr lang="fr-FR" sz="1600" dirty="0">
                <a:solidFill>
                  <a:srgbClr val="002060"/>
                </a:solidFill>
                <a:latin typeface="Myriad Pro"/>
              </a:rPr>
              <a:t>La tranche conditionnelle est affermie le 1</a:t>
            </a:r>
            <a:r>
              <a:rPr lang="fr-FR" sz="1600" baseline="30000" dirty="0">
                <a:solidFill>
                  <a:srgbClr val="002060"/>
                </a:solidFill>
                <a:latin typeface="Myriad Pro"/>
              </a:rPr>
              <a:t>er</a:t>
            </a:r>
            <a:r>
              <a:rPr lang="fr-FR" sz="1600" dirty="0">
                <a:solidFill>
                  <a:srgbClr val="002060"/>
                </a:solidFill>
                <a:latin typeface="Myriad Pro"/>
              </a:rPr>
              <a:t> mai 2016 et les travaux débutent immédiatement d’où la consommation de 240 d’AE à la signature de l’acte d’engagement</a:t>
            </a:r>
          </a:p>
          <a:p>
            <a:pPr>
              <a:lnSpc>
                <a:spcPct val="120000"/>
              </a:lnSpc>
            </a:pPr>
            <a:r>
              <a:rPr lang="fr-FR" sz="1600" dirty="0">
                <a:solidFill>
                  <a:srgbClr val="002060"/>
                </a:solidFill>
                <a:latin typeface="Myriad Pro"/>
              </a:rPr>
              <a:t>L’indemnité de dédit (60 d’AE a été engagée le jour de la signature de la tranche ferme (1</a:t>
            </a:r>
            <a:r>
              <a:rPr lang="fr-FR" sz="1600" baseline="30000" dirty="0">
                <a:solidFill>
                  <a:srgbClr val="002060"/>
                </a:solidFill>
                <a:latin typeface="Myriad Pro"/>
              </a:rPr>
              <a:t>er</a:t>
            </a:r>
            <a:r>
              <a:rPr lang="fr-FR" sz="1600" dirty="0">
                <a:solidFill>
                  <a:srgbClr val="002060"/>
                </a:solidFill>
                <a:latin typeface="Myriad Pro"/>
              </a:rPr>
              <a:t> mai 2015)</a:t>
            </a:r>
          </a:p>
          <a:p>
            <a:pPr>
              <a:lnSpc>
                <a:spcPct val="120000"/>
              </a:lnSpc>
            </a:pPr>
            <a:r>
              <a:rPr lang="fr-FR" sz="1600" dirty="0">
                <a:solidFill>
                  <a:srgbClr val="002060"/>
                </a:solidFill>
                <a:latin typeface="Myriad Pro"/>
              </a:rPr>
              <a:t>NB : Pas de mention du paiement d’une avance</a:t>
            </a:r>
          </a:p>
          <a:p>
            <a:pPr>
              <a:lnSpc>
                <a:spcPct val="120000"/>
              </a:lnSpc>
            </a:pPr>
            <a:r>
              <a:rPr lang="fr-FR" sz="1600" dirty="0">
                <a:solidFill>
                  <a:srgbClr val="002060"/>
                </a:solidFill>
                <a:latin typeface="Myriad Pro"/>
              </a:rPr>
              <a:t>Délai de paiement dans les 30 jours</a:t>
            </a:r>
          </a:p>
          <a:p>
            <a:pPr>
              <a:lnSpc>
                <a:spcPct val="120000"/>
              </a:lnSpc>
            </a:pPr>
            <a:r>
              <a:rPr lang="fr-FR" sz="1600" dirty="0">
                <a:solidFill>
                  <a:srgbClr val="002060"/>
                </a:solidFill>
                <a:latin typeface="Myriad Pro"/>
              </a:rPr>
              <a:t>La durée de l’’exécution est de 9 mois : cela signifie qu’il s’achève le 31 janvier 2017 </a:t>
            </a:r>
            <a:endParaRPr lang="en-US" sz="1600" dirty="0">
              <a:solidFill>
                <a:srgbClr val="002060"/>
              </a:solidFill>
              <a:latin typeface="Myriad Pro"/>
            </a:endParaRPr>
          </a:p>
          <a:p>
            <a:pPr>
              <a:lnSpc>
                <a:spcPct val="120000"/>
              </a:lnSpc>
            </a:pPr>
            <a:r>
              <a:rPr lang="fr-FR" sz="1600" dirty="0">
                <a:solidFill>
                  <a:srgbClr val="002060"/>
                </a:solidFill>
                <a:latin typeface="Myriad Pro"/>
              </a:rPr>
              <a:t>Il a été conclu une livraison partielle après 6 mois de travaux, donc le 30 novembre 2016 donc paiement de 2/3 du prix du marché, soit 200 de CP en décembre 2016</a:t>
            </a:r>
          </a:p>
          <a:p>
            <a:pPr>
              <a:lnSpc>
                <a:spcPct val="120000"/>
              </a:lnSpc>
            </a:pPr>
            <a:r>
              <a:rPr lang="fr-FR" sz="1600" dirty="0">
                <a:solidFill>
                  <a:srgbClr val="002060"/>
                </a:solidFill>
                <a:latin typeface="Myriad Pro"/>
              </a:rPr>
              <a:t> La livraison définitive interviendra au 1</a:t>
            </a:r>
            <a:r>
              <a:rPr lang="fr-FR" sz="1600" baseline="30000" dirty="0">
                <a:solidFill>
                  <a:srgbClr val="002060"/>
                </a:solidFill>
                <a:latin typeface="Myriad Pro"/>
              </a:rPr>
              <a:t>er</a:t>
            </a:r>
            <a:r>
              <a:rPr lang="fr-FR" sz="1600" dirty="0">
                <a:solidFill>
                  <a:srgbClr val="002060"/>
                </a:solidFill>
                <a:latin typeface="Myriad Pro"/>
              </a:rPr>
              <a:t> février 2017, d’où un paiement du solde de 100 CP en mars 2017</a:t>
            </a:r>
          </a:p>
          <a:p>
            <a:pPr>
              <a:buNone/>
            </a:pPr>
            <a:endParaRPr lang="fr-FR" sz="1600" dirty="0">
              <a:solidFill>
                <a:srgbClr val="002060"/>
              </a:solidFill>
              <a:latin typeface="Myriad Pro"/>
            </a:endParaRPr>
          </a:p>
          <a:p>
            <a:pPr marL="0" indent="0">
              <a:buNone/>
            </a:pPr>
            <a:r>
              <a:rPr lang="fr-FR" sz="1600" b="1" i="1" dirty="0">
                <a:solidFill>
                  <a:schemeClr val="accent6">
                    <a:lumMod val="75000"/>
                  </a:schemeClr>
                </a:solidFill>
                <a:latin typeface="Myriad Pro"/>
              </a:rPr>
              <a:t>La programmation est donc la suivante :</a:t>
            </a:r>
          </a:p>
          <a:p>
            <a:r>
              <a:rPr lang="fr-FR" sz="1600" b="1" i="1" u="sng" dirty="0">
                <a:solidFill>
                  <a:schemeClr val="accent6">
                    <a:lumMod val="50000"/>
                  </a:schemeClr>
                </a:solidFill>
                <a:latin typeface="Myriad Pro"/>
              </a:rPr>
              <a:t>Rappel </a:t>
            </a:r>
            <a:r>
              <a:rPr lang="fr-FR" sz="1600" dirty="0">
                <a:solidFill>
                  <a:srgbClr val="002060"/>
                </a:solidFill>
                <a:latin typeface="Myriad Pro"/>
              </a:rPr>
              <a:t>: 1</a:t>
            </a:r>
            <a:r>
              <a:rPr lang="fr-FR" sz="1600" baseline="30000" dirty="0">
                <a:solidFill>
                  <a:srgbClr val="002060"/>
                </a:solidFill>
                <a:latin typeface="Myriad Pro"/>
              </a:rPr>
              <a:t>er</a:t>
            </a:r>
            <a:r>
              <a:rPr lang="fr-FR" sz="1600" dirty="0">
                <a:solidFill>
                  <a:srgbClr val="002060"/>
                </a:solidFill>
                <a:latin typeface="Myriad Pro"/>
              </a:rPr>
              <a:t> mai 2015 : le montant de l’indemnité de dédit est engagé et provisionné en même temps que la tranche ferme est signée</a:t>
            </a:r>
          </a:p>
          <a:p>
            <a:r>
              <a:rPr lang="fr-FR" sz="1600" dirty="0">
                <a:solidFill>
                  <a:srgbClr val="002060"/>
                </a:solidFill>
                <a:latin typeface="Myriad Pro"/>
              </a:rPr>
              <a:t>1</a:t>
            </a:r>
            <a:r>
              <a:rPr lang="fr-FR" sz="1600" baseline="30000" dirty="0">
                <a:solidFill>
                  <a:srgbClr val="002060"/>
                </a:solidFill>
                <a:latin typeface="Myriad Pro"/>
              </a:rPr>
              <a:t>er</a:t>
            </a:r>
            <a:r>
              <a:rPr lang="fr-FR" sz="1600" dirty="0">
                <a:solidFill>
                  <a:srgbClr val="002060"/>
                </a:solidFill>
                <a:latin typeface="Myriad Pro"/>
              </a:rPr>
              <a:t> mai 2016 : toutes les AE résiduelles de la tranche conditionnelles (240) sont engagées l’affermissement</a:t>
            </a:r>
          </a:p>
          <a:p>
            <a:r>
              <a:rPr lang="fr-FR" sz="1600" dirty="0">
                <a:solidFill>
                  <a:srgbClr val="002060"/>
                </a:solidFill>
                <a:latin typeface="Myriad Pro"/>
              </a:rPr>
              <a:t>30 octobre 2016 : livraison de la 1</a:t>
            </a:r>
            <a:r>
              <a:rPr lang="fr-FR" sz="1600" baseline="30000" dirty="0">
                <a:solidFill>
                  <a:srgbClr val="002060"/>
                </a:solidFill>
                <a:latin typeface="Myriad Pro"/>
              </a:rPr>
              <a:t>er</a:t>
            </a:r>
            <a:r>
              <a:rPr lang="fr-FR" sz="1600" dirty="0">
                <a:solidFill>
                  <a:srgbClr val="002060"/>
                </a:solidFill>
                <a:latin typeface="Myriad Pro"/>
              </a:rPr>
              <a:t> tranche des travaux </a:t>
            </a:r>
          </a:p>
          <a:p>
            <a:r>
              <a:rPr lang="fr-FR" sz="1600" dirty="0">
                <a:solidFill>
                  <a:srgbClr val="002060"/>
                </a:solidFill>
                <a:latin typeface="Myriad Pro"/>
              </a:rPr>
              <a:t>Courant novembre 2016 : paiement de 200 CP (dont report des 60 de CP et 140 demandés en ouverture nette)</a:t>
            </a:r>
          </a:p>
          <a:p>
            <a:r>
              <a:rPr lang="fr-FR" sz="1600" dirty="0">
                <a:solidFill>
                  <a:srgbClr val="002060"/>
                </a:solidFill>
                <a:latin typeface="Myriad Pro"/>
              </a:rPr>
              <a:t>31 janvier 2017 : livraison et réception définitives</a:t>
            </a:r>
          </a:p>
          <a:p>
            <a:r>
              <a:rPr lang="fr-FR" sz="1600" dirty="0">
                <a:solidFill>
                  <a:srgbClr val="002060"/>
                </a:solidFill>
                <a:latin typeface="Myriad Pro"/>
              </a:rPr>
              <a:t>Courant février 2017 : paiement du solde de 100 CP</a:t>
            </a:r>
            <a:endParaRPr lang="en-US" sz="1800" dirty="0">
              <a:latin typeface="Myriad Pro"/>
            </a:endParaRPr>
          </a:p>
          <a:p>
            <a:endParaRPr lang="en-US" sz="1800" dirty="0">
              <a:latin typeface="Myriad Pro"/>
            </a:endParaRPr>
          </a:p>
        </p:txBody>
      </p:sp>
      <p:sp>
        <p:nvSpPr>
          <p:cNvPr id="5" name="Espace réservé du pied de page 4"/>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12883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 calcmode="lin" valueType="num">
                                      <p:cBhvr additive="base">
                                        <p:cTn id="4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 calcmode="lin" valueType="num">
                                      <p:cBhvr additive="base">
                                        <p:cTn id="5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10" end="10"/>
                                            </p:txEl>
                                          </p:spTgt>
                                        </p:tgtEl>
                                        <p:attrNameLst>
                                          <p:attrName>style.visibility</p:attrName>
                                        </p:attrNameLst>
                                      </p:cBhvr>
                                      <p:to>
                                        <p:strVal val="visible"/>
                                      </p:to>
                                    </p:set>
                                    <p:anim calcmode="lin" valueType="num">
                                      <p:cBhvr additive="base">
                                        <p:cTn id="61"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11" end="11"/>
                                            </p:txEl>
                                          </p:spTgt>
                                        </p:tgtEl>
                                        <p:attrNameLst>
                                          <p:attrName>style.visibility</p:attrName>
                                        </p:attrNameLst>
                                      </p:cBhvr>
                                      <p:to>
                                        <p:strVal val="visible"/>
                                      </p:to>
                                    </p:set>
                                    <p:anim calcmode="lin" valueType="num">
                                      <p:cBhvr additive="base">
                                        <p:cTn id="6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12" end="12"/>
                                            </p:txEl>
                                          </p:spTgt>
                                        </p:tgtEl>
                                        <p:attrNameLst>
                                          <p:attrName>style.visibility</p:attrName>
                                        </p:attrNameLst>
                                      </p:cBhvr>
                                      <p:to>
                                        <p:strVal val="visible"/>
                                      </p:to>
                                    </p:set>
                                    <p:anim calcmode="lin" valueType="num">
                                      <p:cBhvr additive="base">
                                        <p:cTn id="73"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
                                            <p:txEl>
                                              <p:pRg st="13" end="13"/>
                                            </p:txEl>
                                          </p:spTgt>
                                        </p:tgtEl>
                                        <p:attrNameLst>
                                          <p:attrName>style.visibility</p:attrName>
                                        </p:attrNameLst>
                                      </p:cBhvr>
                                      <p:to>
                                        <p:strVal val="visible"/>
                                      </p:to>
                                    </p:set>
                                    <p:anim calcmode="lin" valueType="num">
                                      <p:cBhvr additive="base">
                                        <p:cTn id="79"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
                                            <p:txEl>
                                              <p:pRg st="14" end="14"/>
                                            </p:txEl>
                                          </p:spTgt>
                                        </p:tgtEl>
                                        <p:attrNameLst>
                                          <p:attrName>style.visibility</p:attrName>
                                        </p:attrNameLst>
                                      </p:cBhvr>
                                      <p:to>
                                        <p:strVal val="visible"/>
                                      </p:to>
                                    </p:set>
                                    <p:anim calcmode="lin" valueType="num">
                                      <p:cBhvr additive="base">
                                        <p:cTn id="85"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457200"/>
            <a:ext cx="8915400" cy="1325563"/>
          </a:xfrm>
        </p:spPr>
        <p:txBody>
          <a:bodyPr>
            <a:normAutofit/>
          </a:bodyPr>
          <a:lstStyle/>
          <a:p>
            <a:r>
              <a:rPr lang="fr-FR" sz="2800" b="1" dirty="0">
                <a:latin typeface="Myria"/>
              </a:rPr>
              <a:t>EXERCICE N°3 : CAS PRATIQUE INTERACTIF (8/9)</a:t>
            </a:r>
            <a:endParaRPr lang="fr-FR" sz="2800" dirty="0">
              <a:latin typeface="Myria"/>
            </a:endParaRPr>
          </a:p>
        </p:txBody>
      </p:sp>
      <p:sp>
        <p:nvSpPr>
          <p:cNvPr id="4" name="AutoShape 11"/>
          <p:cNvSpPr>
            <a:spLocks noChangeArrowheads="1"/>
          </p:cNvSpPr>
          <p:nvPr/>
        </p:nvSpPr>
        <p:spPr bwMode="auto">
          <a:xfrm>
            <a:off x="381001" y="1447800"/>
            <a:ext cx="8305800" cy="434935"/>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en-US" sz="2000" b="1" dirty="0" err="1">
                <a:solidFill>
                  <a:srgbClr val="002060"/>
                </a:solidFill>
                <a:latin typeface="Times New Roman"/>
              </a:rPr>
              <a:t>Composante</a:t>
            </a:r>
            <a:r>
              <a:rPr lang="en-US" sz="2000" b="1" dirty="0">
                <a:solidFill>
                  <a:srgbClr val="002060"/>
                </a:solidFill>
                <a:latin typeface="Times New Roman"/>
              </a:rPr>
              <a:t> 3 : le </a:t>
            </a:r>
            <a:r>
              <a:rPr lang="en-US" sz="2000" b="1" dirty="0" err="1">
                <a:solidFill>
                  <a:srgbClr val="002060"/>
                </a:solidFill>
                <a:latin typeface="Times New Roman"/>
              </a:rPr>
              <a:t>suivi</a:t>
            </a:r>
            <a:r>
              <a:rPr lang="en-US" sz="2000" b="1" dirty="0">
                <a:solidFill>
                  <a:srgbClr val="002060"/>
                </a:solidFill>
                <a:latin typeface="Times New Roman"/>
              </a:rPr>
              <a:t> des </a:t>
            </a:r>
            <a:r>
              <a:rPr lang="en-US" sz="2000" b="1" dirty="0" err="1">
                <a:solidFill>
                  <a:srgbClr val="002060"/>
                </a:solidFill>
                <a:latin typeface="Times New Roman"/>
              </a:rPr>
              <a:t>travaux</a:t>
            </a:r>
            <a:endParaRPr lang="en-US" sz="2000" b="1" dirty="0">
              <a:solidFill>
                <a:srgbClr val="002060"/>
              </a:solidFill>
              <a:latin typeface="Times New Roman"/>
            </a:endParaRPr>
          </a:p>
        </p:txBody>
      </p:sp>
      <p:sp>
        <p:nvSpPr>
          <p:cNvPr id="5" name="Content Placeholder 2"/>
          <p:cNvSpPr>
            <a:spLocks noGrp="1"/>
          </p:cNvSpPr>
          <p:nvPr>
            <p:ph idx="1"/>
          </p:nvPr>
        </p:nvSpPr>
        <p:spPr>
          <a:xfrm>
            <a:off x="244509" y="1981200"/>
            <a:ext cx="8747091" cy="4104456"/>
          </a:xfrm>
        </p:spPr>
        <p:txBody>
          <a:bodyPr>
            <a:normAutofit lnSpcReduction="10000"/>
          </a:bodyPr>
          <a:lstStyle/>
          <a:p>
            <a:r>
              <a:rPr lang="fr-FR" sz="1800" dirty="0">
                <a:latin typeface="Myriad Pro"/>
              </a:rPr>
              <a:t>L’engagement, comme pour les études, est signé en janvier 2015</a:t>
            </a:r>
          </a:p>
          <a:p>
            <a:r>
              <a:rPr lang="fr-FR" sz="1800" dirty="0">
                <a:latin typeface="Myriad Pro"/>
              </a:rPr>
              <a:t>Caractéristique : elles sont signées au début du contrat et durent jusqu’au paiement après la réception définitive, soit jusqu’en février 2017</a:t>
            </a:r>
          </a:p>
          <a:p>
            <a:r>
              <a:rPr lang="fr-FR" sz="1800" dirty="0">
                <a:latin typeface="Myriad Pro"/>
              </a:rPr>
              <a:t>Leur montant est de 100 </a:t>
            </a:r>
          </a:p>
          <a:p>
            <a:r>
              <a:rPr lang="fr-FR" sz="1800" dirty="0">
                <a:latin typeface="Myriad Pro"/>
              </a:rPr>
              <a:t>Au prorata </a:t>
            </a:r>
            <a:r>
              <a:rPr lang="fr-FR" sz="1800" dirty="0" err="1">
                <a:latin typeface="Myriad Pro"/>
              </a:rPr>
              <a:t>temporis</a:t>
            </a:r>
            <a:r>
              <a:rPr lang="fr-FR" sz="1800" dirty="0">
                <a:latin typeface="Myriad Pro"/>
              </a:rPr>
              <a:t>, le paiement est de 30 % la première année, 60 % la seconde année et 10 % la troisième année</a:t>
            </a:r>
          </a:p>
          <a:p>
            <a:pPr>
              <a:buNone/>
            </a:pPr>
            <a:endParaRPr lang="fr-FR" sz="1800" dirty="0">
              <a:latin typeface="Myriad Pro"/>
            </a:endParaRPr>
          </a:p>
          <a:p>
            <a:r>
              <a:rPr lang="fr-FR" sz="1800" b="1" i="1" dirty="0">
                <a:solidFill>
                  <a:schemeClr val="accent6">
                    <a:lumMod val="75000"/>
                  </a:schemeClr>
                </a:solidFill>
                <a:latin typeface="Myriad Pro"/>
              </a:rPr>
              <a:t>La programmation est donc la suivante :</a:t>
            </a:r>
          </a:p>
          <a:p>
            <a:endParaRPr lang="fr-FR" sz="1800" dirty="0">
              <a:latin typeface="Myriad Pro"/>
            </a:endParaRPr>
          </a:p>
          <a:p>
            <a:r>
              <a:rPr lang="fr-FR" sz="1800" b="1" dirty="0">
                <a:latin typeface="Myriad Pro"/>
              </a:rPr>
              <a:t>2015</a:t>
            </a:r>
            <a:r>
              <a:rPr lang="fr-FR" sz="1800" dirty="0">
                <a:solidFill>
                  <a:srgbClr val="002060"/>
                </a:solidFill>
                <a:latin typeface="Myriad Pro"/>
              </a:rPr>
              <a:t> : en janvier toutes les AE engagées à la signature </a:t>
            </a:r>
          </a:p>
          <a:p>
            <a:r>
              <a:rPr lang="fr-FR" sz="1800" b="1" dirty="0">
                <a:latin typeface="Myriad Pro"/>
              </a:rPr>
              <a:t>2015</a:t>
            </a:r>
            <a:r>
              <a:rPr lang="fr-FR" sz="1800" dirty="0">
                <a:solidFill>
                  <a:srgbClr val="002060"/>
                </a:solidFill>
                <a:latin typeface="Myriad Pro"/>
              </a:rPr>
              <a:t> : paiement de 30 CP </a:t>
            </a:r>
          </a:p>
          <a:p>
            <a:r>
              <a:rPr lang="fr-FR" sz="1800" b="1" dirty="0">
                <a:latin typeface="Myriad Pro"/>
              </a:rPr>
              <a:t>2016</a:t>
            </a:r>
            <a:r>
              <a:rPr lang="fr-FR" sz="1800" dirty="0">
                <a:solidFill>
                  <a:srgbClr val="002060"/>
                </a:solidFill>
                <a:latin typeface="Myriad Pro"/>
              </a:rPr>
              <a:t> : paiement de 60 CP </a:t>
            </a:r>
          </a:p>
          <a:p>
            <a:r>
              <a:rPr lang="fr-FR" sz="1800" b="1" dirty="0">
                <a:latin typeface="Myriad Pro"/>
              </a:rPr>
              <a:t>2017</a:t>
            </a:r>
            <a:r>
              <a:rPr lang="fr-FR" sz="1800" dirty="0">
                <a:solidFill>
                  <a:srgbClr val="002060"/>
                </a:solidFill>
                <a:latin typeface="Myriad Pro"/>
              </a:rPr>
              <a:t> : paiement de 10 CP </a:t>
            </a:r>
            <a:endParaRPr lang="en-US" sz="1800" dirty="0">
              <a:solidFill>
                <a:srgbClr val="002060"/>
              </a:solidFill>
              <a:latin typeface="Myriad Pro"/>
            </a:endParaRPr>
          </a:p>
          <a:p>
            <a:endParaRPr lang="en-US" sz="1800" dirty="0">
              <a:latin typeface="Myriad Pro"/>
            </a:endParaRPr>
          </a:p>
          <a:p>
            <a:endParaRPr lang="en-US" sz="1800" dirty="0">
              <a:latin typeface="Myriad Pro"/>
            </a:endParaRPr>
          </a:p>
          <a:p>
            <a:endParaRPr lang="en-US" sz="1800" dirty="0">
              <a:latin typeface="Myriad Pro"/>
            </a:endParaRPr>
          </a:p>
          <a:p>
            <a:endParaRPr lang="en-US" sz="1800" dirty="0">
              <a:latin typeface="Myriad Pro"/>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550797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 calcmode="lin" valueType="num">
                                      <p:cBhvr additive="base">
                                        <p:cTn id="3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8" end="8"/>
                                            </p:txEl>
                                          </p:spTgt>
                                        </p:tgtEl>
                                        <p:attrNameLst>
                                          <p:attrName>style.visibility</p:attrName>
                                        </p:attrNameLst>
                                      </p:cBhvr>
                                      <p:to>
                                        <p:strVal val="visible"/>
                                      </p:to>
                                    </p:set>
                                    <p:anim calcmode="lin" valueType="num">
                                      <p:cBhvr additive="base">
                                        <p:cTn id="43"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9" end="9"/>
                                            </p:txEl>
                                          </p:spTgt>
                                        </p:tgtEl>
                                        <p:attrNameLst>
                                          <p:attrName>style.visibility</p:attrName>
                                        </p:attrNameLst>
                                      </p:cBhvr>
                                      <p:to>
                                        <p:strVal val="visible"/>
                                      </p:to>
                                    </p:set>
                                    <p:anim calcmode="lin" valueType="num">
                                      <p:cBhvr additive="base">
                                        <p:cTn id="49"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10" end="10"/>
                                            </p:txEl>
                                          </p:spTgt>
                                        </p:tgtEl>
                                        <p:attrNameLst>
                                          <p:attrName>style.visibility</p:attrName>
                                        </p:attrNameLst>
                                      </p:cBhvr>
                                      <p:to>
                                        <p:strVal val="visible"/>
                                      </p:to>
                                    </p:set>
                                    <p:anim calcmode="lin" valueType="num">
                                      <p:cBhvr additive="base">
                                        <p:cTn id="55"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457200"/>
            <a:ext cx="8991600" cy="1325563"/>
          </a:xfrm>
        </p:spPr>
        <p:txBody>
          <a:bodyPr>
            <a:normAutofit/>
          </a:bodyPr>
          <a:lstStyle/>
          <a:p>
            <a:r>
              <a:rPr lang="fr-FR" sz="2800" b="1" dirty="0">
                <a:latin typeface="Myria"/>
              </a:rPr>
              <a:t>EXERCICE N°3 : CAS PRATIQUE INTERACTIF (9/9)</a:t>
            </a:r>
            <a:endParaRPr lang="fr-FR" sz="2800" dirty="0">
              <a:latin typeface="Myria"/>
            </a:endParaRPr>
          </a:p>
        </p:txBody>
      </p:sp>
      <p:sp>
        <p:nvSpPr>
          <p:cNvPr id="3" name="Espace réservé du contenu 4"/>
          <p:cNvSpPr>
            <a:spLocks noGrp="1"/>
          </p:cNvSpPr>
          <p:nvPr>
            <p:ph idx="1"/>
          </p:nvPr>
        </p:nvSpPr>
        <p:spPr>
          <a:xfrm>
            <a:off x="0" y="1524000"/>
            <a:ext cx="8895596" cy="4953000"/>
          </a:xfrm>
        </p:spPr>
        <p:txBody>
          <a:bodyPr>
            <a:normAutofit/>
          </a:bodyPr>
          <a:lstStyle/>
          <a:p>
            <a:pPr>
              <a:buNone/>
            </a:pPr>
            <a:r>
              <a:rPr lang="fr-FR" sz="1600" b="1" dirty="0">
                <a:solidFill>
                  <a:schemeClr val="accent6">
                    <a:lumMod val="75000"/>
                  </a:schemeClr>
                </a:solidFill>
              </a:rPr>
              <a:t>Exercice interactif  (fin) </a:t>
            </a:r>
            <a:r>
              <a:rPr lang="fr-FR" sz="1600" b="1" dirty="0">
                <a:solidFill>
                  <a:srgbClr val="002060"/>
                </a:solidFill>
              </a:rPr>
              <a:t>: </a:t>
            </a:r>
            <a:r>
              <a:rPr lang="fr-FR" sz="1600" b="1" dirty="0">
                <a:solidFill>
                  <a:srgbClr val="FF0000"/>
                </a:solidFill>
              </a:rPr>
              <a:t>corrigé </a:t>
            </a:r>
          </a:p>
          <a:p>
            <a:pPr>
              <a:buNone/>
            </a:pPr>
            <a:r>
              <a:rPr lang="fr-FR" sz="1600" b="1" dirty="0">
                <a:solidFill>
                  <a:srgbClr val="002060"/>
                </a:solidFill>
              </a:rPr>
              <a:t>Projet de construction d’un stade à </a:t>
            </a:r>
            <a:r>
              <a:rPr lang="fr-FR" sz="1600" b="1" dirty="0">
                <a:solidFill>
                  <a:srgbClr val="00B050"/>
                </a:solidFill>
              </a:rPr>
              <a:t>POINTE NOIRE</a:t>
            </a:r>
          </a:p>
          <a:p>
            <a:pPr>
              <a:buNone/>
            </a:pPr>
            <a:endParaRPr lang="fr-FR" dirty="0">
              <a:effectLst>
                <a:outerShdw blurRad="38100" dist="38100" dir="2700000" algn="tl">
                  <a:srgbClr val="000000">
                    <a:alpha val="43137"/>
                  </a:srgbClr>
                </a:outerShdw>
              </a:effectLst>
            </a:endParaRPr>
          </a:p>
          <a:p>
            <a:pPr>
              <a:buNone/>
            </a:pPr>
            <a:endParaRPr lang="fr-FR" dirty="0">
              <a:effectLst>
                <a:outerShdw blurRad="38100" dist="38100" dir="2700000" algn="tl">
                  <a:srgbClr val="000000">
                    <a:alpha val="43137"/>
                  </a:srgbClr>
                </a:outerShdw>
              </a:effectLst>
            </a:endParaRPr>
          </a:p>
          <a:p>
            <a:pPr>
              <a:buNone/>
            </a:pPr>
            <a:r>
              <a:rPr lang="fr-FR" dirty="0"/>
              <a:t>  </a:t>
            </a:r>
          </a:p>
        </p:txBody>
      </p:sp>
      <p:graphicFrame>
        <p:nvGraphicFramePr>
          <p:cNvPr id="4" name="Table 8"/>
          <p:cNvGraphicFramePr>
            <a:graphicFrameLocks noGrp="1"/>
          </p:cNvGraphicFramePr>
          <p:nvPr>
            <p:extLst>
              <p:ext uri="{D42A27DB-BD31-4B8C-83A1-F6EECF244321}">
                <p14:modId xmlns:p14="http://schemas.microsoft.com/office/powerpoint/2010/main" val="3543985684"/>
              </p:ext>
            </p:extLst>
          </p:nvPr>
        </p:nvGraphicFramePr>
        <p:xfrm>
          <a:off x="76201" y="2209800"/>
          <a:ext cx="8869882" cy="4263386"/>
        </p:xfrm>
        <a:graphic>
          <a:graphicData uri="http://schemas.openxmlformats.org/drawingml/2006/table">
            <a:tbl>
              <a:tblPr/>
              <a:tblGrid>
                <a:gridCol w="2718190">
                  <a:extLst>
                    <a:ext uri="{9D8B030D-6E8A-4147-A177-3AD203B41FA5}">
                      <a16:colId xmlns:a16="http://schemas.microsoft.com/office/drawing/2014/main" val="20000"/>
                    </a:ext>
                  </a:extLst>
                </a:gridCol>
                <a:gridCol w="1430626">
                  <a:extLst>
                    <a:ext uri="{9D8B030D-6E8A-4147-A177-3AD203B41FA5}">
                      <a16:colId xmlns:a16="http://schemas.microsoft.com/office/drawing/2014/main" val="20001"/>
                    </a:ext>
                  </a:extLst>
                </a:gridCol>
                <a:gridCol w="643782">
                  <a:extLst>
                    <a:ext uri="{9D8B030D-6E8A-4147-A177-3AD203B41FA5}">
                      <a16:colId xmlns:a16="http://schemas.microsoft.com/office/drawing/2014/main" val="20002"/>
                    </a:ext>
                  </a:extLst>
                </a:gridCol>
                <a:gridCol w="1359095">
                  <a:extLst>
                    <a:ext uri="{9D8B030D-6E8A-4147-A177-3AD203B41FA5}">
                      <a16:colId xmlns:a16="http://schemas.microsoft.com/office/drawing/2014/main" val="20003"/>
                    </a:ext>
                  </a:extLst>
                </a:gridCol>
                <a:gridCol w="1359095">
                  <a:extLst>
                    <a:ext uri="{9D8B030D-6E8A-4147-A177-3AD203B41FA5}">
                      <a16:colId xmlns:a16="http://schemas.microsoft.com/office/drawing/2014/main" val="20004"/>
                    </a:ext>
                  </a:extLst>
                </a:gridCol>
                <a:gridCol w="1287564">
                  <a:extLst>
                    <a:ext uri="{9D8B030D-6E8A-4147-A177-3AD203B41FA5}">
                      <a16:colId xmlns:a16="http://schemas.microsoft.com/office/drawing/2014/main" val="20005"/>
                    </a:ext>
                  </a:extLst>
                </a:gridCol>
                <a:gridCol w="71530">
                  <a:extLst>
                    <a:ext uri="{9D8B030D-6E8A-4147-A177-3AD203B41FA5}">
                      <a16:colId xmlns:a16="http://schemas.microsoft.com/office/drawing/2014/main" val="20006"/>
                    </a:ext>
                  </a:extLst>
                </a:gridCol>
              </a:tblGrid>
              <a:tr h="302879">
                <a:tc>
                  <a:txBody>
                    <a:bodyPr/>
                    <a:lstStyle/>
                    <a:p>
                      <a:pPr algn="l" fontAlgn="b"/>
                      <a:r>
                        <a:rPr lang="en-US" sz="1400" b="0" i="0" u="none" strike="noStrike" dirty="0">
                          <a:solidFill>
                            <a:srgbClr val="000000"/>
                          </a:solidFill>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800" b="1" i="0" u="none" strike="noStrike" dirty="0" err="1">
                          <a:solidFill>
                            <a:srgbClr val="002060"/>
                          </a:solidFill>
                          <a:latin typeface="Calibri"/>
                        </a:rPr>
                        <a:t>Montant</a:t>
                      </a:r>
                      <a:endParaRPr lang="en-US" sz="1800" b="1" i="0" u="none" strike="noStrike" dirty="0">
                        <a:solidFill>
                          <a:srgbClr val="00206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800" b="1" i="0" u="none" strike="noStrike" dirty="0">
                          <a:solidFill>
                            <a:srgbClr val="002060"/>
                          </a:solidFill>
                          <a:latin typeface="Calibri"/>
                        </a:rPr>
                        <a:t>2015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2016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2017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0"/>
                  </a:ext>
                </a:extLst>
              </a:tr>
              <a:tr h="274551">
                <a:tc>
                  <a:txBody>
                    <a:bodyPr/>
                    <a:lstStyle/>
                    <a:p>
                      <a:pPr algn="l" fontAlgn="b"/>
                      <a:r>
                        <a:rPr lang="en-US" sz="1400" b="1" i="0" u="none" strike="noStrike" dirty="0">
                          <a:solidFill>
                            <a:srgbClr val="002060"/>
                          </a:solidFill>
                          <a:latin typeface="Calibri"/>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8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2060"/>
                          </a:solidFill>
                          <a:latin typeface="Calibri"/>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8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8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800" b="0" i="0" u="none" strike="noStrike" dirty="0">
                          <a:solidFill>
                            <a:srgbClr val="00206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latin typeface="Calibri"/>
                        </a:rPr>
                        <a:t> </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0001"/>
                  </a:ext>
                </a:extLst>
              </a:tr>
              <a:tr h="302879">
                <a:tc>
                  <a:txBody>
                    <a:bodyPr/>
                    <a:lstStyle/>
                    <a:p>
                      <a:pPr algn="l" fontAlgn="b"/>
                      <a:r>
                        <a:rPr lang="en-US" sz="1800" b="1" i="0" u="none" strike="noStrike" dirty="0">
                          <a:solidFill>
                            <a:srgbClr val="002060"/>
                          </a:solidFill>
                          <a:latin typeface="Calibri"/>
                        </a:rPr>
                        <a:t>Etudes : 3 </a:t>
                      </a:r>
                      <a:r>
                        <a:rPr lang="en-US" sz="1800" b="1" i="0" u="none" strike="noStrike" dirty="0" err="1">
                          <a:solidFill>
                            <a:srgbClr val="002060"/>
                          </a:solidFill>
                          <a:latin typeface="Calibri"/>
                        </a:rPr>
                        <a:t>mois</a:t>
                      </a:r>
                      <a:endParaRPr lang="en-US" sz="18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2"/>
                  </a:ext>
                </a:extLst>
              </a:tr>
              <a:tr h="318023">
                <a:tc>
                  <a:txBody>
                    <a:bodyPr/>
                    <a:lstStyle/>
                    <a:p>
                      <a:pPr algn="l" fontAlgn="b"/>
                      <a:r>
                        <a:rPr lang="en-US" sz="1600" b="1" i="0" u="none" strike="noStrike" dirty="0">
                          <a:solidFill>
                            <a:srgbClr val="002060"/>
                          </a:solidFill>
                          <a:latin typeface="Calibri"/>
                        </a:rPr>
                        <a:t> (</a:t>
                      </a:r>
                      <a:r>
                        <a:rPr lang="en-US" sz="1600" b="1" i="0" u="none" strike="noStrike" dirty="0" err="1">
                          <a:solidFill>
                            <a:srgbClr val="002060"/>
                          </a:solidFill>
                          <a:latin typeface="Calibri"/>
                        </a:rPr>
                        <a:t>contrat</a:t>
                      </a:r>
                      <a:r>
                        <a:rPr lang="en-US" sz="1600" b="1" i="0" u="none" strike="noStrike" dirty="0">
                          <a:solidFill>
                            <a:srgbClr val="002060"/>
                          </a:solidFill>
                          <a:latin typeface="Calibri"/>
                        </a:rPr>
                        <a:t> </a:t>
                      </a:r>
                      <a:r>
                        <a:rPr lang="en-US" sz="1600" b="1" i="0" u="none" strike="noStrike" dirty="0" err="1">
                          <a:solidFill>
                            <a:srgbClr val="002060"/>
                          </a:solidFill>
                          <a:latin typeface="Calibri"/>
                        </a:rPr>
                        <a:t>signé</a:t>
                      </a:r>
                      <a:r>
                        <a:rPr lang="en-US" sz="1600" b="1" i="0" u="none" strike="noStrike" dirty="0">
                          <a:solidFill>
                            <a:srgbClr val="002060"/>
                          </a:solidFill>
                          <a:latin typeface="Calibri"/>
                        </a:rPr>
                        <a:t> en </a:t>
                      </a:r>
                      <a:r>
                        <a:rPr lang="en-US" sz="1600" b="1" i="0" u="none" strike="noStrike" dirty="0" err="1">
                          <a:solidFill>
                            <a:srgbClr val="002060"/>
                          </a:solidFill>
                          <a:latin typeface="Calibri"/>
                        </a:rPr>
                        <a:t>janvier</a:t>
                      </a:r>
                      <a:r>
                        <a:rPr lang="en-US" sz="1600" b="1" i="0" u="none" strike="noStrike" dirty="0">
                          <a:solidFill>
                            <a:srgbClr val="002060"/>
                          </a:solidFill>
                          <a:latin typeface="Calibri"/>
                        </a:rPr>
                        <a:t> 2015)</a:t>
                      </a: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3"/>
                  </a:ext>
                </a:extLst>
              </a:tr>
              <a:tr h="302879">
                <a:tc>
                  <a:txBody>
                    <a:bodyPr/>
                    <a:lstStyle/>
                    <a:p>
                      <a:pPr algn="l" fontAlgn="b"/>
                      <a:r>
                        <a:rPr lang="en-US" sz="1800" b="1" i="0" u="none" strike="noStrike" dirty="0">
                          <a:solidFill>
                            <a:srgbClr val="002060"/>
                          </a:solidFill>
                          <a:latin typeface="Calibri"/>
                        </a:rPr>
                        <a:t>TF : 12 </a:t>
                      </a:r>
                      <a:r>
                        <a:rPr lang="en-US" sz="1800" b="1" i="0" u="none" strike="noStrike" dirty="0" err="1">
                          <a:solidFill>
                            <a:srgbClr val="002060"/>
                          </a:solidFill>
                          <a:latin typeface="Calibri"/>
                        </a:rPr>
                        <a:t>mois</a:t>
                      </a:r>
                      <a:endParaRPr lang="en-US" sz="18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B05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1400" b="1" i="0" u="none" strike="noStrike" dirty="0">
                        <a:solidFill>
                          <a:srgbClr val="2E5CB8"/>
                        </a:solidFill>
                        <a:latin typeface="Calibri"/>
                      </a:endParaRP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4"/>
                  </a:ext>
                </a:extLst>
              </a:tr>
              <a:tr h="318023">
                <a:tc>
                  <a:txBody>
                    <a:bodyPr/>
                    <a:lstStyle/>
                    <a:p>
                      <a:pPr algn="l" fontAlgn="b"/>
                      <a:r>
                        <a:rPr lang="en-US" sz="1600" b="1" i="0" u="none" strike="noStrike" dirty="0">
                          <a:solidFill>
                            <a:srgbClr val="002060"/>
                          </a:solidFill>
                          <a:latin typeface="Calibri"/>
                        </a:rPr>
                        <a:t> (Marché</a:t>
                      </a:r>
                      <a:r>
                        <a:rPr lang="en-US" sz="1600" b="1" i="0" u="none" strike="noStrike" baseline="0" dirty="0">
                          <a:solidFill>
                            <a:srgbClr val="002060"/>
                          </a:solidFill>
                          <a:latin typeface="Calibri"/>
                        </a:rPr>
                        <a:t> </a:t>
                      </a:r>
                      <a:r>
                        <a:rPr lang="en-US" sz="1600" b="1" i="0" u="none" strike="noStrike" baseline="0" dirty="0" err="1">
                          <a:solidFill>
                            <a:srgbClr val="002060"/>
                          </a:solidFill>
                          <a:latin typeface="Calibri"/>
                        </a:rPr>
                        <a:t>signé</a:t>
                      </a:r>
                      <a:r>
                        <a:rPr lang="en-US" sz="1600" b="1" i="0" u="none" strike="noStrike" baseline="0" dirty="0">
                          <a:solidFill>
                            <a:srgbClr val="002060"/>
                          </a:solidFill>
                          <a:latin typeface="Calibri"/>
                        </a:rPr>
                        <a:t> 1er </a:t>
                      </a:r>
                      <a:r>
                        <a:rPr lang="en-US" sz="1600" b="1" i="0" u="none" strike="noStrike" baseline="0" dirty="0" err="1">
                          <a:solidFill>
                            <a:srgbClr val="002060"/>
                          </a:solidFill>
                          <a:latin typeface="Calibri"/>
                        </a:rPr>
                        <a:t>mai</a:t>
                      </a:r>
                      <a:r>
                        <a:rPr lang="en-US" sz="1600" b="1" i="0" u="none" strike="noStrike" baseline="0" dirty="0">
                          <a:solidFill>
                            <a:srgbClr val="002060"/>
                          </a:solidFill>
                          <a:latin typeface="Calibri"/>
                        </a:rPr>
                        <a:t> 2015)</a:t>
                      </a:r>
                      <a:endParaRPr lang="en-US" sz="1800" b="1" i="0" u="none" strike="noStrike" dirty="0">
                        <a:solidFill>
                          <a:srgbClr val="002060"/>
                        </a:solidFill>
                        <a:latin typeface="Calibri"/>
                      </a:endParaRP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5"/>
                  </a:ext>
                </a:extLst>
              </a:tr>
              <a:tr h="394107">
                <a:tc>
                  <a:txBody>
                    <a:bodyPr/>
                    <a:lstStyle/>
                    <a:p>
                      <a:pPr algn="l" fontAlgn="b"/>
                      <a:r>
                        <a:rPr lang="en-US" sz="1800" b="1" i="0" u="none" strike="noStrike" dirty="0">
                          <a:solidFill>
                            <a:srgbClr val="002060"/>
                          </a:solidFill>
                          <a:latin typeface="Calibri"/>
                        </a:rPr>
                        <a:t>TC : 9 </a:t>
                      </a:r>
                      <a:r>
                        <a:rPr lang="en-US" sz="1800" b="1" i="0" u="none" strike="noStrike" dirty="0" err="1">
                          <a:solidFill>
                            <a:srgbClr val="002060"/>
                          </a:solidFill>
                          <a:latin typeface="Calibri"/>
                        </a:rPr>
                        <a:t>mois</a:t>
                      </a:r>
                      <a:endParaRPr lang="en-US" sz="18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 </a:t>
                      </a:r>
                      <a:r>
                        <a:rPr lang="en-US" sz="1800" b="1" i="0" u="none" strike="noStrike" dirty="0">
                          <a:solidFill>
                            <a:srgbClr val="00B050"/>
                          </a:solidFill>
                          <a:latin typeface="Calibri"/>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240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B05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fr-FR" sz="1400" b="1" i="0" u="none" strike="noStrike" dirty="0">
                        <a:solidFill>
                          <a:srgbClr val="2E5CB8"/>
                        </a:solidFill>
                        <a:latin typeface="Calibri"/>
                      </a:endParaRP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6"/>
                  </a:ext>
                </a:extLst>
              </a:tr>
              <a:tr h="480924">
                <a:tc>
                  <a:txBody>
                    <a:bodyPr/>
                    <a:lstStyle/>
                    <a:p>
                      <a:pPr algn="l" fontAlgn="b"/>
                      <a:r>
                        <a:rPr lang="en-US" sz="1600" b="1" i="0" u="none" strike="noStrike" dirty="0">
                          <a:solidFill>
                            <a:srgbClr val="002060"/>
                          </a:solidFill>
                          <a:latin typeface="Calibri"/>
                        </a:rPr>
                        <a:t> (</a:t>
                      </a:r>
                      <a:r>
                        <a:rPr lang="en-US" sz="1600" b="1" i="0" u="none" strike="noStrike" dirty="0" err="1">
                          <a:solidFill>
                            <a:srgbClr val="002060"/>
                          </a:solidFill>
                          <a:latin typeface="Calibri"/>
                        </a:rPr>
                        <a:t>Affermissement</a:t>
                      </a:r>
                      <a:r>
                        <a:rPr lang="en-US" sz="1600" b="1" i="0" u="none" strike="noStrike" dirty="0">
                          <a:solidFill>
                            <a:srgbClr val="002060"/>
                          </a:solidFill>
                          <a:latin typeface="Calibri"/>
                        </a:rPr>
                        <a:t> </a:t>
                      </a:r>
                      <a:r>
                        <a:rPr lang="en-US" sz="1600" b="1" i="0" u="none" strike="noStrike" dirty="0" err="1">
                          <a:solidFill>
                            <a:srgbClr val="002060"/>
                          </a:solidFill>
                          <a:latin typeface="Calibri"/>
                        </a:rPr>
                        <a:t>en</a:t>
                      </a:r>
                      <a:r>
                        <a:rPr lang="en-US" sz="1600" b="1" i="0" u="none" strike="noStrike" dirty="0">
                          <a:solidFill>
                            <a:srgbClr val="002060"/>
                          </a:solidFill>
                          <a:latin typeface="Calibri"/>
                        </a:rPr>
                        <a:t> </a:t>
                      </a:r>
                      <a:r>
                        <a:rPr lang="en-US" sz="1600" b="1" i="0" u="none" strike="noStrike" dirty="0" err="1">
                          <a:solidFill>
                            <a:srgbClr val="002060"/>
                          </a:solidFill>
                          <a:latin typeface="Calibri"/>
                        </a:rPr>
                        <a:t>mai</a:t>
                      </a:r>
                      <a:r>
                        <a:rPr lang="en-US" sz="1600" b="1" i="0" u="none" strike="noStrike" dirty="0">
                          <a:solidFill>
                            <a:srgbClr val="002060"/>
                          </a:solidFill>
                          <a:latin typeface="Calibri"/>
                        </a:rPr>
                        <a:t> 2016)</a:t>
                      </a:r>
                    </a:p>
                  </a:txBody>
                  <a:tcPr marL="9525" marR="9525" marT="9525"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800" b="1"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160 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7"/>
                  </a:ext>
                </a:extLst>
              </a:tr>
              <a:tr h="302879">
                <a:tc>
                  <a:txBody>
                    <a:bodyPr/>
                    <a:lstStyle/>
                    <a:p>
                      <a:pPr algn="l" fontAlgn="b"/>
                      <a:r>
                        <a:rPr lang="en-US" sz="1800" b="1" i="0" u="none" strike="noStrike" dirty="0" err="1">
                          <a:solidFill>
                            <a:srgbClr val="002060"/>
                          </a:solidFill>
                          <a:latin typeface="Calibri"/>
                        </a:rPr>
                        <a:t>Suivi</a:t>
                      </a:r>
                      <a:endParaRPr lang="en-US" sz="1800" b="1" i="0" u="none" strike="noStrike" dirty="0">
                        <a:solidFill>
                          <a:srgbClr val="00206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206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B05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B05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8"/>
                  </a:ext>
                </a:extLst>
              </a:tr>
              <a:tr h="318023">
                <a:tc>
                  <a:txBody>
                    <a:bodyPr/>
                    <a:lstStyle/>
                    <a:p>
                      <a:pPr algn="l" fontAlgn="b"/>
                      <a:r>
                        <a:rPr lang="en-US" sz="1800" b="0"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206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09"/>
                  </a:ext>
                </a:extLst>
              </a:tr>
              <a:tr h="318023">
                <a:tc>
                  <a:txBody>
                    <a:bodyPr/>
                    <a:lstStyle/>
                    <a:p>
                      <a:pPr algn="l" fontAlgn="b"/>
                      <a:r>
                        <a:rPr lang="en-US" sz="1800" b="0" i="0" u="none" strike="noStrike" dirty="0">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206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latin typeface="Calibri"/>
                        </a:rPr>
                        <a:t> </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0010"/>
                  </a:ext>
                </a:extLst>
              </a:tr>
              <a:tr h="302879">
                <a:tc>
                  <a:txBody>
                    <a:bodyPr/>
                    <a:lstStyle/>
                    <a:p>
                      <a:pPr algn="l" fontAlgn="b"/>
                      <a:r>
                        <a:rPr lang="en-US" sz="1800" b="1" i="0" u="none" strike="noStrike" dirty="0" err="1">
                          <a:solidFill>
                            <a:srgbClr val="FF0000"/>
                          </a:solidFill>
                          <a:latin typeface="Calibri"/>
                        </a:rPr>
                        <a:t>Budgétisation</a:t>
                      </a:r>
                      <a:r>
                        <a:rPr lang="en-US" sz="1800" b="1" i="0" u="none" strike="noStrike" dirty="0">
                          <a:solidFill>
                            <a:srgbClr val="FF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FF0000"/>
                          </a:solidFill>
                          <a:latin typeface="Calibri"/>
                        </a:rPr>
                        <a:t>1 000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1" i="0" u="none" strike="noStrike">
                          <a:solidFill>
                            <a:srgbClr val="FF0000"/>
                          </a:solidFill>
                          <a:latin typeface="Calibri"/>
                        </a:rPr>
                        <a:t>AE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760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240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1"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11"/>
                  </a:ext>
                </a:extLst>
              </a:tr>
              <a:tr h="318023">
                <a:tc>
                  <a:txBody>
                    <a:bodyPr/>
                    <a:lstStyle/>
                    <a:p>
                      <a:pPr algn="l" fontAlgn="b"/>
                      <a:r>
                        <a:rPr lang="en-US" sz="1800" b="1" i="0" u="none" strike="noStrike" dirty="0">
                          <a:solidFill>
                            <a:srgbClr val="FF0000"/>
                          </a:solidFill>
                          <a:latin typeface="Calibri"/>
                        </a:rPr>
                        <a:t>AE-CP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CP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380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450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FF0000"/>
                          </a:solidFill>
                          <a:latin typeface="Calibri"/>
                        </a:rPr>
                        <a:t>170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1" i="0" u="none" strike="noStrike" dirty="0">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0012"/>
                  </a:ext>
                </a:extLst>
              </a:tr>
            </a:tbl>
          </a:graphicData>
        </a:graphic>
      </p:graphicFrame>
      <p:sp>
        <p:nvSpPr>
          <p:cNvPr id="5" name="Espace réservé du pied de page 4"/>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550797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3"/>
          <p:cNvSpPr/>
          <p:nvPr/>
        </p:nvSpPr>
        <p:spPr>
          <a:xfrm>
            <a:off x="609600" y="2420888"/>
            <a:ext cx="7488832" cy="23042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4400" b="1" dirty="0">
                <a:solidFill>
                  <a:srgbClr val="002060"/>
                </a:solidFill>
              </a:rPr>
              <a:t>QUIZZ</a:t>
            </a:r>
            <a:endParaRPr lang="en-US" sz="4400" b="1" dirty="0">
              <a:solidFill>
                <a:srgbClr val="002060"/>
              </a:solidFill>
            </a:endParaRPr>
          </a:p>
        </p:txBody>
      </p:sp>
      <p:sp>
        <p:nvSpPr>
          <p:cNvPr id="4" name="Titre 3"/>
          <p:cNvSpPr>
            <a:spLocks noGrp="1"/>
          </p:cNvSpPr>
          <p:nvPr>
            <p:ph type="title"/>
          </p:nvPr>
        </p:nvSpPr>
        <p:spPr>
          <a:xfrm>
            <a:off x="76200" y="704742"/>
            <a:ext cx="8022232" cy="646331"/>
          </a:xfrm>
          <a:prstGeom prst="rect">
            <a:avLst/>
          </a:prstGeom>
          <a:solidFill>
            <a:schemeClr val="accent1"/>
          </a:solidFill>
        </p:spPr>
        <p:txBody>
          <a:bodyPr wrap="square" lIns="91440" tIns="45720" rIns="91440" bIns="45720">
            <a:spAutoFit/>
          </a:bodyPr>
          <a:lstStyle/>
          <a:p>
            <a:pPr algn="ctr"/>
            <a:r>
              <a:rPr lang="fr-F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ANNEXE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Espace réservé du pied de page 1"/>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550797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365127"/>
            <a:ext cx="8210550" cy="1311274"/>
          </a:xfrm>
        </p:spPr>
        <p:txBody>
          <a:bodyPr>
            <a:normAutofit/>
          </a:bodyPr>
          <a:lstStyle/>
          <a:p>
            <a:r>
              <a:rPr lang="fr-FR" sz="2800" b="1" dirty="0">
                <a:solidFill>
                  <a:schemeClr val="tx2">
                    <a:lumMod val="75000"/>
                  </a:schemeClr>
                </a:solidFill>
                <a:latin typeface="Myria"/>
              </a:rPr>
              <a:t>EXERCICE N°2 : QUIZZ (1/4)</a:t>
            </a:r>
            <a:endParaRPr lang="fr-FR" sz="2800" dirty="0">
              <a:latin typeface="Myria"/>
            </a:endParaRPr>
          </a:p>
        </p:txBody>
      </p:sp>
      <p:sp>
        <p:nvSpPr>
          <p:cNvPr id="5" name="Content Placeholder 2"/>
          <p:cNvSpPr>
            <a:spLocks noGrp="1"/>
          </p:cNvSpPr>
          <p:nvPr>
            <p:ph idx="1"/>
          </p:nvPr>
        </p:nvSpPr>
        <p:spPr>
          <a:xfrm>
            <a:off x="152401" y="1219200"/>
            <a:ext cx="8763000" cy="5150146"/>
          </a:xfrm>
        </p:spPr>
        <p:txBody>
          <a:bodyPr>
            <a:noAutofit/>
          </a:bodyPr>
          <a:lstStyle/>
          <a:p>
            <a:pPr algn="just">
              <a:lnSpc>
                <a:spcPct val="115000"/>
              </a:lnSpc>
              <a:spcAft>
                <a:spcPts val="1000"/>
              </a:spcAft>
              <a:buNone/>
            </a:pPr>
            <a:r>
              <a:rPr lang="fr-FR" sz="1600" b="1" dirty="0">
                <a:latin typeface="Myriad Pro"/>
                <a:ea typeface="Calibri"/>
                <a:cs typeface="Times New Roman"/>
              </a:rPr>
              <a:t>Pour les questions suivantes, répondre par oui ou non</a:t>
            </a:r>
            <a:endParaRPr lang="en-US" sz="2000" b="1" dirty="0">
              <a:latin typeface="Myriad Pro"/>
              <a:ea typeface="Calibri"/>
              <a:cs typeface="Times New Roman"/>
            </a:endParaRPr>
          </a:p>
          <a:p>
            <a:pPr algn="just">
              <a:spcAft>
                <a:spcPts val="1000"/>
              </a:spcAft>
            </a:pPr>
            <a:r>
              <a:rPr lang="fr-FR" sz="1600" b="1" u="sng" dirty="0">
                <a:latin typeface="Myriad Pro"/>
                <a:ea typeface="Calibri"/>
                <a:cs typeface="Times New Roman"/>
              </a:rPr>
              <a:t>Question n°1 :</a:t>
            </a:r>
            <a:r>
              <a:rPr lang="fr-FR" sz="1600" b="1" dirty="0">
                <a:latin typeface="Myriad Pro"/>
                <a:ea typeface="Calibri"/>
                <a:cs typeface="Times New Roman"/>
              </a:rPr>
              <a:t> Pour un engagement supérieur à l’année, budgétisation en AE=CP ?         </a:t>
            </a:r>
          </a:p>
          <a:p>
            <a:pPr lvl="1" algn="just">
              <a:spcAft>
                <a:spcPts val="1000"/>
              </a:spcAft>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n°2 :</a:t>
            </a:r>
            <a:r>
              <a:rPr lang="fr-FR" sz="1600" b="1" dirty="0">
                <a:latin typeface="Myriad Pro"/>
                <a:ea typeface="Calibri"/>
                <a:cs typeface="Times New Roman"/>
              </a:rPr>
              <a:t> Pour un engagement inférieur à l’année et payé intégralement dans l’année, budgétisation en AE=CP ? </a:t>
            </a:r>
          </a:p>
          <a:p>
            <a:pPr marL="742950" lvl="2" indent="-342900" algn="just">
              <a:spcAft>
                <a:spcPts val="1000"/>
              </a:spcAft>
              <a:buFont typeface="Wingdings" pitchFamily="2" charset="2"/>
              <a:buChar char="§"/>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n°3 :</a:t>
            </a:r>
            <a:r>
              <a:rPr lang="fr-FR" sz="1600" b="1" dirty="0">
                <a:latin typeface="Myriad Pro"/>
                <a:ea typeface="Calibri"/>
                <a:cs typeface="Times New Roman"/>
              </a:rPr>
              <a:t> Pour un engagement inférieur à l’année et payée partiellement sur les années suivantes, budgétisation en AE=CP ? </a:t>
            </a:r>
          </a:p>
          <a:p>
            <a:pPr marL="742950" lvl="2" indent="-342900" algn="just">
              <a:spcAft>
                <a:spcPts val="1000"/>
              </a:spcAft>
              <a:buFont typeface="Wingdings" pitchFamily="2" charset="2"/>
              <a:buChar char="§"/>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dirty="0">
                <a:latin typeface="Myriad Pro"/>
                <a:ea typeface="Calibri"/>
                <a:cs typeface="Times New Roman"/>
              </a:rPr>
              <a:t> </a:t>
            </a:r>
            <a:r>
              <a:rPr lang="fr-FR" sz="1600" b="1" u="sng" dirty="0">
                <a:latin typeface="Myriad Pro"/>
                <a:ea typeface="Calibri"/>
                <a:cs typeface="Times New Roman"/>
              </a:rPr>
              <a:t>Question n°4 :</a:t>
            </a:r>
            <a:r>
              <a:rPr lang="fr-FR" sz="1600" b="1" dirty="0">
                <a:latin typeface="Myriad Pro"/>
                <a:ea typeface="Calibri"/>
                <a:cs typeface="Times New Roman"/>
              </a:rPr>
              <a:t> Pour un marché annuel à tranche ferme et conditionnelle, budgétisation de l’indemnité de dédit pour non affermissement de la tranche conditionnelle la 1</a:t>
            </a:r>
            <a:r>
              <a:rPr lang="fr-FR" sz="1600" b="1" baseline="30000" dirty="0">
                <a:latin typeface="Myriad Pro"/>
                <a:ea typeface="Calibri"/>
                <a:cs typeface="Times New Roman"/>
              </a:rPr>
              <a:t>ère</a:t>
            </a:r>
            <a:r>
              <a:rPr lang="fr-FR" sz="1600" b="1" dirty="0">
                <a:latin typeface="Myriad Pro"/>
                <a:ea typeface="Calibri"/>
                <a:cs typeface="Times New Roman"/>
              </a:rPr>
              <a:t> année ?         </a:t>
            </a:r>
          </a:p>
          <a:p>
            <a:pPr lvl="1" algn="just">
              <a:spcAft>
                <a:spcPts val="1000"/>
              </a:spcAft>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endParaRPr lang="en-US" sz="1600" dirty="0">
              <a:latin typeface="Myriad Pro"/>
              <a:ea typeface="Calibri"/>
              <a:cs typeface="Times New Roman"/>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2000358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6"/>
            <a:ext cx="8515350" cy="1325563"/>
          </a:xfrm>
        </p:spPr>
        <p:txBody>
          <a:bodyPr>
            <a:normAutofit/>
          </a:bodyPr>
          <a:lstStyle/>
          <a:p>
            <a:r>
              <a:rPr lang="fr-FR" sz="2800" b="1" dirty="0">
                <a:solidFill>
                  <a:schemeClr val="tx2">
                    <a:lumMod val="75000"/>
                  </a:schemeClr>
                </a:solidFill>
                <a:latin typeface="Myria"/>
              </a:rPr>
              <a:t>EXERCICE N°2 : QUIZZ (2/4)</a:t>
            </a:r>
            <a:endParaRPr lang="fr-FR" sz="2800" dirty="0">
              <a:latin typeface="Myria"/>
            </a:endParaRPr>
          </a:p>
        </p:txBody>
      </p:sp>
      <p:sp>
        <p:nvSpPr>
          <p:cNvPr id="3" name="Content Placeholder 2"/>
          <p:cNvSpPr>
            <a:spLocks noGrp="1"/>
          </p:cNvSpPr>
          <p:nvPr>
            <p:ph idx="1"/>
          </p:nvPr>
        </p:nvSpPr>
        <p:spPr>
          <a:xfrm>
            <a:off x="228601" y="1447800"/>
            <a:ext cx="8610600" cy="4861520"/>
          </a:xfrm>
        </p:spPr>
        <p:txBody>
          <a:bodyPr>
            <a:noAutofit/>
          </a:bodyPr>
          <a:lstStyle/>
          <a:p>
            <a:pPr algn="just">
              <a:lnSpc>
                <a:spcPct val="115000"/>
              </a:lnSpc>
              <a:spcAft>
                <a:spcPts val="1000"/>
              </a:spcAft>
              <a:buNone/>
            </a:pPr>
            <a:r>
              <a:rPr lang="fr-FR" sz="1600" b="1" dirty="0">
                <a:latin typeface="Myriad Pro"/>
                <a:ea typeface="Calibri"/>
                <a:cs typeface="Times New Roman"/>
              </a:rPr>
              <a:t>Pour les questions suivantes, répondre par oui ou non</a:t>
            </a:r>
            <a:endParaRPr lang="en-US" sz="2000" b="1" dirty="0">
              <a:latin typeface="Myriad Pro"/>
              <a:ea typeface="Calibri"/>
              <a:cs typeface="Times New Roman"/>
            </a:endParaRPr>
          </a:p>
          <a:p>
            <a:pPr algn="just">
              <a:spcAft>
                <a:spcPts val="1000"/>
              </a:spcAft>
            </a:pPr>
            <a:r>
              <a:rPr lang="fr-FR" sz="1600" b="1" u="sng" dirty="0">
                <a:latin typeface="Myriad Pro"/>
                <a:ea typeface="Calibri"/>
                <a:cs typeface="Times New Roman"/>
              </a:rPr>
              <a:t>Question n°5 :</a:t>
            </a:r>
            <a:r>
              <a:rPr lang="fr-FR" sz="1600" b="1" dirty="0">
                <a:latin typeface="Myriad Pro"/>
                <a:ea typeface="Calibri"/>
                <a:cs typeface="Times New Roman"/>
              </a:rPr>
              <a:t> Pour un marché pluriannuel a prix révisable, faut-il ouvrir une AE complémentaire pour les révisions de prix ? </a:t>
            </a:r>
          </a:p>
          <a:p>
            <a:pPr marL="742950" lvl="2" indent="-342900" algn="just">
              <a:spcAft>
                <a:spcPts val="1000"/>
              </a:spcAft>
              <a:buFont typeface="Wingdings" pitchFamily="2" charset="2"/>
              <a:buChar char="§"/>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n°6 :</a:t>
            </a:r>
            <a:r>
              <a:rPr lang="fr-FR" sz="1600" b="1" dirty="0">
                <a:latin typeface="Myriad Pro"/>
                <a:ea typeface="Calibri"/>
                <a:cs typeface="Times New Roman"/>
              </a:rPr>
              <a:t> Pour un contrat de PPP, l’AE initiale comprend la tranche ferme + le montant de l’indemnité de rupture de contrat et le montant des tranches conditionnelles ? </a:t>
            </a:r>
          </a:p>
          <a:p>
            <a:pPr marL="742950" lvl="2" indent="-342900" algn="just">
              <a:spcAft>
                <a:spcPts val="1000"/>
              </a:spcAft>
              <a:buFont typeface="Wingdings" pitchFamily="2" charset="2"/>
              <a:buChar char="§"/>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buNone/>
            </a:pPr>
            <a:endParaRPr lang="en-US" sz="1600" dirty="0">
              <a:latin typeface="Myriad Pro"/>
              <a:ea typeface="Calibri"/>
              <a:cs typeface="Times New Roman"/>
            </a:endParaRPr>
          </a:p>
        </p:txBody>
      </p:sp>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2433628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lstStyle/>
          <a:p>
            <a:r>
              <a:rPr lang="fr-FR" sz="2800" b="1" dirty="0">
                <a:solidFill>
                  <a:schemeClr val="tx2">
                    <a:lumMod val="75000"/>
                  </a:schemeClr>
                </a:solidFill>
                <a:latin typeface="Myria"/>
              </a:rPr>
              <a:t>Exercice n°2 : Quizz (3/4) </a:t>
            </a:r>
            <a:r>
              <a:rPr lang="fr-FR" sz="2800" b="1" dirty="0">
                <a:solidFill>
                  <a:srgbClr val="FF0000"/>
                </a:solidFill>
                <a:latin typeface="Myria"/>
              </a:rPr>
              <a:t>corrigé</a:t>
            </a:r>
            <a:endParaRPr lang="fr-FR" sz="2800" dirty="0">
              <a:latin typeface="Myria"/>
            </a:endParaRPr>
          </a:p>
        </p:txBody>
      </p:sp>
      <p:sp>
        <p:nvSpPr>
          <p:cNvPr id="6" name="Content Placeholder 2"/>
          <p:cNvSpPr>
            <a:spLocks noGrp="1"/>
          </p:cNvSpPr>
          <p:nvPr>
            <p:ph idx="1"/>
          </p:nvPr>
        </p:nvSpPr>
        <p:spPr>
          <a:xfrm>
            <a:off x="228601" y="1295400"/>
            <a:ext cx="8534400" cy="5150146"/>
          </a:xfrm>
        </p:spPr>
        <p:txBody>
          <a:bodyPr>
            <a:noAutofit/>
          </a:bodyPr>
          <a:lstStyle/>
          <a:p>
            <a:pPr algn="just">
              <a:lnSpc>
                <a:spcPct val="115000"/>
              </a:lnSpc>
              <a:spcAft>
                <a:spcPts val="1000"/>
              </a:spcAft>
              <a:buNone/>
            </a:pPr>
            <a:r>
              <a:rPr lang="fr-FR" sz="1600" b="1" dirty="0">
                <a:latin typeface="Myriad Pro"/>
                <a:ea typeface="Calibri"/>
                <a:cs typeface="Times New Roman"/>
              </a:rPr>
              <a:t>Pour les questions suivantes, répondre par oui ou non</a:t>
            </a:r>
            <a:endParaRPr lang="en-US" sz="2000" b="1" dirty="0">
              <a:latin typeface="Myriad Pro"/>
              <a:ea typeface="Calibri"/>
              <a:cs typeface="Times New Roman"/>
            </a:endParaRPr>
          </a:p>
          <a:p>
            <a:pPr algn="just">
              <a:spcAft>
                <a:spcPts val="1000"/>
              </a:spcAft>
            </a:pPr>
            <a:r>
              <a:rPr lang="fr-FR" sz="1600" b="1" u="sng" dirty="0">
                <a:latin typeface="Myriad Pro"/>
                <a:ea typeface="Calibri"/>
                <a:cs typeface="Times New Roman"/>
              </a:rPr>
              <a:t>Question n°1 :</a:t>
            </a:r>
            <a:r>
              <a:rPr lang="fr-FR" sz="1600" b="1" dirty="0">
                <a:latin typeface="Myriad Pro"/>
                <a:ea typeface="Calibri"/>
                <a:cs typeface="Times New Roman"/>
              </a:rPr>
              <a:t> Pour un engagement à durée indéterminée, budgétisation en AE=CP ?          </a:t>
            </a:r>
          </a:p>
          <a:p>
            <a:pPr lvl="1" algn="just">
              <a:spcAft>
                <a:spcPts val="1000"/>
              </a:spcAft>
            </a:pPr>
            <a:r>
              <a:rPr lang="fr-FR" sz="1600" b="1" dirty="0">
                <a:solidFill>
                  <a:srgbClr val="FF0000"/>
                </a:solidFill>
                <a:latin typeface="Myriad Pro"/>
                <a:ea typeface="Calibri"/>
                <a:cs typeface="Times New Roman"/>
              </a:rPr>
              <a:t>Oui  </a:t>
            </a:r>
            <a:r>
              <a:rPr lang="fr-FR" sz="1600" b="1" dirty="0">
                <a:solidFill>
                  <a:srgbClr val="FF0000"/>
                </a:solidFill>
                <a:latin typeface="Myriad Pro"/>
                <a:ea typeface="Calibri"/>
                <a:cs typeface="Times New Roman"/>
                <a:sym typeface="Wingdings"/>
              </a:rPr>
              <a:t>        </a:t>
            </a:r>
            <a:r>
              <a:rPr lang="fr-FR" sz="1600" b="1" dirty="0">
                <a:solidFill>
                  <a:srgbClr val="00B0F0"/>
                </a:solidFill>
                <a:latin typeface="Myriad Pro"/>
                <a:ea typeface="Calibri"/>
                <a:cs typeface="Times New Roman"/>
                <a:sym typeface="Wingdings"/>
              </a:rPr>
              <a:t>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n°2 :</a:t>
            </a:r>
            <a:r>
              <a:rPr lang="fr-FR" sz="1600" b="1" dirty="0">
                <a:latin typeface="Myriad Pro"/>
                <a:ea typeface="Calibri"/>
                <a:cs typeface="Times New Roman"/>
              </a:rPr>
              <a:t> Pour un engagement inférieur à l’année et payée intégralement dans l’année, budgétisation en AE=CP ? </a:t>
            </a:r>
          </a:p>
          <a:p>
            <a:pPr marL="742950" lvl="2" indent="-342900" algn="just">
              <a:spcAft>
                <a:spcPts val="1000"/>
              </a:spcAft>
              <a:buFont typeface="Wingdings" pitchFamily="2" charset="2"/>
              <a:buChar char="§"/>
            </a:pPr>
            <a:r>
              <a:rPr lang="fr-FR" sz="1600" b="1" dirty="0">
                <a:solidFill>
                  <a:srgbClr val="FF0000"/>
                </a:solidFill>
                <a:latin typeface="Myriad Pro"/>
                <a:ea typeface="Calibri"/>
                <a:cs typeface="Times New Roman"/>
              </a:rPr>
              <a:t>Oui  </a:t>
            </a:r>
            <a:r>
              <a:rPr lang="fr-FR" sz="1600" b="1" dirty="0">
                <a:solidFill>
                  <a:srgbClr val="FF0000"/>
                </a:solidFill>
                <a:latin typeface="Myriad Pro"/>
                <a:ea typeface="Calibri"/>
                <a:cs typeface="Times New Roman"/>
                <a:sym typeface="Wingdings"/>
              </a:rPr>
              <a:t>        </a:t>
            </a:r>
            <a:r>
              <a:rPr lang="fr-FR" sz="1600" b="1" dirty="0">
                <a:solidFill>
                  <a:srgbClr val="00B0F0"/>
                </a:solidFill>
                <a:latin typeface="Myriad Pro"/>
                <a:ea typeface="Calibri"/>
                <a:cs typeface="Times New Roman"/>
                <a:sym typeface="Wingdings"/>
              </a:rPr>
              <a:t>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n°3 :</a:t>
            </a:r>
            <a:r>
              <a:rPr lang="fr-FR" sz="1600" b="1" dirty="0">
                <a:latin typeface="Myriad Pro"/>
                <a:ea typeface="Calibri"/>
                <a:cs typeface="Times New Roman"/>
              </a:rPr>
              <a:t> Pour un engagement inférieur à l’année et payée partiellement sur les années suivantes, budgétisation en AE=CP ? </a:t>
            </a:r>
          </a:p>
          <a:p>
            <a:pPr marL="742950" lvl="2" indent="-342900" algn="just">
              <a:spcAft>
                <a:spcPts val="1000"/>
              </a:spcAft>
              <a:buFont typeface="Wingdings" pitchFamily="2" charset="2"/>
              <a:buChar char="§"/>
            </a:pPr>
            <a:r>
              <a:rPr lang="fr-FR" sz="1600" b="1" dirty="0">
                <a:solidFill>
                  <a:srgbClr val="00B0F0"/>
                </a:solidFill>
                <a:latin typeface="Myriad Pro"/>
                <a:ea typeface="Calibri"/>
                <a:cs typeface="Times New Roman"/>
              </a:rPr>
              <a:t>Oui  </a:t>
            </a:r>
            <a:r>
              <a:rPr lang="fr-FR" sz="1600" b="1" dirty="0">
                <a:solidFill>
                  <a:srgbClr val="00B0F0"/>
                </a:solidFill>
                <a:latin typeface="Myriad Pro"/>
                <a:ea typeface="Calibri"/>
                <a:cs typeface="Times New Roman"/>
                <a:sym typeface="Wingdings"/>
              </a:rPr>
              <a:t>        </a:t>
            </a:r>
            <a:r>
              <a:rPr lang="fr-FR" sz="1600" b="1" dirty="0">
                <a:solidFill>
                  <a:srgbClr val="FF0000"/>
                </a:solidFill>
                <a:latin typeface="Myriad Pro"/>
                <a:ea typeface="Calibri"/>
                <a:cs typeface="Times New Roman"/>
                <a:sym typeface="Wingdings"/>
              </a:rPr>
              <a:t>Non   </a:t>
            </a:r>
            <a:endParaRPr lang="en-US" sz="1600" b="1" dirty="0">
              <a:solidFill>
                <a:srgbClr val="FF0000"/>
              </a:solidFill>
              <a:latin typeface="Myriad Pro"/>
              <a:ea typeface="Calibri"/>
              <a:cs typeface="Times New Roman"/>
            </a:endParaRPr>
          </a:p>
          <a:p>
            <a:pPr algn="just">
              <a:spcAft>
                <a:spcPts val="1000"/>
              </a:spcAft>
            </a:pPr>
            <a:r>
              <a:rPr lang="fr-FR" sz="1600" dirty="0">
                <a:latin typeface="Myriad Pro"/>
                <a:ea typeface="Calibri"/>
                <a:cs typeface="Times New Roman"/>
              </a:rPr>
              <a:t> </a:t>
            </a:r>
            <a:r>
              <a:rPr lang="fr-FR" sz="1600" b="1" u="sng" dirty="0">
                <a:latin typeface="Myriad Pro"/>
                <a:ea typeface="Calibri"/>
                <a:cs typeface="Times New Roman"/>
              </a:rPr>
              <a:t>Question n°4 :</a:t>
            </a:r>
            <a:r>
              <a:rPr lang="fr-FR" sz="1600" b="1" dirty="0">
                <a:latin typeface="Myriad Pro"/>
                <a:ea typeface="Calibri"/>
                <a:cs typeface="Times New Roman"/>
              </a:rPr>
              <a:t> Pour un marché annuel à tranche ferme et conditionnelle, budgétisation de l’indemnité de dédit pour non affermissement de la tranche conditionnelle la 1</a:t>
            </a:r>
            <a:r>
              <a:rPr lang="fr-FR" sz="1600" b="1" baseline="30000" dirty="0">
                <a:latin typeface="Myriad Pro"/>
                <a:ea typeface="Calibri"/>
                <a:cs typeface="Times New Roman"/>
              </a:rPr>
              <a:t>ère</a:t>
            </a:r>
            <a:r>
              <a:rPr lang="fr-FR" sz="1600" b="1" dirty="0">
                <a:latin typeface="Myriad Pro"/>
                <a:ea typeface="Calibri"/>
                <a:cs typeface="Times New Roman"/>
              </a:rPr>
              <a:t> année ?         </a:t>
            </a:r>
          </a:p>
          <a:p>
            <a:pPr lvl="1" algn="just">
              <a:spcAft>
                <a:spcPts val="1000"/>
              </a:spcAft>
            </a:pPr>
            <a:r>
              <a:rPr lang="fr-FR" sz="1600" b="1" dirty="0">
                <a:solidFill>
                  <a:srgbClr val="FF0000"/>
                </a:solidFill>
                <a:latin typeface="Myriad Pro"/>
                <a:ea typeface="Calibri"/>
                <a:cs typeface="Times New Roman"/>
              </a:rPr>
              <a:t>Oui  </a:t>
            </a:r>
            <a:r>
              <a:rPr lang="fr-FR" sz="1600" b="1" dirty="0">
                <a:solidFill>
                  <a:srgbClr val="FF0000"/>
                </a:solidFill>
                <a:latin typeface="Myriad Pro"/>
                <a:ea typeface="Calibri"/>
                <a:cs typeface="Times New Roman"/>
                <a:sym typeface="Wingdings"/>
              </a:rPr>
              <a:t></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endParaRPr lang="en-US" sz="1600" dirty="0">
              <a:latin typeface="Myriad Pro"/>
              <a:ea typeface="Calibri"/>
              <a:cs typeface="Times New Roman"/>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259477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normAutofit/>
          </a:bodyPr>
          <a:lstStyle/>
          <a:p>
            <a:r>
              <a:rPr lang="fr-FR" sz="2800" b="1" dirty="0">
                <a:latin typeface="Myria"/>
              </a:rPr>
              <a:t>DEFINITIONS (1/3)  </a:t>
            </a:r>
            <a:endParaRPr lang="fr-FR" sz="2800" dirty="0">
              <a:latin typeface="Myria"/>
            </a:endParaRPr>
          </a:p>
        </p:txBody>
      </p:sp>
      <p:sp>
        <p:nvSpPr>
          <p:cNvPr id="5" name="Rounded Rectangle 6"/>
          <p:cNvSpPr/>
          <p:nvPr/>
        </p:nvSpPr>
        <p:spPr>
          <a:xfrm>
            <a:off x="304800" y="1295400"/>
            <a:ext cx="1368152" cy="244827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b="1" dirty="0">
                <a:solidFill>
                  <a:srgbClr val="0070C0"/>
                </a:solidFill>
                <a:latin typeface="Arial" charset="0"/>
                <a:ea typeface="ＭＳ Ｐゴシック" pitchFamily="34" charset="-128"/>
              </a:rPr>
              <a:t>Comptabilité générale </a:t>
            </a:r>
            <a:endParaRPr lang="en-US" sz="1350" dirty="0">
              <a:solidFill>
                <a:srgbClr val="0070C0"/>
              </a:solidFill>
            </a:endParaRPr>
          </a:p>
        </p:txBody>
      </p:sp>
      <p:sp>
        <p:nvSpPr>
          <p:cNvPr id="6" name="Rounded Rectangle 8"/>
          <p:cNvSpPr/>
          <p:nvPr/>
        </p:nvSpPr>
        <p:spPr>
          <a:xfrm>
            <a:off x="304800" y="3846004"/>
            <a:ext cx="1368152" cy="25202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b="1" dirty="0">
                <a:solidFill>
                  <a:srgbClr val="0070C0"/>
                </a:solidFill>
                <a:latin typeface="Arial" charset="0"/>
                <a:ea typeface="ＭＳ Ｐゴシック" pitchFamily="34" charset="-128"/>
              </a:rPr>
              <a:t>Comptabilité budgétaire </a:t>
            </a:r>
            <a:endParaRPr lang="en-US" sz="1350" dirty="0">
              <a:solidFill>
                <a:srgbClr val="0070C0"/>
              </a:solidFill>
            </a:endParaRPr>
          </a:p>
        </p:txBody>
      </p:sp>
      <p:sp>
        <p:nvSpPr>
          <p:cNvPr id="7" name="Rectangle 6"/>
          <p:cNvSpPr/>
          <p:nvPr/>
        </p:nvSpPr>
        <p:spPr>
          <a:xfrm>
            <a:off x="1752600" y="1358960"/>
            <a:ext cx="7272808" cy="244827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300" dirty="0">
                <a:solidFill>
                  <a:srgbClr val="0070C0"/>
                </a:solidFill>
                <a:latin typeface="Myriad Pro"/>
                <a:ea typeface="ＭＳ Ｐゴシック" pitchFamily="34" charset="-128"/>
              </a:rPr>
              <a:t>L’article 71 de la Directive n°06 prévoit que l’Etat tient une </a:t>
            </a:r>
            <a:r>
              <a:rPr lang="fr-FR" sz="1300" b="1" dirty="0">
                <a:solidFill>
                  <a:srgbClr val="0070C0"/>
                </a:solidFill>
                <a:latin typeface="Myriad Pro"/>
                <a:ea typeface="ＭＳ Ｐゴシック" pitchFamily="34" charset="-128"/>
              </a:rPr>
              <a:t>comptabilité générale qui vise à décrire le patrimoine de l'État, </a:t>
            </a:r>
            <a:r>
              <a:rPr lang="fr-FR" sz="1300" dirty="0">
                <a:solidFill>
                  <a:srgbClr val="0070C0"/>
                </a:solidFill>
                <a:latin typeface="Myriad Pro"/>
                <a:ea typeface="ＭＳ Ｐゴシック" pitchFamily="34" charset="-128"/>
              </a:rPr>
              <a:t>c'est-à-dire l'ensemble de ce qu'il possède (terrains, immeubles, créances) et de ce qu'il doit (emprunts, dettes) et son évolution. </a:t>
            </a:r>
          </a:p>
          <a:p>
            <a:endParaRPr lang="fr-FR" sz="1300" dirty="0">
              <a:solidFill>
                <a:srgbClr val="0070C0"/>
              </a:solidFill>
              <a:latin typeface="Myriad Pro"/>
              <a:ea typeface="ＭＳ Ｐゴシック" pitchFamily="34" charset="-128"/>
            </a:endParaRPr>
          </a:p>
          <a:p>
            <a:r>
              <a:rPr lang="fr-FR" sz="1300" dirty="0">
                <a:solidFill>
                  <a:srgbClr val="0070C0"/>
                </a:solidFill>
                <a:latin typeface="Myriad Pro"/>
                <a:ea typeface="ＭＳ Ｐゴシック" pitchFamily="34" charset="-128"/>
              </a:rPr>
              <a:t>Le texte rappelle que la comptabilité générale doit être </a:t>
            </a:r>
            <a:r>
              <a:rPr lang="fr-FR" sz="1300" b="1" dirty="0">
                <a:solidFill>
                  <a:srgbClr val="0070C0"/>
                </a:solidFill>
                <a:latin typeface="Myriad Pro"/>
                <a:ea typeface="ＭＳ Ｐゴシック" pitchFamily="34" charset="-128"/>
              </a:rPr>
              <a:t>sincère et </a:t>
            </a:r>
            <a:r>
              <a:rPr lang="fr-FR" sz="1300" b="1" dirty="0">
                <a:solidFill>
                  <a:srgbClr val="0070C0"/>
                </a:solidFill>
                <a:latin typeface="Myriad Pro"/>
              </a:rPr>
              <a:t>refléter une image fidèle du patrimoine et de la situation financière de l’Etat.</a:t>
            </a:r>
            <a:r>
              <a:rPr lang="fr-FR" sz="1300" dirty="0">
                <a:solidFill>
                  <a:srgbClr val="0070C0"/>
                </a:solidFill>
                <a:latin typeface="Myriad Pro"/>
              </a:rPr>
              <a:t> </a:t>
            </a:r>
          </a:p>
          <a:p>
            <a:endParaRPr lang="fr-FR" sz="1300" dirty="0">
              <a:solidFill>
                <a:srgbClr val="0070C0"/>
              </a:solidFill>
              <a:latin typeface="Myriad Pro"/>
            </a:endParaRPr>
          </a:p>
          <a:p>
            <a:endParaRPr lang="fr-FR" sz="1300" dirty="0">
              <a:solidFill>
                <a:srgbClr val="0070C0"/>
              </a:solidFill>
              <a:latin typeface="Myriad Pro"/>
            </a:endParaRPr>
          </a:p>
          <a:p>
            <a:r>
              <a:rPr lang="fr-FR" sz="1300" dirty="0">
                <a:solidFill>
                  <a:srgbClr val="0070C0"/>
                </a:solidFill>
                <a:latin typeface="Myriad Pro"/>
              </a:rPr>
              <a:t>Elle est </a:t>
            </a:r>
            <a:r>
              <a:rPr lang="fr-FR" sz="1300" b="1" dirty="0">
                <a:solidFill>
                  <a:srgbClr val="0070C0"/>
                </a:solidFill>
                <a:latin typeface="Myriad Pro"/>
              </a:rPr>
              <a:t>fondée sur le principe de la constatation des droits et obligations </a:t>
            </a:r>
            <a:r>
              <a:rPr lang="fr-FR" sz="1300" dirty="0">
                <a:solidFill>
                  <a:srgbClr val="0070C0"/>
                </a:solidFill>
                <a:latin typeface="Myriad Pro"/>
              </a:rPr>
              <a:t>: les opérations sont prises en compte au titre de l’exercice auquel elles se rattachent indépendamment de leur date de paiement ou d’encaissement. </a:t>
            </a:r>
          </a:p>
          <a:p>
            <a:endParaRPr lang="fr-FR" sz="1300" dirty="0">
              <a:solidFill>
                <a:srgbClr val="0070C0"/>
              </a:solidFill>
              <a:latin typeface="Myriad Pro"/>
            </a:endParaRPr>
          </a:p>
        </p:txBody>
      </p:sp>
      <p:sp>
        <p:nvSpPr>
          <p:cNvPr id="8" name="Rectangle 7"/>
          <p:cNvSpPr/>
          <p:nvPr/>
        </p:nvSpPr>
        <p:spPr>
          <a:xfrm>
            <a:off x="1752600" y="3882008"/>
            <a:ext cx="7200800" cy="244827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300" dirty="0">
                <a:solidFill>
                  <a:srgbClr val="0070C0"/>
                </a:solidFill>
                <a:latin typeface="Myriad Pro"/>
              </a:rPr>
              <a:t>La comptabilité budgétaire (article 72) </a:t>
            </a:r>
            <a:r>
              <a:rPr lang="fr-FR" sz="1300" b="1" dirty="0">
                <a:solidFill>
                  <a:srgbClr val="0070C0"/>
                </a:solidFill>
                <a:latin typeface="Myriad Pro"/>
              </a:rPr>
              <a:t>a pour objet de retracer, pour l’exercice concerné, les  opérations d’exécution du budget de l’Etat en recettes et en dépenses</a:t>
            </a:r>
            <a:r>
              <a:rPr lang="fr-FR" sz="1300" dirty="0">
                <a:solidFill>
                  <a:srgbClr val="0070C0"/>
                </a:solidFill>
                <a:latin typeface="Myriad Pro"/>
              </a:rPr>
              <a:t>, conformément à la nomenclature de présentation et de vote du budget. </a:t>
            </a:r>
          </a:p>
          <a:p>
            <a:endParaRPr lang="fr-FR" sz="1300" dirty="0">
              <a:solidFill>
                <a:srgbClr val="0070C0"/>
              </a:solidFill>
              <a:latin typeface="Myriad Pro"/>
            </a:endParaRPr>
          </a:p>
          <a:p>
            <a:endParaRPr lang="fr-FR" sz="1300" dirty="0">
              <a:solidFill>
                <a:srgbClr val="0070C0"/>
              </a:solidFill>
              <a:latin typeface="Myriad Pro"/>
            </a:endParaRPr>
          </a:p>
          <a:p>
            <a:r>
              <a:rPr lang="fr-FR" sz="1300" b="1" dirty="0">
                <a:solidFill>
                  <a:srgbClr val="0070C0"/>
                </a:solidFill>
                <a:latin typeface="Myriad Pro"/>
                <a:ea typeface="ＭＳ Ｐゴシック" pitchFamily="34" charset="-128"/>
              </a:rPr>
              <a:t>Elle </a:t>
            </a:r>
            <a:r>
              <a:rPr lang="fr-FR" sz="1300" dirty="0">
                <a:solidFill>
                  <a:srgbClr val="0070C0"/>
                </a:solidFill>
                <a:latin typeface="Myriad Pro"/>
                <a:ea typeface="ＭＳ Ｐゴシック" pitchFamily="34" charset="-128"/>
              </a:rPr>
              <a:t>est tenue en recettes et en dépenses dans la phase administrative par les ordonnateurs et  dans la phase comptable par les comptables publics</a:t>
            </a:r>
            <a:r>
              <a:rPr lang="fr-FR" sz="1300" b="1" dirty="0">
                <a:solidFill>
                  <a:srgbClr val="0070C0"/>
                </a:solidFill>
                <a:latin typeface="Myriad Pro"/>
                <a:ea typeface="ＭＳ Ｐゴシック" pitchFamily="34" charset="-128"/>
              </a:rPr>
              <a:t>.</a:t>
            </a:r>
            <a:r>
              <a:rPr lang="fr-FR" sz="1300" dirty="0">
                <a:solidFill>
                  <a:srgbClr val="0070C0"/>
                </a:solidFill>
                <a:latin typeface="Myriad Pro"/>
                <a:ea typeface="ＭＳ Ｐゴシック" pitchFamily="34" charset="-128"/>
              </a:rPr>
              <a:t> </a:t>
            </a:r>
          </a:p>
          <a:p>
            <a:endParaRPr lang="fr-FR" sz="1300" dirty="0">
              <a:solidFill>
                <a:srgbClr val="0070C0"/>
              </a:solidFill>
              <a:latin typeface="Myriad Pro"/>
              <a:ea typeface="ＭＳ Ｐゴシック" pitchFamily="34" charset="-128"/>
            </a:endParaRPr>
          </a:p>
          <a:p>
            <a:r>
              <a:rPr lang="fr-FR" sz="1300" dirty="0">
                <a:solidFill>
                  <a:srgbClr val="0070C0"/>
                </a:solidFill>
                <a:latin typeface="Myriad Pro"/>
                <a:ea typeface="ＭＳ Ｐゴシック" pitchFamily="34" charset="-128"/>
              </a:rPr>
              <a:t>Elle permet de fournir la situation d’exécution du budget.</a:t>
            </a:r>
          </a:p>
          <a:p>
            <a:endParaRPr lang="fr-FR" sz="1300" dirty="0">
              <a:solidFill>
                <a:srgbClr val="0070C0"/>
              </a:solidFill>
              <a:latin typeface="Myriad Pro"/>
              <a:ea typeface="ＭＳ Ｐゴシック" pitchFamily="34" charset="-128"/>
            </a:endParaRPr>
          </a:p>
          <a:p>
            <a:r>
              <a:rPr lang="fr-FR" sz="1300" dirty="0">
                <a:solidFill>
                  <a:srgbClr val="0070C0"/>
                </a:solidFill>
                <a:latin typeface="Myriad Pro"/>
                <a:ea typeface="ＭＳ Ｐゴシック" pitchFamily="34" charset="-128"/>
              </a:rPr>
              <a:t>Elle permet, en dépenses, de suivre les engagements, liquidations, ordonnancements, paiements ainsi que les restes à payer.</a:t>
            </a:r>
            <a:endParaRPr lang="en-US" sz="1300" dirty="0">
              <a:solidFill>
                <a:srgbClr val="0070C0"/>
              </a:solidFill>
              <a:latin typeface="Myriad Pro"/>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6877190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365126"/>
            <a:ext cx="8286750" cy="1325563"/>
          </a:xfrm>
        </p:spPr>
        <p:txBody>
          <a:bodyPr>
            <a:normAutofit/>
          </a:bodyPr>
          <a:lstStyle/>
          <a:p>
            <a:r>
              <a:rPr lang="fr-FR" sz="2800" b="1" dirty="0">
                <a:solidFill>
                  <a:schemeClr val="tx2">
                    <a:lumMod val="75000"/>
                  </a:schemeClr>
                </a:solidFill>
                <a:latin typeface="Myria"/>
              </a:rPr>
              <a:t>Exercice n°2 : Quizz (4/4) </a:t>
            </a:r>
            <a:r>
              <a:rPr lang="fr-FR" sz="2800" b="1" dirty="0">
                <a:solidFill>
                  <a:srgbClr val="FF0000"/>
                </a:solidFill>
                <a:latin typeface="Myria"/>
              </a:rPr>
              <a:t>corrigé</a:t>
            </a:r>
            <a:endParaRPr lang="fr-FR" sz="2800" dirty="0">
              <a:latin typeface="Myria"/>
            </a:endParaRPr>
          </a:p>
        </p:txBody>
      </p:sp>
      <p:sp>
        <p:nvSpPr>
          <p:cNvPr id="5" name="Rectangle 4"/>
          <p:cNvSpPr/>
          <p:nvPr/>
        </p:nvSpPr>
        <p:spPr>
          <a:xfrm>
            <a:off x="228600" y="1981200"/>
            <a:ext cx="8763000" cy="2986459"/>
          </a:xfrm>
          <a:prstGeom prst="rect">
            <a:avLst/>
          </a:prstGeom>
        </p:spPr>
        <p:txBody>
          <a:bodyPr wrap="square">
            <a:spAutoFit/>
          </a:bodyPr>
          <a:lstStyle/>
          <a:p>
            <a:pPr algn="just">
              <a:lnSpc>
                <a:spcPct val="115000"/>
              </a:lnSpc>
              <a:spcAft>
                <a:spcPts val="1000"/>
              </a:spcAft>
              <a:buNone/>
            </a:pPr>
            <a:r>
              <a:rPr lang="fr-FR" sz="1600" b="1" dirty="0">
                <a:latin typeface="Myriad Pro"/>
                <a:ea typeface="Calibri"/>
                <a:cs typeface="Times New Roman"/>
              </a:rPr>
              <a:t>Pour les questions suivantes, répondre par oui ou non</a:t>
            </a:r>
            <a:endParaRPr lang="en-US" sz="2000" b="1" dirty="0">
              <a:latin typeface="Myriad Pro"/>
              <a:ea typeface="Calibri"/>
              <a:cs typeface="Times New Roman"/>
            </a:endParaRPr>
          </a:p>
          <a:p>
            <a:pPr algn="just">
              <a:spcAft>
                <a:spcPts val="1000"/>
              </a:spcAft>
            </a:pPr>
            <a:r>
              <a:rPr lang="fr-FR" sz="1600" b="1" u="sng" dirty="0">
                <a:latin typeface="Myriad Pro"/>
                <a:ea typeface="Calibri"/>
                <a:cs typeface="Times New Roman"/>
              </a:rPr>
              <a:t>Question n°5 :</a:t>
            </a:r>
            <a:r>
              <a:rPr lang="fr-FR" sz="1600" b="1" dirty="0">
                <a:latin typeface="Myriad Pro"/>
                <a:ea typeface="Calibri"/>
                <a:cs typeface="Times New Roman"/>
              </a:rPr>
              <a:t> Pour un marché pluriannuel a prix révisable, faut-il ouvrir une AE complémentaire pour les révisions de prix ? </a:t>
            </a:r>
          </a:p>
          <a:p>
            <a:pPr marL="742950" lvl="2" indent="-342900" algn="just">
              <a:spcAft>
                <a:spcPts val="1000"/>
              </a:spcAft>
              <a:buFont typeface="Wingdings" pitchFamily="2" charset="2"/>
              <a:buChar char="§"/>
            </a:pPr>
            <a:r>
              <a:rPr lang="fr-FR" sz="1600" b="1" dirty="0">
                <a:solidFill>
                  <a:srgbClr val="FF0000"/>
                </a:solidFill>
                <a:latin typeface="Myriad Pro"/>
                <a:ea typeface="Calibri"/>
                <a:cs typeface="Times New Roman"/>
              </a:rPr>
              <a:t>Oui  </a:t>
            </a:r>
            <a:r>
              <a:rPr lang="fr-FR" sz="1600" b="1" dirty="0">
                <a:solidFill>
                  <a:srgbClr val="FF0000"/>
                </a:solidFill>
                <a:latin typeface="Myriad Pro"/>
                <a:ea typeface="Calibri"/>
                <a:cs typeface="Times New Roman"/>
                <a:sym typeface="Wingdings"/>
              </a:rPr>
              <a:t></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b="1" u="sng" dirty="0">
                <a:latin typeface="Myriad Pro"/>
                <a:ea typeface="Calibri"/>
                <a:cs typeface="Times New Roman"/>
              </a:rPr>
              <a:t>Question n°6 :</a:t>
            </a:r>
            <a:r>
              <a:rPr lang="fr-FR" sz="1600" b="1" dirty="0">
                <a:latin typeface="Myriad Pro"/>
                <a:ea typeface="Calibri"/>
                <a:cs typeface="Times New Roman"/>
              </a:rPr>
              <a:t> Pour un contrat de PPP, l’AE initiale comprend la tranche ferme + le montant de l’indemnité de rupture de contrat et le montant des tranches conditionnelles ? </a:t>
            </a:r>
          </a:p>
          <a:p>
            <a:pPr marL="742950" lvl="2" indent="-342900" algn="just">
              <a:spcAft>
                <a:spcPts val="1000"/>
              </a:spcAft>
              <a:buFont typeface="Wingdings" pitchFamily="2" charset="2"/>
              <a:buChar char="§"/>
            </a:pPr>
            <a:r>
              <a:rPr lang="fr-FR" sz="1600" b="1" dirty="0">
                <a:solidFill>
                  <a:srgbClr val="FF0000"/>
                </a:solidFill>
                <a:latin typeface="Myriad Pro"/>
                <a:ea typeface="Calibri"/>
                <a:cs typeface="Times New Roman"/>
              </a:rPr>
              <a:t>Oui  </a:t>
            </a:r>
            <a:r>
              <a:rPr lang="fr-FR" sz="1600" b="1" dirty="0">
                <a:solidFill>
                  <a:srgbClr val="FF0000"/>
                </a:solidFill>
                <a:latin typeface="Myriad Pro"/>
                <a:ea typeface="Calibri"/>
                <a:cs typeface="Times New Roman"/>
                <a:sym typeface="Wingdings"/>
              </a:rPr>
              <a:t></a:t>
            </a:r>
            <a:r>
              <a:rPr lang="fr-FR" sz="1600" b="1" dirty="0">
                <a:solidFill>
                  <a:srgbClr val="00B0F0"/>
                </a:solidFill>
                <a:latin typeface="Myriad Pro"/>
                <a:ea typeface="Calibri"/>
                <a:cs typeface="Times New Roman"/>
                <a:sym typeface="Wingdings"/>
              </a:rPr>
              <a:t>        Non   </a:t>
            </a:r>
            <a:endParaRPr lang="en-US" sz="1600" dirty="0">
              <a:solidFill>
                <a:srgbClr val="00B0F0"/>
              </a:solidFill>
              <a:latin typeface="Myriad Pro"/>
              <a:ea typeface="Calibri"/>
              <a:cs typeface="Times New Roman"/>
            </a:endParaRPr>
          </a:p>
          <a:p>
            <a:pPr algn="just">
              <a:spcAft>
                <a:spcPts val="1000"/>
              </a:spcAft>
            </a:pPr>
            <a:r>
              <a:rPr lang="fr-FR" sz="1600" dirty="0">
                <a:latin typeface="Myriad Pro"/>
                <a:ea typeface="Calibri"/>
                <a:cs typeface="Times New Roman"/>
              </a:rPr>
              <a:t> </a:t>
            </a:r>
            <a:endParaRPr lang="en-US" sz="1600" dirty="0">
              <a:latin typeface="Myriad Pro"/>
              <a:ea typeface="Calibri"/>
              <a:cs typeface="Times New Roman"/>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981819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6" y="2590800"/>
            <a:ext cx="7417223" cy="1754326"/>
          </a:xfrm>
          <a:prstGeom prst="rect">
            <a:avLst/>
          </a:prstGeom>
          <a:solidFill>
            <a:schemeClr val="tx2">
              <a:lumMod val="75000"/>
            </a:schemeClr>
          </a:solidFill>
        </p:spPr>
        <p:txBody>
          <a:bodyPr wrap="none" lIns="91440" tIns="45720" rIns="91440" bIns="45720">
            <a:spAutoFit/>
          </a:bodyPr>
          <a:lstStyle/>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MERCI DE VOTRE </a:t>
            </a:r>
          </a:p>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AIMABLE ATTENTION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0533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6"/>
          <p:cNvSpPr/>
          <p:nvPr/>
        </p:nvSpPr>
        <p:spPr>
          <a:xfrm>
            <a:off x="360185" y="1641603"/>
            <a:ext cx="1369973" cy="23762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a:solidFill>
                  <a:srgbClr val="0070C0"/>
                </a:solidFill>
                <a:latin typeface="Arial" charset="0"/>
              </a:rPr>
              <a:t>Charge à payer</a:t>
            </a:r>
            <a:endParaRPr lang="en-US" sz="1600" b="1" dirty="0">
              <a:solidFill>
                <a:srgbClr val="0070C0"/>
              </a:solidFill>
            </a:endParaRPr>
          </a:p>
        </p:txBody>
      </p:sp>
      <p:sp>
        <p:nvSpPr>
          <p:cNvPr id="7" name="Rounded Rectangle 8"/>
          <p:cNvSpPr/>
          <p:nvPr/>
        </p:nvSpPr>
        <p:spPr>
          <a:xfrm>
            <a:off x="362007" y="4089875"/>
            <a:ext cx="1368152" cy="215852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a:solidFill>
                  <a:srgbClr val="0070C0"/>
                </a:solidFill>
                <a:latin typeface="Arial" charset="0"/>
                <a:ea typeface="ＭＳ Ｐゴシック" pitchFamily="34" charset="-128"/>
              </a:rPr>
              <a:t>Prise en charge</a:t>
            </a:r>
            <a:endParaRPr lang="en-US" sz="1600" dirty="0">
              <a:solidFill>
                <a:srgbClr val="0070C0"/>
              </a:solidFill>
            </a:endParaRPr>
          </a:p>
        </p:txBody>
      </p:sp>
      <p:sp>
        <p:nvSpPr>
          <p:cNvPr id="8" name="Rectangle 7"/>
          <p:cNvSpPr/>
          <p:nvPr/>
        </p:nvSpPr>
        <p:spPr>
          <a:xfrm>
            <a:off x="1828800" y="1713611"/>
            <a:ext cx="7022316" cy="2304256"/>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400" dirty="0">
                <a:solidFill>
                  <a:srgbClr val="00B050"/>
                </a:solidFill>
                <a:latin typeface="Myriad Pro"/>
              </a:rPr>
              <a:t>Différence e</a:t>
            </a:r>
            <a:r>
              <a:rPr lang="fr-FR" sz="1400" dirty="0">
                <a:solidFill>
                  <a:srgbClr val="0070C0"/>
                </a:solidFill>
                <a:latin typeface="Myriad Pro"/>
              </a:rPr>
              <a:t>ntre le montant de la dépense qui a fait l’objet d’une certification du « service fait » et le montant payé, appréciée généralement après la clôture des opérations de fin d’année. </a:t>
            </a:r>
          </a:p>
          <a:p>
            <a:endParaRPr lang="fr-FR" sz="1400" dirty="0">
              <a:solidFill>
                <a:srgbClr val="0070C0"/>
              </a:solidFill>
              <a:latin typeface="Myriad Pro"/>
            </a:endParaRPr>
          </a:p>
          <a:p>
            <a:r>
              <a:rPr lang="fr-FR" sz="1400" dirty="0">
                <a:solidFill>
                  <a:srgbClr val="0070C0"/>
                </a:solidFill>
                <a:latin typeface="Myriad Pro"/>
              </a:rPr>
              <a:t>Elle se </a:t>
            </a:r>
            <a:r>
              <a:rPr lang="fr-FR" sz="1400" b="1" dirty="0">
                <a:solidFill>
                  <a:srgbClr val="0070C0"/>
                </a:solidFill>
                <a:latin typeface="Myriad Pro"/>
                <a:ea typeface="ＭＳ Ｐゴシック"/>
              </a:rPr>
              <a:t>calcule selon la formule suivante : dépense ayant fait l’objet d’une certification du service fait (c) – Paiements (y), soit = c-y. </a:t>
            </a:r>
          </a:p>
          <a:p>
            <a:endParaRPr lang="fr-FR" sz="1400" b="1" dirty="0">
              <a:solidFill>
                <a:srgbClr val="0070C0"/>
              </a:solidFill>
              <a:latin typeface="Myriad Pro"/>
              <a:ea typeface="ＭＳ Ｐゴシック"/>
            </a:endParaRPr>
          </a:p>
          <a:p>
            <a:r>
              <a:rPr lang="fr-FR" sz="1400" b="1" dirty="0">
                <a:solidFill>
                  <a:srgbClr val="0070C0"/>
                </a:solidFill>
                <a:latin typeface="Myriad Pro"/>
                <a:ea typeface="ＭＳ Ｐゴシック"/>
              </a:rPr>
              <a:t>Elle fait partie intégrante des </a:t>
            </a:r>
            <a:r>
              <a:rPr lang="fr-FR" sz="1400" b="1" dirty="0">
                <a:solidFill>
                  <a:srgbClr val="0070C0"/>
                </a:solidFill>
                <a:latin typeface="Myriad Pro"/>
              </a:rPr>
              <a:t>restes à payer </a:t>
            </a:r>
            <a:r>
              <a:rPr lang="fr-FR" sz="1400" dirty="0">
                <a:solidFill>
                  <a:srgbClr val="0070C0"/>
                </a:solidFill>
                <a:latin typeface="Myriad Pro"/>
              </a:rPr>
              <a:t>et sont règlement constitue une dépense obligatoire du début d’exercice</a:t>
            </a:r>
            <a:endParaRPr lang="en-US" sz="1300" dirty="0">
              <a:solidFill>
                <a:srgbClr val="0070C0"/>
              </a:solidFill>
              <a:latin typeface="Myriad Pro"/>
            </a:endParaRPr>
          </a:p>
        </p:txBody>
      </p:sp>
      <p:sp>
        <p:nvSpPr>
          <p:cNvPr id="9" name="Titre 8"/>
          <p:cNvSpPr>
            <a:spLocks noGrp="1"/>
          </p:cNvSpPr>
          <p:nvPr>
            <p:ph type="title"/>
          </p:nvPr>
        </p:nvSpPr>
        <p:spPr>
          <a:xfrm>
            <a:off x="1840716" y="4267200"/>
            <a:ext cx="7010400" cy="1934910"/>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400" b="1" dirty="0">
                <a:solidFill>
                  <a:srgbClr val="00B050"/>
                </a:solidFill>
                <a:latin typeface="Arial"/>
              </a:rPr>
              <a:t>Enregistrement </a:t>
            </a:r>
            <a:r>
              <a:rPr lang="fr-FR" sz="1400" b="1" dirty="0">
                <a:solidFill>
                  <a:srgbClr val="0070C0"/>
                </a:solidFill>
                <a:latin typeface="Arial"/>
              </a:rPr>
              <a:t>comptable exhaustif des informations financières contenues dans le document </a:t>
            </a:r>
            <a:r>
              <a:rPr lang="fr-FR" sz="1400" dirty="0">
                <a:solidFill>
                  <a:srgbClr val="00B050"/>
                </a:solidFill>
                <a:latin typeface="Arial"/>
              </a:rPr>
              <a:t>de recette ou dépense </a:t>
            </a:r>
            <a:r>
              <a:rPr lang="fr-FR" sz="1400" b="1" dirty="0">
                <a:solidFill>
                  <a:srgbClr val="0070C0"/>
                </a:solidFill>
                <a:latin typeface="Arial"/>
              </a:rPr>
              <a:t>transmis par l’ordonnateur</a:t>
            </a:r>
            <a:r>
              <a:rPr lang="fr-FR" sz="1400" dirty="0">
                <a:solidFill>
                  <a:srgbClr val="0070C0"/>
                </a:solidFill>
                <a:latin typeface="Arial"/>
              </a:rPr>
              <a:t>. </a:t>
            </a:r>
          </a:p>
          <a:p>
            <a:endParaRPr lang="fr-FR" sz="1400" dirty="0">
              <a:solidFill>
                <a:srgbClr val="0070C0"/>
              </a:solidFill>
              <a:latin typeface="Arial"/>
            </a:endParaRPr>
          </a:p>
          <a:p>
            <a:r>
              <a:rPr lang="fr-FR" sz="1400" dirty="0">
                <a:solidFill>
                  <a:srgbClr val="0070C0"/>
                </a:solidFill>
                <a:latin typeface="Arial"/>
              </a:rPr>
              <a:t>Cet enregistrement a pour conséquence juridique majeure d’entraîner la responsabilité personnelle et pécuniaire du recouvrement de la recette ou du paiement de la dépense par le comptable public.</a:t>
            </a:r>
            <a:endParaRPr lang="en-US" sz="1300" dirty="0">
              <a:solidFill>
                <a:srgbClr val="0070C0"/>
              </a:solidFill>
              <a:latin typeface="Myriad Pro"/>
            </a:endParaRPr>
          </a:p>
        </p:txBody>
      </p:sp>
      <p:sp>
        <p:nvSpPr>
          <p:cNvPr id="12" name="Titre 1"/>
          <p:cNvSpPr txBox="1">
            <a:spLocks/>
          </p:cNvSpPr>
          <p:nvPr/>
        </p:nvSpPr>
        <p:spPr>
          <a:xfrm>
            <a:off x="76200" y="31604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b="1" dirty="0">
                <a:latin typeface="Myria"/>
              </a:rPr>
              <a:t>DEFINITIONS (1/3)  </a:t>
            </a:r>
            <a:endParaRPr lang="fr-FR" sz="2800" dirty="0">
              <a:latin typeface="Myria"/>
            </a:endParaRPr>
          </a:p>
        </p:txBody>
      </p:sp>
      <p:sp>
        <p:nvSpPr>
          <p:cNvPr id="2" name="Espace réservé du pied de page 1"/>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419068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6"/>
            <a:ext cx="8515350" cy="1325563"/>
          </a:xfrm>
        </p:spPr>
        <p:txBody>
          <a:bodyPr/>
          <a:lstStyle/>
          <a:p>
            <a:r>
              <a:rPr lang="fr-FR" b="1" dirty="0">
                <a:latin typeface="Myria"/>
              </a:rPr>
              <a:t>DEFINITIONS (3/3)</a:t>
            </a:r>
            <a:endParaRPr lang="fr-FR" dirty="0">
              <a:latin typeface="Myria"/>
            </a:endParaRPr>
          </a:p>
        </p:txBody>
      </p:sp>
      <p:sp>
        <p:nvSpPr>
          <p:cNvPr id="5" name="Rounded Rectangle 6"/>
          <p:cNvSpPr/>
          <p:nvPr/>
        </p:nvSpPr>
        <p:spPr>
          <a:xfrm>
            <a:off x="381000" y="1447800"/>
            <a:ext cx="1224136" cy="172819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a:solidFill>
                  <a:srgbClr val="0070C0"/>
                </a:solidFill>
                <a:latin typeface="Arial" charset="0"/>
              </a:rPr>
              <a:t>Reste à payer</a:t>
            </a:r>
            <a:endParaRPr lang="en-US" sz="1600" b="1" dirty="0">
              <a:solidFill>
                <a:srgbClr val="0070C0"/>
              </a:solidFill>
            </a:endParaRPr>
          </a:p>
        </p:txBody>
      </p:sp>
      <p:sp>
        <p:nvSpPr>
          <p:cNvPr id="6" name="Rounded Rectangle 10"/>
          <p:cNvSpPr/>
          <p:nvPr/>
        </p:nvSpPr>
        <p:spPr>
          <a:xfrm>
            <a:off x="385273" y="3352800"/>
            <a:ext cx="1224136" cy="122413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a:solidFill>
                  <a:srgbClr val="0070C0"/>
                </a:solidFill>
                <a:latin typeface="Arial" charset="0"/>
              </a:rPr>
              <a:t>Clause de dédit</a:t>
            </a:r>
            <a:endParaRPr lang="en-US" sz="1600" b="1" dirty="0">
              <a:solidFill>
                <a:srgbClr val="0070C0"/>
              </a:solidFill>
            </a:endParaRPr>
          </a:p>
        </p:txBody>
      </p:sp>
      <p:sp>
        <p:nvSpPr>
          <p:cNvPr id="7" name="Rectangle 6"/>
          <p:cNvSpPr/>
          <p:nvPr/>
        </p:nvSpPr>
        <p:spPr>
          <a:xfrm>
            <a:off x="1716231" y="1447800"/>
            <a:ext cx="7046769" cy="1656184"/>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400" dirty="0">
                <a:solidFill>
                  <a:srgbClr val="00B050"/>
                </a:solidFill>
                <a:latin typeface="Myriad Pro"/>
              </a:rPr>
              <a:t>Différence</a:t>
            </a:r>
            <a:r>
              <a:rPr lang="fr-FR" sz="1400" dirty="0">
                <a:solidFill>
                  <a:srgbClr val="0070C0"/>
                </a:solidFill>
                <a:latin typeface="Myriad Pro"/>
              </a:rPr>
              <a:t> entre le montant engagé et le montant payé pour une dépense, appréciée à une date définie (généralement le volume des restes à payer s’apprécie après la clôture des opérations de fin d’année). </a:t>
            </a:r>
          </a:p>
          <a:p>
            <a:endParaRPr lang="fr-FR" sz="1400" dirty="0">
              <a:solidFill>
                <a:srgbClr val="0070C0"/>
              </a:solidFill>
              <a:latin typeface="Myriad Pro"/>
              <a:ea typeface="ＭＳ Ｐゴシック" pitchFamily="34" charset="-128"/>
            </a:endParaRPr>
          </a:p>
          <a:p>
            <a:r>
              <a:rPr lang="fr-FR" sz="1400" dirty="0">
                <a:solidFill>
                  <a:srgbClr val="0070C0"/>
                </a:solidFill>
                <a:latin typeface="Myriad Pro"/>
                <a:ea typeface="ＭＳ Ｐゴシック" pitchFamily="34" charset="-128"/>
              </a:rPr>
              <a:t>Son exigibilité dépend du rythme d’exécution des opérations voire de la réalisation finale de l’opération. </a:t>
            </a:r>
            <a:r>
              <a:rPr lang="fr-FR" sz="1400" b="1" dirty="0">
                <a:solidFill>
                  <a:srgbClr val="0070C0"/>
                </a:solidFill>
                <a:latin typeface="Myriad Pro"/>
                <a:ea typeface="ＭＳ Ｐゴシック" pitchFamily="34" charset="-128"/>
              </a:rPr>
              <a:t>Il se calcule selon la formule suivante : Engagement (x) – Paiements (y), soit = x-y.</a:t>
            </a:r>
            <a:endParaRPr lang="en-US" sz="1300" dirty="0">
              <a:solidFill>
                <a:srgbClr val="0070C0"/>
              </a:solidFill>
              <a:latin typeface="Myriad Pro"/>
            </a:endParaRPr>
          </a:p>
        </p:txBody>
      </p:sp>
      <p:sp>
        <p:nvSpPr>
          <p:cNvPr id="8" name="Rectangle 7"/>
          <p:cNvSpPr/>
          <p:nvPr/>
        </p:nvSpPr>
        <p:spPr>
          <a:xfrm>
            <a:off x="1716231" y="3352800"/>
            <a:ext cx="7046769" cy="1224136"/>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fr-FR" sz="1400" dirty="0">
                <a:solidFill>
                  <a:srgbClr val="0070C0"/>
                </a:solidFill>
                <a:latin typeface="Myriad Pro"/>
              </a:rPr>
              <a:t>Stipulation contractuelle aux termes de laquelle une ou plusieurs parties à un contrat peut / peuvent se réserver la faculté de se départir dudit contrat. </a:t>
            </a:r>
          </a:p>
          <a:p>
            <a:endParaRPr lang="fr-FR" sz="1400" dirty="0">
              <a:solidFill>
                <a:srgbClr val="0070C0"/>
              </a:solidFill>
              <a:latin typeface="Myriad Pro"/>
            </a:endParaRPr>
          </a:p>
          <a:p>
            <a:r>
              <a:rPr lang="fr-FR" sz="1400" dirty="0">
                <a:solidFill>
                  <a:srgbClr val="0070C0"/>
                </a:solidFill>
                <a:latin typeface="Myriad Pro"/>
              </a:rPr>
              <a:t>Le montant fixant le recours à la clause de dédit représente le coût d’une des parties au contrat de s’en délier.</a:t>
            </a:r>
            <a:endParaRPr lang="fr-FR" sz="1400" dirty="0">
              <a:solidFill>
                <a:srgbClr val="0070C0"/>
              </a:solidFill>
              <a:latin typeface="Myriad Pro"/>
              <a:ea typeface="ＭＳ Ｐゴシック" pitchFamily="34" charset="-128"/>
            </a:endParaRP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801385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365126"/>
            <a:ext cx="8439150" cy="1325563"/>
          </a:xfrm>
        </p:spPr>
        <p:txBody>
          <a:bodyPr>
            <a:normAutofit/>
          </a:bodyPr>
          <a:lstStyle/>
          <a:p>
            <a:r>
              <a:rPr lang="fr-FR" sz="2800" b="1" dirty="0">
                <a:latin typeface="Myriad Pro"/>
              </a:rPr>
              <a:t>DEROULEMENT DE LA PRESENTATION</a:t>
            </a:r>
            <a:endParaRPr lang="fr-FR" sz="2800" dirty="0"/>
          </a:p>
        </p:txBody>
      </p:sp>
      <p:grpSp>
        <p:nvGrpSpPr>
          <p:cNvPr id="5" name="Groupe 20"/>
          <p:cNvGrpSpPr>
            <a:grpSpLocks/>
          </p:cNvGrpSpPr>
          <p:nvPr/>
        </p:nvGrpSpPr>
        <p:grpSpPr bwMode="auto">
          <a:xfrm>
            <a:off x="380999" y="1486630"/>
            <a:ext cx="8534402" cy="3024336"/>
            <a:chOff x="582814" y="1501018"/>
            <a:chExt cx="9053527" cy="1950968"/>
          </a:xfrm>
        </p:grpSpPr>
        <p:sp>
          <p:nvSpPr>
            <p:cNvPr id="6" name="Rectangle 10"/>
            <p:cNvSpPr>
              <a:spLocks noChangeArrowheads="1"/>
            </p:cNvSpPr>
            <p:nvPr/>
          </p:nvSpPr>
          <p:spPr bwMode="auto">
            <a:xfrm>
              <a:off x="584201" y="1501018"/>
              <a:ext cx="1295567" cy="54745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a:t>
              </a:r>
            </a:p>
          </p:txBody>
        </p:sp>
        <p:sp>
          <p:nvSpPr>
            <p:cNvPr id="7" name="Rectangle 11"/>
            <p:cNvSpPr>
              <a:spLocks noChangeArrowheads="1"/>
            </p:cNvSpPr>
            <p:nvPr/>
          </p:nvSpPr>
          <p:spPr bwMode="auto">
            <a:xfrm>
              <a:off x="1970154" y="1501018"/>
              <a:ext cx="7666187" cy="54745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79663" tIns="39832" rIns="79663" bIns="39832" anchor="ctr"/>
            <a:lstStyle/>
            <a:p>
              <a:r>
                <a:rPr lang="fr-FR" sz="2000" b="1" dirty="0">
                  <a:solidFill>
                    <a:srgbClr val="0070C0"/>
                  </a:solidFill>
                </a:rPr>
                <a:t>Principes généraux</a:t>
              </a:r>
              <a:endParaRPr lang="fr-FR" sz="1900" b="1" dirty="0">
                <a:solidFill>
                  <a:srgbClr val="0070C0"/>
                </a:solidFill>
                <a:latin typeface="Myriad Pro"/>
              </a:endParaRPr>
            </a:p>
          </p:txBody>
        </p:sp>
        <p:sp>
          <p:nvSpPr>
            <p:cNvPr id="8" name="Rectangle 10"/>
            <p:cNvSpPr>
              <a:spLocks noChangeArrowheads="1"/>
            </p:cNvSpPr>
            <p:nvPr/>
          </p:nvSpPr>
          <p:spPr bwMode="auto">
            <a:xfrm>
              <a:off x="582814" y="2169335"/>
              <a:ext cx="1296954" cy="585877"/>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a:t>
              </a:r>
            </a:p>
          </p:txBody>
        </p:sp>
        <p:sp>
          <p:nvSpPr>
            <p:cNvPr id="9" name="Rectangle 10"/>
            <p:cNvSpPr>
              <a:spLocks noChangeArrowheads="1"/>
            </p:cNvSpPr>
            <p:nvPr/>
          </p:nvSpPr>
          <p:spPr bwMode="auto">
            <a:xfrm>
              <a:off x="582815" y="2848115"/>
              <a:ext cx="1296954" cy="603871"/>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III</a:t>
              </a:r>
            </a:p>
          </p:txBody>
        </p:sp>
        <p:sp>
          <p:nvSpPr>
            <p:cNvPr id="10" name="Rectangle 11"/>
            <p:cNvSpPr>
              <a:spLocks noChangeArrowheads="1"/>
            </p:cNvSpPr>
            <p:nvPr/>
          </p:nvSpPr>
          <p:spPr bwMode="auto">
            <a:xfrm>
              <a:off x="1970030" y="2848115"/>
              <a:ext cx="7658257" cy="60387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Règles de budgétisation applicables aux marchés publics </a:t>
              </a:r>
              <a:endParaRPr lang="en-US" sz="2000" b="1" dirty="0">
                <a:solidFill>
                  <a:srgbClr val="0070C0"/>
                </a:solidFill>
              </a:endParaRPr>
            </a:p>
          </p:txBody>
        </p:sp>
        <p:sp>
          <p:nvSpPr>
            <p:cNvPr id="11" name="Rectangle 11"/>
            <p:cNvSpPr>
              <a:spLocks noChangeArrowheads="1"/>
            </p:cNvSpPr>
            <p:nvPr/>
          </p:nvSpPr>
          <p:spPr bwMode="auto">
            <a:xfrm>
              <a:off x="1970154" y="2151341"/>
              <a:ext cx="7666062" cy="60387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pPr>
                <a:spcBef>
                  <a:spcPts val="0"/>
                </a:spcBef>
                <a:spcAft>
                  <a:spcPts val="0"/>
                </a:spcAft>
              </a:pPr>
              <a:r>
                <a:rPr lang="fr-FR" sz="2000" b="1" dirty="0">
                  <a:solidFill>
                    <a:srgbClr val="0070C0"/>
                  </a:solidFill>
                </a:rPr>
                <a:t>Budgétisation des AE et CP</a:t>
              </a:r>
              <a:endParaRPr lang="en-US" sz="2000" b="1" dirty="0">
                <a:solidFill>
                  <a:srgbClr val="0070C0"/>
                </a:solidFill>
                <a:latin typeface="Calibri"/>
                <a:cs typeface="+mn-cs"/>
              </a:endParaRPr>
            </a:p>
          </p:txBody>
        </p:sp>
      </p:grpSp>
      <p:sp>
        <p:nvSpPr>
          <p:cNvPr id="12" name="Rectangle 11"/>
          <p:cNvSpPr>
            <a:spLocks noChangeArrowheads="1"/>
          </p:cNvSpPr>
          <p:nvPr/>
        </p:nvSpPr>
        <p:spPr bwMode="auto">
          <a:xfrm>
            <a:off x="1677992" y="4643554"/>
            <a:ext cx="7229818" cy="93610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Exercice interactif d’illustration</a:t>
            </a:r>
            <a:endParaRPr lang="en-US" sz="2000" b="1" dirty="0">
              <a:solidFill>
                <a:srgbClr val="0070C0"/>
              </a:solidFill>
            </a:endParaRPr>
          </a:p>
        </p:txBody>
      </p:sp>
      <p:sp>
        <p:nvSpPr>
          <p:cNvPr id="13" name="Rectangle 10"/>
          <p:cNvSpPr>
            <a:spLocks noChangeArrowheads="1"/>
          </p:cNvSpPr>
          <p:nvPr/>
        </p:nvSpPr>
        <p:spPr bwMode="auto">
          <a:xfrm>
            <a:off x="366456" y="4619760"/>
            <a:ext cx="1237131" cy="93610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IV</a:t>
            </a:r>
          </a:p>
        </p:txBody>
      </p: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61432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
              </a:rPr>
              <a:t>I - PRINCIPES GENERAUX  (1/2)</a:t>
            </a:r>
            <a:endParaRPr lang="fr-FR" sz="2800" dirty="0">
              <a:latin typeface="Myria"/>
            </a:endParaRPr>
          </a:p>
        </p:txBody>
      </p:sp>
      <p:graphicFrame>
        <p:nvGraphicFramePr>
          <p:cNvPr id="3" name="Content Placeholder 6"/>
          <p:cNvGraphicFramePr>
            <a:graphicFrameLocks noGrp="1"/>
          </p:cNvGraphicFramePr>
          <p:nvPr>
            <p:ph idx="1"/>
            <p:extLst>
              <p:ext uri="{D42A27DB-BD31-4B8C-83A1-F6EECF244321}">
                <p14:modId xmlns:p14="http://schemas.microsoft.com/office/powerpoint/2010/main" val="1759665853"/>
              </p:ext>
            </p:extLst>
          </p:nvPr>
        </p:nvGraphicFramePr>
        <p:xfrm>
          <a:off x="152401" y="1295400"/>
          <a:ext cx="88392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57099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b="1" dirty="0">
                <a:latin typeface="Myria"/>
              </a:rPr>
              <a:t>I - PRINCIPES GENERAUX  (2/2)</a:t>
            </a:r>
            <a:endParaRPr lang="fr-FR" sz="2800" dirty="0">
              <a:latin typeface="Myria"/>
            </a:endParaRPr>
          </a:p>
        </p:txBody>
      </p:sp>
      <p:sp>
        <p:nvSpPr>
          <p:cNvPr id="6" name="AutoShape 11"/>
          <p:cNvSpPr>
            <a:spLocks noChangeArrowheads="1"/>
          </p:cNvSpPr>
          <p:nvPr/>
        </p:nvSpPr>
        <p:spPr bwMode="auto">
          <a:xfrm>
            <a:off x="1143000" y="1676400"/>
            <a:ext cx="7512818" cy="368022"/>
          </a:xfrm>
          <a:prstGeom prst="roundRect">
            <a:avLst>
              <a:gd name="adj" fmla="val 14042"/>
            </a:avLst>
          </a:prstGeom>
          <a:ln>
            <a:headEnd/>
            <a:tailEnd/>
          </a:ln>
        </p:spPr>
        <p:style>
          <a:lnRef idx="1">
            <a:schemeClr val="accent5"/>
          </a:lnRef>
          <a:fillRef idx="2">
            <a:schemeClr val="accent5"/>
          </a:fillRef>
          <a:effectRef idx="1">
            <a:schemeClr val="accent5"/>
          </a:effectRef>
          <a:fontRef idx="minor">
            <a:schemeClr val="dk1"/>
          </a:fontRef>
        </p:style>
        <p:txBody>
          <a:bodyPr wrap="square" anchor="b" anchorCtr="1">
            <a:spAutoFit/>
          </a:bodyPr>
          <a:lstStyle/>
          <a:p>
            <a:r>
              <a:rPr lang="fr-FR" sz="1600" b="1" dirty="0">
                <a:solidFill>
                  <a:srgbClr val="2E5CB8"/>
                </a:solidFill>
                <a:latin typeface="Arial" charset="0"/>
              </a:rPr>
              <a:t>L’arbre de décision pour la budgétisation</a:t>
            </a:r>
          </a:p>
        </p:txBody>
      </p:sp>
      <p:sp>
        <p:nvSpPr>
          <p:cNvPr id="7" name="Rectangle 17"/>
          <p:cNvSpPr>
            <a:spLocks noChangeArrowheads="1"/>
          </p:cNvSpPr>
          <p:nvPr/>
        </p:nvSpPr>
        <p:spPr bwMode="auto">
          <a:xfrm>
            <a:off x="2671830" y="2438400"/>
            <a:ext cx="2227579" cy="85725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36000" rIns="36000" anchor="ctr"/>
          <a:lstStyle/>
          <a:p>
            <a:pPr indent="22225" algn="ctr" defTabSz="957263" eaLnBrk="0" hangingPunct="0">
              <a:buClr>
                <a:srgbClr val="94007B"/>
              </a:buClr>
            </a:pPr>
            <a:r>
              <a:rPr lang="fr-FR" sz="1500" b="1" dirty="0">
                <a:latin typeface="Arial" charset="0"/>
                <a:ea typeface="ＭＳ Ｐゴシック" pitchFamily="34" charset="-128"/>
              </a:rPr>
              <a:t>Engagement inférieur ou égal à l’année budgétaire</a:t>
            </a:r>
          </a:p>
        </p:txBody>
      </p:sp>
      <p:sp>
        <p:nvSpPr>
          <p:cNvPr id="8" name="Rectangle 17"/>
          <p:cNvSpPr>
            <a:spLocks noChangeArrowheads="1"/>
          </p:cNvSpPr>
          <p:nvPr/>
        </p:nvSpPr>
        <p:spPr bwMode="auto">
          <a:xfrm>
            <a:off x="457200" y="3711545"/>
            <a:ext cx="2779756" cy="857250"/>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36000" rIns="36000" anchor="ctr"/>
          <a:lstStyle/>
          <a:p>
            <a:pPr indent="22225" algn="ctr" defTabSz="957263" eaLnBrk="0" hangingPunct="0">
              <a:buClr>
                <a:srgbClr val="94007B"/>
              </a:buClr>
            </a:pPr>
            <a:r>
              <a:rPr lang="fr-FR" sz="1500" b="1" dirty="0">
                <a:latin typeface="Arial" charset="0"/>
                <a:ea typeface="ＭＳ Ｐゴシック" pitchFamily="34" charset="-128"/>
              </a:rPr>
              <a:t>Quel engagement juridique ferme de l’Etat ? </a:t>
            </a:r>
          </a:p>
        </p:txBody>
      </p:sp>
      <p:sp>
        <p:nvSpPr>
          <p:cNvPr id="9" name="Rectangle 17"/>
          <p:cNvSpPr>
            <a:spLocks noChangeArrowheads="1"/>
          </p:cNvSpPr>
          <p:nvPr/>
        </p:nvSpPr>
        <p:spPr bwMode="auto">
          <a:xfrm>
            <a:off x="2819400" y="5029200"/>
            <a:ext cx="2273995" cy="85725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36000" rIns="36000" anchor="ctr"/>
          <a:lstStyle/>
          <a:p>
            <a:pPr indent="22225" algn="ctr" defTabSz="957263" eaLnBrk="0" hangingPunct="0">
              <a:buClr>
                <a:srgbClr val="94007B"/>
              </a:buClr>
            </a:pPr>
            <a:r>
              <a:rPr lang="fr-FR" sz="1500" b="1" dirty="0">
                <a:latin typeface="Arial" charset="0"/>
                <a:ea typeface="ＭＳ Ｐゴシック" pitchFamily="34" charset="-128"/>
              </a:rPr>
              <a:t>Engagement supérieur à l’année budgétaire</a:t>
            </a:r>
          </a:p>
        </p:txBody>
      </p:sp>
      <p:sp>
        <p:nvSpPr>
          <p:cNvPr id="10" name="Rectangle 19"/>
          <p:cNvSpPr>
            <a:spLocks noChangeArrowheads="1"/>
          </p:cNvSpPr>
          <p:nvPr/>
        </p:nvSpPr>
        <p:spPr bwMode="auto">
          <a:xfrm>
            <a:off x="5791200" y="2209800"/>
            <a:ext cx="2725887" cy="1641921"/>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36000" tIns="47874" rIns="36000" bIns="47874" anchor="ctr"/>
          <a:lstStyle/>
          <a:p>
            <a:pPr marL="173038" indent="-173038" defTabSz="957263" eaLnBrk="0" hangingPunct="0">
              <a:spcAft>
                <a:spcPts val="600"/>
              </a:spcAft>
              <a:buClr>
                <a:srgbClr val="94007B"/>
              </a:buClr>
              <a:buFont typeface="Wingdings" pitchFamily="2" charset="2"/>
              <a:buChar char="Ø"/>
            </a:pPr>
            <a:r>
              <a:rPr lang="fr-FR" sz="1500" b="1" dirty="0">
                <a:solidFill>
                  <a:srgbClr val="0070C0"/>
                </a:solidFill>
                <a:latin typeface="Arial" charset="0"/>
                <a:ea typeface="ＭＳ Ｐゴシック" pitchFamily="34" charset="-128"/>
              </a:rPr>
              <a:t>Budgétisation en AE = CP si la dépense sera payée en totalité sur l’année ; </a:t>
            </a:r>
          </a:p>
          <a:p>
            <a:pPr marL="173038" indent="-173038" defTabSz="957263" eaLnBrk="0" hangingPunct="0">
              <a:spcAft>
                <a:spcPts val="600"/>
              </a:spcAft>
              <a:buClr>
                <a:srgbClr val="94007B"/>
              </a:buClr>
              <a:buFont typeface="Wingdings" pitchFamily="2" charset="2"/>
              <a:buChar char="Ø"/>
            </a:pPr>
            <a:r>
              <a:rPr lang="fr-FR" sz="1500" b="1" dirty="0">
                <a:solidFill>
                  <a:srgbClr val="0070C0"/>
                </a:solidFill>
                <a:latin typeface="Arial" charset="0"/>
                <a:ea typeface="ＭＳ Ｐゴシック" pitchFamily="34" charset="-128"/>
              </a:rPr>
              <a:t>Budgétisation en AE ≠ CP si une partie de la dépense est payée sur les années ultérieures</a:t>
            </a:r>
          </a:p>
        </p:txBody>
      </p:sp>
      <p:sp>
        <p:nvSpPr>
          <p:cNvPr id="11" name="Rectangle 18"/>
          <p:cNvSpPr>
            <a:spLocks noChangeArrowheads="1"/>
          </p:cNvSpPr>
          <p:nvPr/>
        </p:nvSpPr>
        <p:spPr bwMode="auto">
          <a:xfrm>
            <a:off x="5972943" y="5033503"/>
            <a:ext cx="2682875" cy="8572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36000" tIns="47874" rIns="36000" bIns="47874" anchor="ctr"/>
          <a:lstStyle/>
          <a:p>
            <a:pPr indent="22225" algn="ctr" defTabSz="957263" eaLnBrk="0" hangingPunct="0">
              <a:buClr>
                <a:srgbClr val="94007B"/>
              </a:buClr>
            </a:pPr>
            <a:r>
              <a:rPr lang="fr-FR" sz="1500" b="1" dirty="0">
                <a:solidFill>
                  <a:srgbClr val="0070C0"/>
                </a:solidFill>
                <a:latin typeface="Arial" charset="0"/>
                <a:ea typeface="ＭＳ Ｐゴシック" pitchFamily="34" charset="-128"/>
              </a:rPr>
              <a:t>Budgétisation en AE ≠ CP</a:t>
            </a:r>
          </a:p>
        </p:txBody>
      </p:sp>
      <p:cxnSp>
        <p:nvCxnSpPr>
          <p:cNvPr id="12" name="Connecteur droit avec flèche 28"/>
          <p:cNvCxnSpPr>
            <a:cxnSpLocks noChangeShapeType="1"/>
            <a:endCxn id="7" idx="1"/>
          </p:cNvCxnSpPr>
          <p:nvPr/>
        </p:nvCxnSpPr>
        <p:spPr bwMode="auto">
          <a:xfrm flipV="1">
            <a:off x="1847078" y="2867025"/>
            <a:ext cx="824752" cy="844521"/>
          </a:xfrm>
          <a:prstGeom prst="straightConnector1">
            <a:avLst/>
          </a:prstGeom>
          <a:noFill/>
          <a:ln w="9525" algn="ctr">
            <a:solidFill>
              <a:schemeClr val="tx2"/>
            </a:solidFill>
            <a:round/>
            <a:headEnd/>
            <a:tailEnd type="arrow" w="med" len="med"/>
          </a:ln>
        </p:spPr>
      </p:cxnSp>
      <p:cxnSp>
        <p:nvCxnSpPr>
          <p:cNvPr id="14" name="Connecteur droit avec flèche 28"/>
          <p:cNvCxnSpPr>
            <a:cxnSpLocks noChangeShapeType="1"/>
          </p:cNvCxnSpPr>
          <p:nvPr/>
        </p:nvCxnSpPr>
        <p:spPr bwMode="auto">
          <a:xfrm>
            <a:off x="1905000" y="4579833"/>
            <a:ext cx="914400" cy="601767"/>
          </a:xfrm>
          <a:prstGeom prst="straightConnector1">
            <a:avLst/>
          </a:prstGeom>
          <a:noFill/>
          <a:ln w="9525" algn="ctr">
            <a:solidFill>
              <a:schemeClr val="tx2"/>
            </a:solidFill>
            <a:round/>
            <a:headEnd/>
            <a:tailEnd type="arrow" w="med" len="med"/>
          </a:ln>
        </p:spPr>
      </p:cxnSp>
      <p:cxnSp>
        <p:nvCxnSpPr>
          <p:cNvPr id="16" name="Connecteur droit avec flèche 28"/>
          <p:cNvCxnSpPr>
            <a:cxnSpLocks noChangeShapeType="1"/>
          </p:cNvCxnSpPr>
          <p:nvPr/>
        </p:nvCxnSpPr>
        <p:spPr bwMode="auto">
          <a:xfrm>
            <a:off x="4899409" y="2736696"/>
            <a:ext cx="856896" cy="1"/>
          </a:xfrm>
          <a:prstGeom prst="straightConnector1">
            <a:avLst/>
          </a:prstGeom>
          <a:noFill/>
          <a:ln w="9525" algn="ctr">
            <a:solidFill>
              <a:schemeClr val="tx2"/>
            </a:solidFill>
            <a:round/>
            <a:headEnd/>
            <a:tailEnd type="arrow" w="med" len="med"/>
          </a:ln>
        </p:spPr>
      </p:cxnSp>
      <p:cxnSp>
        <p:nvCxnSpPr>
          <p:cNvPr id="18" name="Connecteur droit avec flèche 28"/>
          <p:cNvCxnSpPr>
            <a:cxnSpLocks noChangeShapeType="1"/>
          </p:cNvCxnSpPr>
          <p:nvPr/>
        </p:nvCxnSpPr>
        <p:spPr bwMode="auto">
          <a:xfrm flipV="1">
            <a:off x="5093395" y="5559577"/>
            <a:ext cx="879548" cy="1"/>
          </a:xfrm>
          <a:prstGeom prst="straightConnector1">
            <a:avLst/>
          </a:prstGeom>
          <a:noFill/>
          <a:ln w="9525" algn="ctr">
            <a:solidFill>
              <a:schemeClr val="tx2"/>
            </a:solidFill>
            <a:round/>
            <a:headEnd/>
            <a:tailEnd type="arrow" w="med" len="med"/>
          </a:ln>
        </p:spPr>
      </p:cxnSp>
      <p:sp>
        <p:nvSpPr>
          <p:cNvPr id="3" name="Espace réservé du pied de page 2"/>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3054607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365126"/>
            <a:ext cx="8362950" cy="1325563"/>
          </a:xfrm>
        </p:spPr>
        <p:txBody>
          <a:bodyPr>
            <a:normAutofit/>
          </a:bodyPr>
          <a:lstStyle/>
          <a:p>
            <a:r>
              <a:rPr lang="fr-FR" sz="2800" b="1" dirty="0">
                <a:latin typeface="Myriad Pro"/>
              </a:rPr>
              <a:t>DEROULEMENT DE LA PRESENTATION</a:t>
            </a:r>
            <a:endParaRPr lang="fr-FR" sz="2800" dirty="0"/>
          </a:p>
        </p:txBody>
      </p:sp>
      <p:grpSp>
        <p:nvGrpSpPr>
          <p:cNvPr id="3" name="Groupe 20"/>
          <p:cNvGrpSpPr>
            <a:grpSpLocks/>
          </p:cNvGrpSpPr>
          <p:nvPr/>
        </p:nvGrpSpPr>
        <p:grpSpPr bwMode="auto">
          <a:xfrm>
            <a:off x="228599" y="1766546"/>
            <a:ext cx="8548115" cy="2952329"/>
            <a:chOff x="582814" y="1501018"/>
            <a:chExt cx="9053526" cy="1904517"/>
          </a:xfrm>
        </p:grpSpPr>
        <p:sp>
          <p:nvSpPr>
            <p:cNvPr id="4" name="Rectangle 10"/>
            <p:cNvSpPr>
              <a:spLocks noChangeArrowheads="1"/>
            </p:cNvSpPr>
            <p:nvPr/>
          </p:nvSpPr>
          <p:spPr bwMode="auto">
            <a:xfrm>
              <a:off x="584200" y="1501018"/>
              <a:ext cx="1312943" cy="54745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a:t>
              </a:r>
            </a:p>
          </p:txBody>
        </p:sp>
        <p:sp>
          <p:nvSpPr>
            <p:cNvPr id="5" name="Rectangle 11"/>
            <p:cNvSpPr>
              <a:spLocks noChangeArrowheads="1"/>
            </p:cNvSpPr>
            <p:nvPr/>
          </p:nvSpPr>
          <p:spPr bwMode="auto">
            <a:xfrm>
              <a:off x="1970029" y="1501018"/>
              <a:ext cx="7666311" cy="54745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Principes généraux</a:t>
              </a:r>
              <a:endParaRPr lang="fr-FR" sz="1900" b="1" dirty="0">
                <a:solidFill>
                  <a:srgbClr val="0070C0"/>
                </a:solidFill>
                <a:latin typeface="Myriad Pro"/>
              </a:endParaRPr>
            </a:p>
          </p:txBody>
        </p:sp>
        <p:sp>
          <p:nvSpPr>
            <p:cNvPr id="6" name="Rectangle 10"/>
            <p:cNvSpPr>
              <a:spLocks noChangeArrowheads="1"/>
            </p:cNvSpPr>
            <p:nvPr/>
          </p:nvSpPr>
          <p:spPr bwMode="auto">
            <a:xfrm>
              <a:off x="582814" y="2169335"/>
              <a:ext cx="1314329" cy="585877"/>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a:t>
              </a:r>
            </a:p>
          </p:txBody>
        </p:sp>
        <p:sp>
          <p:nvSpPr>
            <p:cNvPr id="7" name="Rectangle 10"/>
            <p:cNvSpPr>
              <a:spLocks noChangeArrowheads="1"/>
            </p:cNvSpPr>
            <p:nvPr/>
          </p:nvSpPr>
          <p:spPr bwMode="auto">
            <a:xfrm>
              <a:off x="582815" y="2801664"/>
              <a:ext cx="1314329" cy="603871"/>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III</a:t>
              </a:r>
            </a:p>
          </p:txBody>
        </p:sp>
        <p:sp>
          <p:nvSpPr>
            <p:cNvPr id="8" name="Rectangle 11"/>
            <p:cNvSpPr>
              <a:spLocks noChangeArrowheads="1"/>
            </p:cNvSpPr>
            <p:nvPr/>
          </p:nvSpPr>
          <p:spPr bwMode="auto">
            <a:xfrm>
              <a:off x="1970030" y="2801664"/>
              <a:ext cx="7658257" cy="60387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Règles de budgétisation applicables aux marchés publics </a:t>
              </a:r>
              <a:endParaRPr lang="en-US" sz="2000" b="1" dirty="0">
                <a:solidFill>
                  <a:srgbClr val="0070C0"/>
                </a:solidFill>
              </a:endParaRPr>
            </a:p>
          </p:txBody>
        </p:sp>
        <p:sp>
          <p:nvSpPr>
            <p:cNvPr id="9" name="Rectangle 11"/>
            <p:cNvSpPr>
              <a:spLocks noChangeArrowheads="1"/>
            </p:cNvSpPr>
            <p:nvPr/>
          </p:nvSpPr>
          <p:spPr bwMode="auto">
            <a:xfrm>
              <a:off x="1970154" y="2151341"/>
              <a:ext cx="7666062" cy="60387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79663" tIns="39832" rIns="79663" bIns="39832" anchor="ctr"/>
            <a:lstStyle/>
            <a:p>
              <a:pPr>
                <a:spcBef>
                  <a:spcPts val="0"/>
                </a:spcBef>
                <a:spcAft>
                  <a:spcPts val="0"/>
                </a:spcAft>
              </a:pPr>
              <a:r>
                <a:rPr lang="fr-FR" sz="2000" b="1" dirty="0">
                  <a:solidFill>
                    <a:srgbClr val="0070C0"/>
                  </a:solidFill>
                </a:rPr>
                <a:t>Budgétisation des AE et CP</a:t>
              </a:r>
              <a:endParaRPr lang="en-US" sz="2000" b="1" dirty="0">
                <a:solidFill>
                  <a:srgbClr val="0070C0"/>
                </a:solidFill>
                <a:latin typeface="Calibri"/>
                <a:cs typeface="+mn-cs"/>
              </a:endParaRPr>
            </a:p>
          </p:txBody>
        </p:sp>
      </p:grpSp>
      <p:sp>
        <p:nvSpPr>
          <p:cNvPr id="10" name="Rectangle 11"/>
          <p:cNvSpPr>
            <a:spLocks noChangeArrowheads="1"/>
          </p:cNvSpPr>
          <p:nvPr/>
        </p:nvSpPr>
        <p:spPr bwMode="auto">
          <a:xfrm>
            <a:off x="1552734" y="4800600"/>
            <a:ext cx="7223981" cy="93610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9663" tIns="39832" rIns="79663" bIns="39832" anchor="ctr"/>
          <a:lstStyle/>
          <a:p>
            <a:r>
              <a:rPr lang="fr-FR" sz="2000" b="1" dirty="0">
                <a:solidFill>
                  <a:srgbClr val="0070C0"/>
                </a:solidFill>
              </a:rPr>
              <a:t>Exercice interactif d’illustration</a:t>
            </a:r>
            <a:endParaRPr lang="en-US" sz="2000" b="1" dirty="0">
              <a:solidFill>
                <a:srgbClr val="0070C0"/>
              </a:solidFill>
            </a:endParaRPr>
          </a:p>
        </p:txBody>
      </p:sp>
      <p:sp>
        <p:nvSpPr>
          <p:cNvPr id="11" name="Rectangle 10"/>
          <p:cNvSpPr>
            <a:spLocks noChangeArrowheads="1"/>
          </p:cNvSpPr>
          <p:nvPr/>
        </p:nvSpPr>
        <p:spPr bwMode="auto">
          <a:xfrm>
            <a:off x="232426" y="4800600"/>
            <a:ext cx="1237131" cy="936104"/>
          </a:xfrm>
          <a:prstGeom prst="rect">
            <a:avLst/>
          </a:prstGeom>
          <a:solidFill>
            <a:srgbClr val="003399"/>
          </a:solidFill>
          <a:ln w="12700" algn="ctr">
            <a:solidFill>
              <a:srgbClr val="000000"/>
            </a:solidFill>
            <a:miter lim="800000"/>
            <a:headEnd/>
            <a:tailEnd/>
          </a:ln>
        </p:spPr>
        <p:txBody>
          <a:bodyPr lIns="62726" tIns="62726" rIns="62726" bIns="62726" anchor="ctr"/>
          <a:lstStyle/>
          <a:p>
            <a:pPr algn="ctr" defTabSz="708025" eaLnBrk="0" hangingPunct="0">
              <a:lnSpc>
                <a:spcPct val="90000"/>
              </a:lnSpc>
            </a:pPr>
            <a:r>
              <a:rPr lang="fr-BE" sz="2400" b="1" dirty="0">
                <a:solidFill>
                  <a:schemeClr val="bg1"/>
                </a:solidFill>
                <a:latin typeface="Calibri" pitchFamily="34" charset="0"/>
              </a:rPr>
              <a:t>IV</a:t>
            </a:r>
          </a:p>
        </p:txBody>
      </p:sp>
      <p:sp>
        <p:nvSpPr>
          <p:cNvPr id="12" name="Espace réservé du pied de page 11"/>
          <p:cNvSpPr>
            <a:spLocks noGrp="1"/>
          </p:cNvSpPr>
          <p:nvPr>
            <p:ph type="ftr" sz="quarter" idx="11"/>
          </p:nvPr>
        </p:nvSpPr>
        <p:spPr/>
        <p:txBody>
          <a:bodyPr/>
          <a:lstStyle/>
          <a:p>
            <a:r>
              <a:rPr lang="fr-FR"/>
              <a:t>Technique de budgétisation en AE et CP</a:t>
            </a:r>
            <a:endParaRPr lang="en-US"/>
          </a:p>
        </p:txBody>
      </p:sp>
    </p:spTree>
    <p:extLst>
      <p:ext uri="{BB962C8B-B14F-4D97-AF65-F5344CB8AC3E}">
        <p14:creationId xmlns:p14="http://schemas.microsoft.com/office/powerpoint/2010/main" val="13570991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4477&quot;&gt;&lt;/object&gt;&lt;object type=&quot;2&quot; unique_id=&quot;14478&quot;&gt;&lt;object type=&quot;3&quot; unique_id=&quot;14479&quot;&gt;&lt;property id=&quot;20148&quot; value=&quot;5&quot;/&gt;&lt;property id=&quot;20300&quot; value=&quot;Slide 1&quot;/&gt;&lt;property id=&quot;20307&quot; value=&quot;256&quot;/&gt;&lt;/object&gt;&lt;object type=&quot;3&quot; unique_id=&quot;14480&quot;&gt;&lt;property id=&quot;20148&quot; value=&quot;5&quot;/&gt;&lt;property id=&quot;20300&quot; value=&quot;Slide 3 - &amp;quot;Le choc: une décennie faste…&amp;amp;#x09;&amp;quot;&quot;/&gt;&lt;property id=&quot;20307&quot; value=&quot;258&quot;/&gt;&lt;/object&gt;&lt;object type=&quot;3&quot; unique_id=&quot;14483&quot;&gt;&lt;property id=&quot;20148&quot; value=&quot;5&quot;/&gt;&lt;property id=&quot;20300&quot; value=&quot;Slide 6&quot;/&gt;&lt;property id=&quot;20307&quot; value=&quot;286&quot;/&gt;&lt;/object&gt;&lt;object type=&quot;3&quot; unique_id=&quot;14484&quot;&gt;&lt;property id=&quot;20148&quot; value=&quot;5&quot;/&gt;&lt;property id=&quot;20300&quot; value=&quot;Slide 8&quot;/&gt;&lt;property id=&quot;20307&quot; value=&quot;285&quot;/&gt;&lt;/object&gt;&lt;object type=&quot;3&quot; unique_id=&quot;14485&quot;&gt;&lt;property id=&quot;20148&quot; value=&quot;5&quot;/&gt;&lt;property id=&quot;20300&quot; value=&quot;Slide 10 - &amp;quot;CEMAC et le pétrole: une forte dépendance&amp;quot;&quot;/&gt;&lt;property id=&quot;20307&quot; value=&quot;288&quot;/&gt;&lt;/object&gt;&lt;object type=&quot;3&quot; unique_id=&quot;14486&quot;&gt;&lt;property id=&quot;20148&quot; value=&quot;5&quot;/&gt;&lt;property id=&quot;20300&quot; value=&quot;Slide 11&quot;/&gt;&lt;property id=&quot;20307&quot; value=&quot;289&quot;/&gt;&lt;/object&gt;&lt;object type=&quot;3&quot; unique_id=&quot;14487&quot;&gt;&lt;property id=&quot;20148&quot; value=&quot;5&quot;/&gt;&lt;property id=&quot;20300&quot; value=&quot;Slide 12&quot;/&gt;&lt;property id=&quot;20307&quot; value=&quot;260&quot;/&gt;&lt;/object&gt;&lt;object type=&quot;3&quot; unique_id=&quot;14488&quot;&gt;&lt;property id=&quot;20148&quot; value=&quot;5&quot;/&gt;&lt;property id=&quot;20300&quot; value=&quot;Slide 13&quot;/&gt;&lt;property id=&quot;20307&quot; value=&quot;261&quot;/&gt;&lt;/object&gt;&lt;object type=&quot;3&quot; unique_id=&quot;14489&quot;&gt;&lt;property id=&quot;20148&quot; value=&quot;5&quot;/&gt;&lt;property id=&quot;20300&quot; value=&quot;Slide 14&quot;/&gt;&lt;property id=&quot;20307&quot; value=&quot;262&quot;/&gt;&lt;/object&gt;&lt;object type=&quot;3&quot; unique_id=&quot;14490&quot;&gt;&lt;property id=&quot;20148&quot; value=&quot;5&quot;/&gt;&lt;property id=&quot;20300&quot; value=&quot;Slide 16 - &amp;quot;CEMAC: impact et projections&amp;quot;&quot;/&gt;&lt;property id=&quot;20307&quot; value=&quot;263&quot;/&gt;&lt;/object&gt;&lt;object type=&quot;3&quot; unique_id=&quot;14491&quot;&gt;&lt;property id=&quot;20148&quot; value=&quot;5&quot;/&gt;&lt;property id=&quot;20300&quot; value=&quot;Slide 17&quot;/&gt;&lt;property id=&quot;20307&quot; value=&quot;264&quot;/&gt;&lt;/object&gt;&lt;object type=&quot;3&quot; unique_id=&quot;14492&quot;&gt;&lt;property id=&quot;20148&quot; value=&quot;5&quot;/&gt;&lt;property id=&quot;20300&quot; value=&quot;Slide 18&quot;/&gt;&lt;property id=&quot;20307&quot; value=&quot;265&quot;/&gt;&lt;/object&gt;&lt;object type=&quot;3&quot; unique_id=&quot;14666&quot;&gt;&lt;property id=&quot;20148&quot; value=&quot;5&quot;/&gt;&lt;property id=&quot;20300&quot; value=&quot;Slide 4 - &amp;quot;Le choc: … suivie d’une chute brutale&amp;quot;&quot;/&gt;&lt;property id=&quot;20307&quot; value=&quot;292&quot;/&gt;&lt;/object&gt;&lt;object type=&quot;3&quot; unique_id=&quot;14749&quot;&gt;&lt;property id=&quot;20148&quot; value=&quot;5&quot;/&gt;&lt;property id=&quot;20300&quot; value=&quot;Slide 5 - &amp;quot;Le choc: un scénario déjà vu&amp;amp;#x09;&amp;quot;&quot;/&gt;&lt;property id=&quot;20307&quot; value=&quot;293&quot;/&gt;&lt;/object&gt;&lt;object type=&quot;3&quot; unique_id=&quot;14777&quot;&gt;&lt;property id=&quot;20148&quot; value=&quot;5&quot;/&gt;&lt;property id=&quot;20300&quot; value=&quot;Slide 2&quot;/&gt;&lt;property id=&quot;20307&quot; value=&quot;294&quot;/&gt;&lt;/object&gt;&lt;object type=&quot;3&quot; unique_id=&quot;15422&quot;&gt;&lt;property id=&quot;20148&quot; value=&quot;5&quot;/&gt;&lt;property id=&quot;20300&quot; value=&quot;Slide 9&quot;/&gt;&lt;property id=&quot;20307&quot; value=&quot;295&quot;/&gt;&lt;/object&gt;&lt;object type=&quot;3&quot; unique_id=&quot;15568&quot;&gt;&lt;property id=&quot;20148&quot; value=&quot;5&quot;/&gt;&lt;property id=&quot;20300&quot; value=&quot;Slide 15&quot;/&gt;&lt;property id=&quot;20307&quot; value=&quot;296&quot;/&gt;&lt;/object&gt;&lt;object type=&quot;3&quot; unique_id=&quot;16169&quot;&gt;&lt;property id=&quot;20148&quot; value=&quot;5&quot;/&gt;&lt;property id=&quot;20300&quot; value=&quot;Slide 20&quot;/&gt;&lt;property id=&quot;20307&quot; value=&quot;297&quot;/&gt;&lt;/object&gt;&lt;object type=&quot;3&quot; unique_id=&quot;16263&quot;&gt;&lt;property id=&quot;20148&quot; value=&quot;5&quot;/&gt;&lt;property id=&quot;20300&quot; value=&quot;Slide 21 - &amp;quot;CEMAC: les vulnérabilités en présence&amp;quot;&quot;/&gt;&lt;property id=&quot;20307&quot; value=&quot;298&quot;/&gt;&lt;/object&gt;&lt;object type=&quot;3&quot; unique_id=&quot;16746&quot;&gt;&lt;property id=&quot;20148&quot; value=&quot;5&quot;/&gt;&lt;property id=&quot;20300&quot; value=&quot;Slide 22 - &amp;quot;CEMAC: les vulnérabilités en présence&amp;quot;&quot;/&gt;&lt;property id=&quot;20307&quot; value=&quot;299&quot;/&gt;&lt;/object&gt;&lt;object type=&quot;3&quot; unique_id=&quot;18307&quot;&gt;&lt;property id=&quot;20148&quot; value=&quot;5&quot;/&gt;&lt;property id=&quot;20300&quot; value=&quot;Slide 19&quot;/&gt;&lt;property id=&quot;20307&quot; value=&quot;309&quot;/&gt;&lt;/object&gt;&lt;object type=&quot;3&quot; unique_id=&quot;18692&quot;&gt;&lt;property id=&quot;20148&quot; value=&quot;5&quot;/&gt;&lt;property id=&quot;20300&quot; value=&quot;Slide 23&quot;/&gt;&lt;property id=&quot;20307&quot; value=&quot;319&quot;/&gt;&lt;/object&gt;&lt;object type=&quot;3&quot; unique_id=&quot;18701&quot;&gt;&lt;property id=&quot;20148&quot; value=&quot;5&quot;/&gt;&lt;property id=&quot;20300&quot; value=&quot;Slide 32 - &amp;quot;Merci&amp;quot;&quot;/&gt;&lt;property id=&quot;20307&quot; value=&quot;318&quot;/&gt;&lt;/object&gt;&lt;object type=&quot;3&quot; unique_id=&quot;18942&quot;&gt;&lt;property id=&quot;20148&quot; value=&quot;5&quot;/&gt;&lt;property id=&quot;20300&quot; value=&quot;Slide 24 - &amp;quot;Une nécessaire réponse sur plusieurs volets&amp;quot;&quot;/&gt;&lt;property id=&quot;20307&quot; value=&quot;320&quot;/&gt;&lt;/object&gt;&lt;object type=&quot;3&quot; unique_id=&quot;19043&quot;&gt;&lt;property id=&quot;20148&quot; value=&quot;5&quot;/&gt;&lt;property id=&quot;20300&quot; value=&quot;Slide 25 - &amp;quot;Une nécessaire réponse sur plusieurs volets&amp;quot;&quot;/&gt;&lt;property id=&quot;20307&quot; value=&quot;321&quot;/&gt;&lt;/object&gt;&lt;object type=&quot;3&quot; unique_id=&quot;19146&quot;&gt;&lt;property id=&quot;20148&quot; value=&quot;5&quot;/&gt;&lt;property id=&quot;20300&quot; value=&quot;Slide 28 - &amp;quot;Recommandations: politique des réserves&amp;quot;&quot;/&gt;&lt;property id=&quot;20307&quot; value=&quot;322&quot;/&gt;&lt;/object&gt;&lt;object type=&quot;3&quot; unique_id=&quot;19318&quot;&gt;&lt;property id=&quot;20148&quot; value=&quot;5&quot;/&gt;&lt;property id=&quot;20300&quot; value=&quot;Slide 29 - &amp;quot;Recommandations: politique monétaire&amp;quot;&quot;/&gt;&lt;property id=&quot;20307&quot; value=&quot;323&quot;/&gt;&lt;/object&gt;&lt;object type=&quot;3&quot; unique_id=&quot;19821&quot;&gt;&lt;property id=&quot;20148&quot; value=&quot;5&quot;/&gt;&lt;property id=&quot;20300&quot; value=&quot;Slide 26 - &amp;quot;Recommandations: politique budgétaire&amp;quot;&quot;/&gt;&lt;property id=&quot;20307&quot; value=&quot;327&quot;/&gt;&lt;/object&gt;&lt;object type=&quot;3&quot; unique_id=&quot;19988&quot;&gt;&lt;property id=&quot;20148&quot; value=&quot;5&quot;/&gt;&lt;property id=&quot;20300&quot; value=&quot;Slide 31 - &amp;quot;Recommandations: politique monétaire&amp;quot;&quot;/&gt;&lt;property id=&quot;20307&quot; value=&quot;328&quot;/&gt;&lt;/object&gt;&lt;object type=&quot;3&quot; unique_id=&quot;20089&quot;&gt;&lt;property id=&quot;20148&quot; value=&quot;5&quot;/&gt;&lt;property id=&quot;20300&quot; value=&quot;Slide 30 - &amp;quot;Recommandations: politique monétaire&amp;quot;&quot;/&gt;&lt;property id=&quot;20307&quot; value=&quot;329&quot;/&gt;&lt;/object&gt;&lt;object type=&quot;3&quot; unique_id=&quot;20256&quot;&gt;&lt;property id=&quot;20148&quot; value=&quot;5&quot;/&gt;&lt;property id=&quot;20300&quot; value=&quot;Slide 27 - &amp;quot;Recommandations: politique budgétaire&amp;quot;&quot;/&gt;&lt;property id=&quot;20307&quot; value=&quot;330&quot;/&gt;&lt;/object&gt;&lt;object type=&quot;3&quot; unique_id=&quot;20793&quot;&gt;&lt;property id=&quot;20148&quot; value=&quot;5&quot;/&gt;&lt;property id=&quot;20300&quot; value=&quot;Slide 7&quot;/&gt;&lt;property id=&quot;20307&quot; value=&quot;332&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6782</TotalTime>
  <Words>2632</Words>
  <Application>Microsoft Office PowerPoint</Application>
  <PresentationFormat>On-screen Show (4:3)</PresentationFormat>
  <Paragraphs>523</Paragraphs>
  <Slides>31</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31</vt:i4>
      </vt:variant>
    </vt:vector>
  </HeadingPairs>
  <TitlesOfParts>
    <vt:vector size="45" baseType="lpstr">
      <vt:lpstr>ＭＳ Ｐゴシック</vt:lpstr>
      <vt:lpstr>Myria</vt:lpstr>
      <vt:lpstr>Myriad Pro</vt:lpstr>
      <vt:lpstr>Myrioa</vt:lpstr>
      <vt:lpstr>Perpetua Titling MT</vt:lpstr>
      <vt:lpstr>Rockwell Extra Bold</vt:lpstr>
      <vt:lpstr>宋体</vt:lpstr>
      <vt:lpstr>Aharoni</vt:lpstr>
      <vt:lpstr>Arial</vt:lpstr>
      <vt:lpstr>Calibri</vt:lpstr>
      <vt:lpstr>Calibri Light</vt:lpstr>
      <vt:lpstr>Times New Roman</vt:lpstr>
      <vt:lpstr>Wingdings</vt:lpstr>
      <vt:lpstr>Office Theme</vt:lpstr>
      <vt:lpstr>MISE EN OEUVRE DES AUTORISATIONS D’ENGAGEMENT (AE)  ET DES CRÉDITS DE PAIEMENT (CP)   Cotonou, 2 – 13 octobre  2017 ----------------------------------- Module 2 :  « Rappel des techniques de budgétisation en régime des AE/CP »</vt:lpstr>
      <vt:lpstr>OBJECTIFS ET RESULTATS ESCOMPTES </vt:lpstr>
      <vt:lpstr>DEFINITIONS (1/3)  </vt:lpstr>
      <vt:lpstr>Enregistrement comptable exhaustif des informations financières contenues dans le document de recette ou dépense transmis par l’ordonnateur.   Cet enregistrement a pour conséquence juridique majeure d’entraîner la responsabilité personnelle et pécuniaire du recouvrement de la recette ou du paiement de la dépense par le comptable public.</vt:lpstr>
      <vt:lpstr>DEFINITIONS (3/3)</vt:lpstr>
      <vt:lpstr>DEROULEMENT DE LA PRESENTATION</vt:lpstr>
      <vt:lpstr>I - PRINCIPES GENERAUX  (1/2)</vt:lpstr>
      <vt:lpstr>I - PRINCIPES GENERAUX  (2/2)</vt:lpstr>
      <vt:lpstr>DEROULEMENT DE LA PRESENTATION</vt:lpstr>
      <vt:lpstr>II - BUDGETISATION DES AE ET DES CP (1/2)</vt:lpstr>
      <vt:lpstr>BUDGETISATION DES AE ET DES CP (2/2)</vt:lpstr>
      <vt:lpstr>DEROULEMENT DE LA PRESENTATION</vt:lpstr>
      <vt:lpstr>III – REGLES DE BUDGETISATION APPLICABLES AUX MARCHÉS PUBLICS (1/3)</vt:lpstr>
      <vt:lpstr>III – REGLES DE BUDGETISATION APPLICABLES AUX MARCHES PUBLICS (2/3)</vt:lpstr>
      <vt:lpstr>III – REGLES DE BUDGETISATION APPLICABLES AUX MARCHÉS PUBLICS (3/3)</vt:lpstr>
      <vt:lpstr>DEROULEMENT DE LA PRESENTATION</vt:lpstr>
      <vt:lpstr>CAS PRATIQUE INTERACTIF (1/9)</vt:lpstr>
      <vt:lpstr>EXERCICE N°3 : CAS PRATIQUE INTERACTIF (2/9)</vt:lpstr>
      <vt:lpstr>EXERCICE N°3 : CAS PRATIQUE INTERACTIF (3/9)</vt:lpstr>
      <vt:lpstr>EXERCICE N°3 : CAS PRATIQUE INTERACTIF (4/9)</vt:lpstr>
      <vt:lpstr>EXERCICE N°3 : CAS PRATIQUE INTERACTIF (5/9)</vt:lpstr>
      <vt:lpstr>EXERCICE N°3 : CAS PRATIQUE INTERACTIF (6/9)</vt:lpstr>
      <vt:lpstr>EXERCICE N°3 : CAS PRATIQUE INTERACTIF (7/9) </vt:lpstr>
      <vt:lpstr>EXERCICE N°3 : CAS PRATIQUE INTERACTIF (8/9)</vt:lpstr>
      <vt:lpstr>EXERCICE N°3 : CAS PRATIQUE INTERACTIF (9/9)</vt:lpstr>
      <vt:lpstr>ANNEXE</vt:lpstr>
      <vt:lpstr>EXERCICE N°2 : QUIZZ (1/4)</vt:lpstr>
      <vt:lpstr>EXERCICE N°2 : QUIZZ (2/4)</vt:lpstr>
      <vt:lpstr>Exercice n°2 : Quizz (3/4) corrigé</vt:lpstr>
      <vt:lpstr>Exercice n°2 : Quizz (4/4) corrigé</vt:lpstr>
      <vt:lpstr>PowerPoint Presentation</vt:lpstr>
    </vt:vector>
  </TitlesOfParts>
  <Company>International Monetary Fund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zdernaoui</dc:creator>
  <cp:lastModifiedBy>Kone, Bacari</cp:lastModifiedBy>
  <cp:revision>465</cp:revision>
  <dcterms:created xsi:type="dcterms:W3CDTF">2015-04-06T15:17:51Z</dcterms:created>
  <dcterms:modified xsi:type="dcterms:W3CDTF">2017-10-01T18:37:58Z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