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2"/>
  </p:notesMasterIdLst>
  <p:handoutMasterIdLst>
    <p:handoutMasterId r:id="rId13"/>
  </p:handoutMasterIdLst>
  <p:sldIdLst>
    <p:sldId id="346" r:id="rId2"/>
    <p:sldId id="380" r:id="rId3"/>
    <p:sldId id="409" r:id="rId4"/>
    <p:sldId id="410" r:id="rId5"/>
    <p:sldId id="411" r:id="rId6"/>
    <p:sldId id="412" r:id="rId7"/>
    <p:sldId id="413" r:id="rId8"/>
    <p:sldId id="414" r:id="rId9"/>
    <p:sldId id="415" r:id="rId10"/>
    <p:sldId id="344" r:id="rId11"/>
  </p:sldIdLst>
  <p:sldSz cx="9144000" cy="6858000" type="screen4x3"/>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B18D"/>
    <a:srgbClr val="839237"/>
    <a:srgbClr val="ED7D31"/>
    <a:srgbClr val="C1D4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116" autoAdjust="0"/>
    <p:restoredTop sz="94719" autoAdjust="0"/>
  </p:normalViewPr>
  <p:slideViewPr>
    <p:cSldViewPr>
      <p:cViewPr varScale="1">
        <p:scale>
          <a:sx n="79" d="100"/>
          <a:sy n="79" d="100"/>
        </p:scale>
        <p:origin x="504"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40" d="100"/>
          <a:sy n="40" d="100"/>
        </p:scale>
        <p:origin x="1680" y="5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6A8057D-45A6-4ED5-8D09-9A0A4DCB5DC1}" type="datetimeFigureOut">
              <a:rPr lang="en-US" smtClean="0"/>
              <a:t>10/1/2017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Les mod</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9DDCD10-62CC-49F8-A082-177324B65C10}" type="slidenum">
              <a:rPr lang="en-US" smtClean="0"/>
              <a:t>‹#›</a:t>
            </a:fld>
            <a:endParaRPr lang="en-US"/>
          </a:p>
        </p:txBody>
      </p:sp>
    </p:spTree>
    <p:extLst>
      <p:ext uri="{BB962C8B-B14F-4D97-AF65-F5344CB8AC3E}">
        <p14:creationId xmlns:p14="http://schemas.microsoft.com/office/powerpoint/2010/main" val="2732063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BE4D9A-27A2-4F8F-A422-6B2786A6A184}" type="datetimeFigureOut">
              <a:rPr lang="en-US" smtClean="0"/>
              <a:pPr/>
              <a:t>10/1/2017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a:t>Les mod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C06D02-1008-43AB-8C7A-490BA2E7E938}" type="slidenum">
              <a:rPr lang="en-US" smtClean="0"/>
              <a:pPr/>
              <a:t>‹#›</a:t>
            </a:fld>
            <a:endParaRPr lang="en-US"/>
          </a:p>
        </p:txBody>
      </p:sp>
    </p:spTree>
    <p:extLst>
      <p:ext uri="{BB962C8B-B14F-4D97-AF65-F5344CB8AC3E}">
        <p14:creationId xmlns:p14="http://schemas.microsoft.com/office/powerpoint/2010/main" val="134573073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hyperlink" Target="https://www.facebook.com/EastAFRITAC"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www.facebook.com/EastAFRITAC"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Rectangle 3">
            <a:hlinkClick r:id="rId3"/>
          </p:cNvPr>
          <p:cNvSpPr/>
          <p:nvPr userDrawn="1"/>
        </p:nvSpPr>
        <p:spPr>
          <a:xfrm>
            <a:off x="6019800" y="5486400"/>
            <a:ext cx="2971800"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2346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Pré-requis et recommandations</a:t>
            </a:r>
          </a:p>
        </p:txBody>
      </p:sp>
      <p:sp>
        <p:nvSpPr>
          <p:cNvPr id="6" name="Slide Number Placeholder 5"/>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1878285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Pré-requis et recommandations</a:t>
            </a:r>
          </a:p>
        </p:txBody>
      </p:sp>
      <p:sp>
        <p:nvSpPr>
          <p:cNvPr id="6" name="Slide Number Placeholder 5"/>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22366194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2743200"/>
            <a:ext cx="7886700" cy="1325563"/>
          </a:xfrm>
          <a:noFill/>
        </p:spPr>
        <p:txBody>
          <a:bodyPr>
            <a:normAutofit/>
          </a:bodyPr>
          <a:lstStyle>
            <a:lvl1pPr algn="ctr">
              <a:defRPr sz="8000"/>
            </a:lvl1pPr>
          </a:lstStyle>
          <a:p>
            <a:r>
              <a:rPr lang="en-US" dirty="0"/>
              <a:t>Thank you</a:t>
            </a:r>
          </a:p>
        </p:txBody>
      </p:sp>
      <p:sp>
        <p:nvSpPr>
          <p:cNvPr id="6" name="Rectangle 5">
            <a:hlinkClick r:id="rId3"/>
          </p:cNvPr>
          <p:cNvSpPr/>
          <p:nvPr userDrawn="1"/>
        </p:nvSpPr>
        <p:spPr>
          <a:xfrm>
            <a:off x="2686050" y="5410200"/>
            <a:ext cx="3429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2628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Pré-requis et recommandations</a:t>
            </a:r>
          </a:p>
        </p:txBody>
      </p:sp>
      <p:sp>
        <p:nvSpPr>
          <p:cNvPr id="6" name="Slide Number Placeholder 5"/>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914550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Pré-requis et recommandations</a:t>
            </a:r>
          </a:p>
        </p:txBody>
      </p:sp>
      <p:sp>
        <p:nvSpPr>
          <p:cNvPr id="6" name="Slide Number Placeholder 5"/>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2961998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Pré-requis et recommandations</a:t>
            </a:r>
          </a:p>
        </p:txBody>
      </p:sp>
      <p:sp>
        <p:nvSpPr>
          <p:cNvPr id="7" name="Slide Number Placeholder 6"/>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1311717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Pré-requis et recommandations</a:t>
            </a:r>
          </a:p>
        </p:txBody>
      </p:sp>
      <p:sp>
        <p:nvSpPr>
          <p:cNvPr id="9" name="Slide Number Placeholder 8"/>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270117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Pré-requis et recommandations</a:t>
            </a:r>
          </a:p>
        </p:txBody>
      </p:sp>
      <p:sp>
        <p:nvSpPr>
          <p:cNvPr id="5" name="Slide Number Placeholder 4"/>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1525593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Pré-requis et recommandations</a:t>
            </a:r>
          </a:p>
        </p:txBody>
      </p:sp>
      <p:sp>
        <p:nvSpPr>
          <p:cNvPr id="4" name="Slide Number Placeholder 3"/>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521189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Pré-requis et recommandations</a:t>
            </a:r>
          </a:p>
        </p:txBody>
      </p:sp>
      <p:sp>
        <p:nvSpPr>
          <p:cNvPr id="7" name="Slide Number Placeholder 6"/>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3242076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Pré-requis et recommandations</a:t>
            </a:r>
          </a:p>
        </p:txBody>
      </p:sp>
      <p:sp>
        <p:nvSpPr>
          <p:cNvPr id="7" name="Slide Number Placeholder 6"/>
          <p:cNvSpPr>
            <a:spLocks noGrp="1"/>
          </p:cNvSpPr>
          <p:nvPr>
            <p:ph type="sldNum" sz="quarter" idx="12"/>
          </p:nvPr>
        </p:nvSpPr>
        <p:spPr/>
        <p:txBody>
          <a:bodyPr/>
          <a:lstStyle/>
          <a:p>
            <a:fld id="{8B813F2F-08E6-465A-93D8-230A3B9A44CB}" type="slidenum">
              <a:rPr lang="en-US" smtClean="0"/>
              <a:pPr/>
              <a:t>‹#›</a:t>
            </a:fld>
            <a:endParaRPr lang="en-US"/>
          </a:p>
        </p:txBody>
      </p:sp>
    </p:spTree>
    <p:extLst>
      <p:ext uri="{BB962C8B-B14F-4D97-AF65-F5344CB8AC3E}">
        <p14:creationId xmlns:p14="http://schemas.microsoft.com/office/powerpoint/2010/main" val="838961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Pré-requis et recommandations</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B813F2F-08E6-465A-93D8-230A3B9A44CB}" type="slidenum">
              <a:rPr lang="en-US" smtClean="0"/>
              <a:pPr/>
              <a:t>‹#›</a:t>
            </a:fld>
            <a:endParaRPr lang="en-US"/>
          </a:p>
        </p:txBody>
      </p:sp>
    </p:spTree>
    <p:extLst>
      <p:ext uri="{BB962C8B-B14F-4D97-AF65-F5344CB8AC3E}">
        <p14:creationId xmlns:p14="http://schemas.microsoft.com/office/powerpoint/2010/main" val="485615778"/>
      </p:ext>
    </p:extLst>
  </p:cSld>
  <p:clrMap bg1="lt1" tx1="dk1" bg2="lt2" tx2="dk2" accent1="accent1" accent2="accent2" accent3="accent3" accent4="accent4" accent5="accent5" accent6="accent6" hlink="hlink" folHlink="folHlink"/>
  <p:sldLayoutIdLst>
    <p:sldLayoutId id="2147483697" r:id="rId1"/>
    <p:sldLayoutId id="2147483699" r:id="rId2"/>
    <p:sldLayoutId id="2147483698"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514600"/>
            <a:ext cx="6858000" cy="2387600"/>
          </a:xfrm>
        </p:spPr>
        <p:txBody>
          <a:bodyPr>
            <a:normAutofit/>
          </a:bodyPr>
          <a:lstStyle/>
          <a:p>
            <a:pPr eaLnBrk="0" hangingPunct="0">
              <a:spcAft>
                <a:spcPts val="600"/>
              </a:spcAft>
            </a:pPr>
            <a:r>
              <a:rPr lang="fr-FR" sz="1800" b="1" dirty="0">
                <a:solidFill>
                  <a:srgbClr val="003399"/>
                </a:solidFill>
                <a:latin typeface="Perpetua Titling MT" panose="02020502060505020804" pitchFamily="18" charset="0"/>
              </a:rPr>
              <a:t>MISE EN OEUVRE DES AUTORISATIONS D’ENGAGEMENT (AE) </a:t>
            </a:r>
            <a:br>
              <a:rPr lang="fr-FR" sz="1800" b="1" dirty="0">
                <a:solidFill>
                  <a:srgbClr val="003399"/>
                </a:solidFill>
                <a:latin typeface="Perpetua Titling MT" panose="02020502060505020804" pitchFamily="18" charset="0"/>
              </a:rPr>
            </a:br>
            <a:r>
              <a:rPr lang="fr-FR" sz="1800" b="1" dirty="0">
                <a:solidFill>
                  <a:srgbClr val="003399"/>
                </a:solidFill>
                <a:latin typeface="Perpetua Titling MT" panose="02020502060505020804" pitchFamily="18" charset="0"/>
              </a:rPr>
              <a:t>ET DES CRÉDITS DE PAIEMENT (CP)</a:t>
            </a:r>
            <a:br>
              <a:rPr lang="fr-FR" sz="1800" b="1" dirty="0">
                <a:solidFill>
                  <a:srgbClr val="003399"/>
                </a:solidFill>
                <a:latin typeface="Perpetua Titling MT" panose="02020502060505020804" pitchFamily="18" charset="0"/>
              </a:rPr>
            </a:br>
            <a:r>
              <a:rPr lang="fr-FR" sz="1800" b="1" dirty="0">
                <a:solidFill>
                  <a:srgbClr val="003399"/>
                </a:solidFill>
                <a:latin typeface="Perpetua Titling MT" panose="02020502060505020804" pitchFamily="18" charset="0"/>
              </a:rPr>
              <a:t> </a:t>
            </a:r>
            <a:br>
              <a:rPr lang="fr-FR" sz="1800" b="1" dirty="0">
                <a:solidFill>
                  <a:srgbClr val="003399"/>
                </a:solidFill>
                <a:latin typeface="Perpetua Titling MT" panose="02020502060505020804" pitchFamily="18" charset="0"/>
              </a:rPr>
            </a:br>
            <a:r>
              <a:rPr lang="fr-FR" sz="1800" b="1" dirty="0">
                <a:solidFill>
                  <a:srgbClr val="0070C0"/>
                </a:solidFill>
                <a:latin typeface="Perpetua Titling MT" panose="02020502060505020804" pitchFamily="18" charset="0"/>
              </a:rPr>
              <a:t>Cotonou</a:t>
            </a:r>
            <a:r>
              <a:rPr lang="fr-FR" sz="1800" b="1" dirty="0">
                <a:solidFill>
                  <a:srgbClr val="0070C0"/>
                </a:solidFill>
                <a:latin typeface="Rockwell Extra Bold" pitchFamily="18" charset="0"/>
              </a:rPr>
              <a:t>, 2 – 13 octobre  2017</a:t>
            </a:r>
            <a:br>
              <a:rPr lang="fr-FR" sz="1800" b="1" dirty="0">
                <a:solidFill>
                  <a:srgbClr val="0070C0"/>
                </a:solidFill>
                <a:latin typeface="Rockwell Extra Bold" pitchFamily="18" charset="0"/>
              </a:rPr>
            </a:br>
            <a:r>
              <a:rPr lang="fr-FR" sz="1800" b="1" dirty="0">
                <a:solidFill>
                  <a:srgbClr val="003399"/>
                </a:solidFill>
                <a:latin typeface="Myriad Pro"/>
              </a:rPr>
              <a:t>-----------------------------------</a:t>
            </a:r>
            <a:br>
              <a:rPr lang="fr-FR" sz="1800" b="1" dirty="0">
                <a:solidFill>
                  <a:srgbClr val="003399"/>
                </a:solidFill>
                <a:latin typeface="Myriad Pro"/>
              </a:rPr>
            </a:br>
            <a:r>
              <a:rPr lang="fr-FR" sz="1800" b="1" dirty="0">
                <a:solidFill>
                  <a:schemeClr val="accent6">
                    <a:lumMod val="75000"/>
                  </a:schemeClr>
                </a:solidFill>
                <a:latin typeface="Myriad Pro"/>
              </a:rPr>
              <a:t>Module 5-B :</a:t>
            </a:r>
            <a:br>
              <a:rPr lang="fr-FR" sz="1800" b="1" dirty="0">
                <a:solidFill>
                  <a:schemeClr val="accent6">
                    <a:lumMod val="75000"/>
                  </a:schemeClr>
                </a:solidFill>
                <a:latin typeface="Myriad Pro"/>
              </a:rPr>
            </a:br>
            <a:r>
              <a:rPr lang="fr-FR" sz="1800" b="1" dirty="0">
                <a:solidFill>
                  <a:schemeClr val="accent6">
                    <a:lumMod val="75000"/>
                  </a:schemeClr>
                </a:solidFill>
                <a:latin typeface="Myriad Pro"/>
              </a:rPr>
              <a:t> « Pilotage budgétaire d’une opération d’investissement </a:t>
            </a:r>
            <a:br>
              <a:rPr lang="fr-FR" sz="1800" b="1" dirty="0">
                <a:solidFill>
                  <a:schemeClr val="accent6">
                    <a:lumMod val="75000"/>
                  </a:schemeClr>
                </a:solidFill>
                <a:latin typeface="Myriad Pro"/>
              </a:rPr>
            </a:br>
            <a:r>
              <a:rPr lang="fr-FR" sz="1800" b="1" dirty="0" err="1">
                <a:solidFill>
                  <a:schemeClr val="accent6">
                    <a:lumMod val="75000"/>
                  </a:schemeClr>
                </a:solidFill>
                <a:latin typeface="Myriad Pro"/>
              </a:rPr>
              <a:t>Pré-requis</a:t>
            </a:r>
            <a:r>
              <a:rPr lang="fr-FR" sz="1800" b="1" dirty="0">
                <a:solidFill>
                  <a:schemeClr val="accent6">
                    <a:lumMod val="75000"/>
                  </a:schemeClr>
                </a:solidFill>
                <a:latin typeface="Myriad Pro"/>
              </a:rPr>
              <a:t> et recommandations »</a:t>
            </a:r>
            <a:endParaRPr lang="fr-FR" sz="2400" b="1" dirty="0">
              <a:solidFill>
                <a:schemeClr val="accent6">
                  <a:lumMod val="75000"/>
                </a:schemeClr>
              </a:solidFill>
              <a:latin typeface="Myriad Pro"/>
            </a:endParaRPr>
          </a:p>
        </p:txBody>
      </p:sp>
      <p:sp>
        <p:nvSpPr>
          <p:cNvPr id="3" name="Subtitle 2"/>
          <p:cNvSpPr>
            <a:spLocks noGrp="1"/>
          </p:cNvSpPr>
          <p:nvPr>
            <p:ph type="subTitle" idx="1"/>
          </p:nvPr>
        </p:nvSpPr>
        <p:spPr>
          <a:xfrm>
            <a:off x="1143000" y="5486399"/>
            <a:ext cx="6858000" cy="685801"/>
          </a:xfrm>
        </p:spPr>
        <p:txBody>
          <a:bodyPr>
            <a:normAutofit/>
          </a:bodyPr>
          <a:lstStyle/>
          <a:p>
            <a:pPr algn="just" eaLnBrk="0" hangingPunct="0"/>
            <a:r>
              <a:rPr lang="fr-FR" sz="1400" b="1" i="1" dirty="0">
                <a:solidFill>
                  <a:srgbClr val="003399"/>
                </a:solidFill>
                <a:latin typeface="Myriad Pro"/>
              </a:rPr>
              <a:t>Présenté par : </a:t>
            </a:r>
            <a:r>
              <a:rPr lang="fr-FR" sz="1400" b="1" dirty="0" err="1">
                <a:solidFill>
                  <a:srgbClr val="003399"/>
                </a:solidFill>
                <a:latin typeface="Myriad Pro"/>
              </a:rPr>
              <a:t>Bacari</a:t>
            </a:r>
            <a:r>
              <a:rPr lang="fr-FR" sz="1400" b="1" dirty="0">
                <a:solidFill>
                  <a:srgbClr val="003399"/>
                </a:solidFill>
                <a:latin typeface="Myriad Pro"/>
              </a:rPr>
              <a:t> Koné et Denis </a:t>
            </a:r>
            <a:r>
              <a:rPr lang="fr-FR" sz="1400" b="1" dirty="0" err="1">
                <a:solidFill>
                  <a:srgbClr val="003399"/>
                </a:solidFill>
                <a:latin typeface="Myriad Pro"/>
              </a:rPr>
              <a:t>Marchiset</a:t>
            </a:r>
            <a:endParaRPr lang="fr-FR" sz="1400" b="1" dirty="0">
              <a:solidFill>
                <a:srgbClr val="0070C0"/>
              </a:solidFill>
              <a:latin typeface="Myriad Pro"/>
            </a:endParaRPr>
          </a:p>
        </p:txBody>
      </p:sp>
    </p:spTree>
    <p:extLst>
      <p:ext uri="{BB962C8B-B14F-4D97-AF65-F5344CB8AC3E}">
        <p14:creationId xmlns:p14="http://schemas.microsoft.com/office/powerpoint/2010/main" val="171763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4406" y="2590800"/>
            <a:ext cx="7417223" cy="1754326"/>
          </a:xfrm>
          <a:prstGeom prst="rect">
            <a:avLst/>
          </a:prstGeom>
          <a:solidFill>
            <a:schemeClr val="tx2">
              <a:lumMod val="75000"/>
            </a:schemeClr>
          </a:solidFill>
        </p:spPr>
        <p:txBody>
          <a:bodyPr wrap="none" lIns="91440" tIns="45720" rIns="91440" bIns="45720">
            <a:spAutoFit/>
          </a:bodyPr>
          <a:lstStyle/>
          <a:p>
            <a:pPr algn="ctr"/>
            <a:r>
              <a:rPr lang="fr-FR"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MERCI DE VOTRE </a:t>
            </a:r>
          </a:p>
          <a:p>
            <a:pPr algn="ctr"/>
            <a:r>
              <a:rPr lang="fr-FR"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AIMABLE ATTENTION</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805338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431" y="381000"/>
            <a:ext cx="7886700" cy="1325563"/>
          </a:xfrm>
        </p:spPr>
        <p:txBody>
          <a:bodyPr>
            <a:normAutofit/>
          </a:bodyPr>
          <a:lstStyle/>
          <a:p>
            <a:r>
              <a:rPr lang="fr-FR" sz="2800" b="1" cap="small" dirty="0">
                <a:latin typeface="Myria"/>
              </a:rPr>
              <a:t>Objectifs comptables et budgétaires</a:t>
            </a:r>
            <a:endParaRPr lang="fr-FR" sz="2800" cap="small" dirty="0">
              <a:latin typeface="Myria"/>
            </a:endParaRPr>
          </a:p>
        </p:txBody>
      </p:sp>
      <p:sp>
        <p:nvSpPr>
          <p:cNvPr id="16" name="Content Placeholder 2"/>
          <p:cNvSpPr>
            <a:spLocks noGrp="1"/>
          </p:cNvSpPr>
          <p:nvPr>
            <p:ph idx="1"/>
          </p:nvPr>
        </p:nvSpPr>
        <p:spPr>
          <a:xfrm>
            <a:off x="152400" y="1295400"/>
            <a:ext cx="8515674" cy="5013026"/>
          </a:xfrm>
        </p:spPr>
        <p:txBody>
          <a:bodyPr>
            <a:normAutofit lnSpcReduction="10000"/>
          </a:bodyPr>
          <a:lstStyle/>
          <a:p>
            <a:pPr marL="285750" indent="-285750" algn="just" eaLnBrk="1" hangingPunct="1">
              <a:buClr>
                <a:srgbClr val="1B772D"/>
              </a:buClr>
              <a:buFont typeface="Wingdings" pitchFamily="2" charset="2"/>
              <a:buChar char="n"/>
              <a:defRPr/>
            </a:pPr>
            <a:r>
              <a:rPr lang="fr-FR" sz="2800" b="1" dirty="0">
                <a:solidFill>
                  <a:srgbClr val="7E0054"/>
                </a:solidFill>
              </a:rPr>
              <a:t>Qualité de la comptabilité budgétaire </a:t>
            </a:r>
          </a:p>
          <a:p>
            <a:pPr marL="88900" indent="0" algn="just" eaLnBrk="1" hangingPunct="1">
              <a:buClr>
                <a:srgbClr val="1B772D"/>
              </a:buClr>
              <a:defRPr/>
            </a:pPr>
            <a:r>
              <a:rPr lang="fr-FR" altLang="fr-FR" b="1" dirty="0">
                <a:latin typeface="Times New Roman" panose="02020603050405020304" pitchFamily="18" charset="0"/>
                <a:cs typeface="Times New Roman" panose="02020603050405020304" pitchFamily="18" charset="0"/>
                <a:sym typeface="Wingdings" pitchFamily="2" charset="2"/>
              </a:rPr>
              <a:t>Critère 1- Régularité </a:t>
            </a:r>
            <a:r>
              <a:rPr lang="fr-FR" altLang="fr-FR" dirty="0">
                <a:latin typeface="Times New Roman" panose="02020603050405020304" pitchFamily="18" charset="0"/>
                <a:cs typeface="Times New Roman" panose="02020603050405020304" pitchFamily="18" charset="0"/>
                <a:sym typeface="Wingdings" pitchFamily="2" charset="2"/>
              </a:rPr>
              <a:t>: l</a:t>
            </a:r>
            <a:r>
              <a:rPr lang="fr-FR" altLang="fr-FR" dirty="0">
                <a:latin typeface="Times New Roman" panose="02020603050405020304" pitchFamily="18" charset="0"/>
                <a:cs typeface="Times New Roman" panose="02020603050405020304" pitchFamily="18" charset="0"/>
              </a:rPr>
              <a:t>es consommations d’AE résultent d’engagements juridiques enregistrés conformément aux règles (faits générateurs, montants) spécifiées par le référentiel de comptabilité budgétaire</a:t>
            </a:r>
            <a:endParaRPr lang="fr-FR" altLang="fr-FR" dirty="0">
              <a:solidFill>
                <a:srgbClr val="2A6A1D"/>
              </a:solidFill>
              <a:latin typeface="Times New Roman" panose="02020603050405020304" pitchFamily="18" charset="0"/>
              <a:cs typeface="Times New Roman" panose="02020603050405020304" pitchFamily="18" charset="0"/>
            </a:endParaRPr>
          </a:p>
          <a:p>
            <a:pPr marL="88900" indent="0" algn="just">
              <a:spcBef>
                <a:spcPts val="600"/>
              </a:spcBef>
              <a:spcAft>
                <a:spcPts val="0"/>
              </a:spcAft>
              <a:defRPr/>
            </a:pPr>
            <a:r>
              <a:rPr lang="fr-FR" altLang="fr-FR" b="1" dirty="0">
                <a:latin typeface="Times New Roman" panose="02020603050405020304" pitchFamily="18" charset="0"/>
                <a:cs typeface="Times New Roman" panose="02020603050405020304" pitchFamily="18" charset="0"/>
                <a:sym typeface="Wingdings" pitchFamily="2" charset="2"/>
              </a:rPr>
              <a:t>Critère 2 -  Exactitude : </a:t>
            </a:r>
            <a:r>
              <a:rPr lang="fr-FR" altLang="fr-FR" dirty="0">
                <a:latin typeface="Times New Roman" panose="02020603050405020304" pitchFamily="18" charset="0"/>
                <a:cs typeface="Times New Roman" panose="02020603050405020304" pitchFamily="18" charset="0"/>
                <a:sym typeface="Wingdings" pitchFamily="2" charset="2"/>
              </a:rPr>
              <a:t>correcte évaluation des engagements et des paiements (estimation financière du coût du projet)</a:t>
            </a:r>
          </a:p>
          <a:p>
            <a:pPr marL="88900" indent="0" algn="just">
              <a:spcBef>
                <a:spcPts val="600"/>
              </a:spcBef>
              <a:spcAft>
                <a:spcPts val="0"/>
              </a:spcAft>
              <a:defRPr/>
            </a:pPr>
            <a:r>
              <a:rPr lang="fr-FR" altLang="fr-FR" b="1" dirty="0">
                <a:latin typeface="Times New Roman" panose="02020603050405020304" pitchFamily="18" charset="0"/>
                <a:cs typeface="Times New Roman" panose="02020603050405020304" pitchFamily="18" charset="0"/>
                <a:sym typeface="Wingdings" pitchFamily="2" charset="2"/>
              </a:rPr>
              <a:t>Critère 3 – Exhaustivité </a:t>
            </a:r>
            <a:r>
              <a:rPr lang="fr-FR" altLang="fr-FR" dirty="0">
                <a:latin typeface="Times New Roman" panose="02020603050405020304" pitchFamily="18" charset="0"/>
                <a:cs typeface="Times New Roman" panose="02020603050405020304" pitchFamily="18" charset="0"/>
                <a:sym typeface="Wingdings" pitchFamily="2" charset="2"/>
              </a:rPr>
              <a:t> : tous les engagements et tous les paiements de l’entité sont enregistrés,</a:t>
            </a:r>
          </a:p>
          <a:p>
            <a:pPr marL="88900" indent="0" algn="just">
              <a:spcBef>
                <a:spcPts val="600"/>
              </a:spcBef>
              <a:spcAft>
                <a:spcPts val="600"/>
              </a:spcAft>
              <a:defRPr/>
            </a:pPr>
            <a:r>
              <a:rPr lang="fr-FR" altLang="fr-FR" b="1" dirty="0">
                <a:latin typeface="Times New Roman" panose="02020603050405020304" pitchFamily="18" charset="0"/>
                <a:cs typeface="Times New Roman" panose="02020603050405020304" pitchFamily="18" charset="0"/>
                <a:sym typeface="Wingdings" pitchFamily="2" charset="2"/>
              </a:rPr>
              <a:t>Critère 4 - Imputation : </a:t>
            </a:r>
            <a:r>
              <a:rPr lang="fr-FR" altLang="fr-FR" dirty="0">
                <a:latin typeface="Times New Roman" panose="02020603050405020304" pitchFamily="18" charset="0"/>
                <a:cs typeface="Times New Roman" panose="02020603050405020304" pitchFamily="18" charset="0"/>
                <a:sym typeface="Wingdings" pitchFamily="2" charset="2"/>
              </a:rPr>
              <a:t>correcte et régulière imputation par nature et destination s’agissant des engagements et des dépenses </a:t>
            </a:r>
          </a:p>
          <a:p>
            <a:pPr marL="88900" indent="0" algn="just">
              <a:spcBef>
                <a:spcPts val="600"/>
              </a:spcBef>
              <a:spcAft>
                <a:spcPts val="600"/>
              </a:spcAft>
              <a:defRPr/>
            </a:pPr>
            <a:r>
              <a:rPr lang="fr-FR" altLang="fr-FR" b="1" dirty="0">
                <a:latin typeface="Times New Roman" panose="02020603050405020304" pitchFamily="18" charset="0"/>
                <a:cs typeface="Times New Roman" panose="02020603050405020304" pitchFamily="18" charset="0"/>
                <a:sym typeface="Wingdings" pitchFamily="2" charset="2"/>
              </a:rPr>
              <a:t>Critère 5 - Rattachement </a:t>
            </a:r>
            <a:r>
              <a:rPr lang="fr-FR" altLang="fr-FR" dirty="0">
                <a:latin typeface="Times New Roman" panose="02020603050405020304" pitchFamily="18" charset="0"/>
                <a:cs typeface="Times New Roman" panose="02020603050405020304" pitchFamily="18" charset="0"/>
                <a:sym typeface="Wingdings" pitchFamily="2" charset="2"/>
              </a:rPr>
              <a:t>au bon exercice budgétaire et au bon engagement.</a:t>
            </a:r>
          </a:p>
          <a:p>
            <a:pPr marL="88900" indent="0" algn="just">
              <a:spcBef>
                <a:spcPts val="600"/>
              </a:spcBef>
              <a:spcAft>
                <a:spcPts val="600"/>
              </a:spcAft>
              <a:defRPr/>
            </a:pPr>
            <a:r>
              <a:rPr lang="fr-FR" altLang="fr-FR" b="1" dirty="0">
                <a:latin typeface="Times New Roman" panose="02020603050405020304" pitchFamily="18" charset="0"/>
                <a:cs typeface="Times New Roman" panose="02020603050405020304" pitchFamily="18" charset="0"/>
                <a:sym typeface="Wingdings" pitchFamily="2" charset="2"/>
              </a:rPr>
              <a:t>Critère 6 – Sincérité : </a:t>
            </a:r>
            <a:r>
              <a:rPr lang="fr-FR" altLang="fr-FR" dirty="0">
                <a:latin typeface="Times New Roman" panose="02020603050405020304" pitchFamily="18" charset="0"/>
                <a:cs typeface="Times New Roman" panose="02020603050405020304" pitchFamily="18" charset="0"/>
                <a:sym typeface="Wingdings" pitchFamily="2" charset="2"/>
              </a:rPr>
              <a:t>Pour une opération d’investissement, l’autorisation d’engagement couvre un ensemble cohérent et de nature à être mis en service ou exécuté sans adjonction  (principe de fonctionnalité des investissements, art. 18 de la loi organique).</a:t>
            </a:r>
          </a:p>
          <a:p>
            <a:pPr marL="457200" indent="-457200">
              <a:spcAft>
                <a:spcPts val="600"/>
              </a:spcAft>
              <a:buFont typeface="+mj-lt"/>
              <a:buAutoNum type="arabicPeriod"/>
            </a:pPr>
            <a:endParaRPr lang="en-US" dirty="0"/>
          </a:p>
        </p:txBody>
      </p:sp>
      <p:sp>
        <p:nvSpPr>
          <p:cNvPr id="4" name="Espace réservé du numéro de diapositive 3"/>
          <p:cNvSpPr>
            <a:spLocks noGrp="1"/>
          </p:cNvSpPr>
          <p:nvPr>
            <p:ph type="sldNum" sz="quarter" idx="12"/>
          </p:nvPr>
        </p:nvSpPr>
        <p:spPr/>
        <p:txBody>
          <a:bodyPr/>
          <a:lstStyle/>
          <a:p>
            <a:fld id="{8B813F2F-08E6-465A-93D8-230A3B9A44CB}" type="slidenum">
              <a:rPr lang="en-US" smtClean="0"/>
              <a:pPr/>
              <a:t>2</a:t>
            </a:fld>
            <a:endParaRPr lang="en-US"/>
          </a:p>
        </p:txBody>
      </p:sp>
      <p:sp>
        <p:nvSpPr>
          <p:cNvPr id="5" name="Espace réservé du pied de page 4"/>
          <p:cNvSpPr>
            <a:spLocks noGrp="1"/>
          </p:cNvSpPr>
          <p:nvPr>
            <p:ph type="ftr" sz="quarter" idx="11"/>
          </p:nvPr>
        </p:nvSpPr>
        <p:spPr/>
        <p:txBody>
          <a:bodyPr/>
          <a:lstStyle/>
          <a:p>
            <a:r>
              <a:rPr lang="en-US"/>
              <a:t>Pré-requis et recommandations</a:t>
            </a:r>
          </a:p>
        </p:txBody>
      </p:sp>
    </p:spTree>
    <p:extLst>
      <p:ext uri="{BB962C8B-B14F-4D97-AF65-F5344CB8AC3E}">
        <p14:creationId xmlns:p14="http://schemas.microsoft.com/office/powerpoint/2010/main" val="2456159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4800" y="365126"/>
            <a:ext cx="8210550" cy="1325563"/>
          </a:xfrm>
        </p:spPr>
        <p:txBody>
          <a:bodyPr>
            <a:normAutofit/>
          </a:bodyPr>
          <a:lstStyle/>
          <a:p>
            <a:r>
              <a:rPr lang="fr-FR" sz="2800" b="1" cap="all" dirty="0">
                <a:latin typeface="Myria"/>
              </a:rPr>
              <a:t>Objectifs budgétaires </a:t>
            </a:r>
            <a:endParaRPr lang="fr-FR" sz="2800" cap="all" dirty="0">
              <a:latin typeface="Myria"/>
            </a:endParaRPr>
          </a:p>
        </p:txBody>
      </p:sp>
      <p:sp>
        <p:nvSpPr>
          <p:cNvPr id="6" name="Content Placeholder 2"/>
          <p:cNvSpPr>
            <a:spLocks noGrp="1"/>
          </p:cNvSpPr>
          <p:nvPr>
            <p:ph idx="1"/>
          </p:nvPr>
        </p:nvSpPr>
        <p:spPr>
          <a:xfrm>
            <a:off x="228600" y="1371600"/>
            <a:ext cx="8515674" cy="5013026"/>
          </a:xfrm>
        </p:spPr>
        <p:txBody>
          <a:bodyPr>
            <a:normAutofit lnSpcReduction="10000"/>
          </a:bodyPr>
          <a:lstStyle/>
          <a:p>
            <a:pPr marL="285750" indent="-285750" algn="just" eaLnBrk="1" hangingPunct="1">
              <a:buClr>
                <a:srgbClr val="1B772D"/>
              </a:buClr>
              <a:buFont typeface="Wingdings" pitchFamily="2" charset="2"/>
              <a:buChar char="n"/>
              <a:defRPr/>
            </a:pPr>
            <a:r>
              <a:rPr lang="fr-FR" sz="2800" b="1" dirty="0">
                <a:solidFill>
                  <a:srgbClr val="7E0054"/>
                </a:solidFill>
              </a:rPr>
              <a:t>Soutenabilité budgétaire </a:t>
            </a:r>
          </a:p>
          <a:p>
            <a:pPr marL="360000" indent="0" algn="just" eaLnBrk="1" hangingPunct="1">
              <a:spcBef>
                <a:spcPts val="600"/>
              </a:spcBef>
              <a:buClr>
                <a:srgbClr val="1B772D"/>
              </a:buClr>
              <a:defRPr/>
            </a:pPr>
            <a:r>
              <a:rPr lang="fr-FR" b="1" dirty="0">
                <a:latin typeface="Times New Roman" panose="02020603050405020304" pitchFamily="18" charset="0"/>
                <a:cs typeface="Times New Roman" panose="02020603050405020304" pitchFamily="18" charset="0"/>
              </a:rPr>
              <a:t>Critère 1 - </a:t>
            </a:r>
            <a:r>
              <a:rPr lang="fr-FR" dirty="0">
                <a:latin typeface="Times New Roman" panose="02020603050405020304" pitchFamily="18" charset="0"/>
                <a:cs typeface="Times New Roman" panose="02020603050405020304" pitchFamily="18" charset="0"/>
              </a:rPr>
              <a:t>La </a:t>
            </a:r>
            <a:r>
              <a:rPr lang="fr-FR" b="1" dirty="0">
                <a:latin typeface="Times New Roman" panose="02020603050405020304" pitchFamily="18" charset="0"/>
                <a:cs typeface="Times New Roman" panose="02020603050405020304" pitchFamily="18" charset="0"/>
              </a:rPr>
              <a:t>qualité de la programmation budgétaire en début de gestion</a:t>
            </a:r>
            <a:r>
              <a:rPr lang="fr-FR" dirty="0">
                <a:latin typeface="Times New Roman" panose="02020603050405020304" pitchFamily="18" charset="0"/>
                <a:cs typeface="Times New Roman" panose="02020603050405020304" pitchFamily="18" charset="0"/>
              </a:rPr>
              <a:t>, établie selon une nomenclature d’activités pertinente, permet d’assurer l’adéquation entre la mise en œuvre opérationnelle des objectifs stratégiques du programme et les prescriptions des lois de finances. Elle inclut la programmation des décisions ou actes de gestion sous-jacents. Elle se déploie à la fois en infra-annuel et en pluriannuel.</a:t>
            </a:r>
          </a:p>
          <a:p>
            <a:pPr marL="360000" indent="14288" algn="just">
              <a:spcBef>
                <a:spcPts val="600"/>
              </a:spcBef>
              <a:defRPr/>
            </a:pPr>
            <a:r>
              <a:rPr lang="fr-FR" altLang="fr-FR" b="1" dirty="0">
                <a:latin typeface="Times New Roman" panose="02020603050405020304" pitchFamily="18" charset="0"/>
                <a:cs typeface="Times New Roman" panose="02020603050405020304" pitchFamily="18" charset="0"/>
                <a:sym typeface="Wingdings" pitchFamily="2" charset="2"/>
              </a:rPr>
              <a:t>Critère 2 - </a:t>
            </a:r>
            <a:r>
              <a:rPr lang="fr-FR" altLang="fr-FR" dirty="0">
                <a:latin typeface="Times New Roman" panose="02020603050405020304" pitchFamily="18" charset="0"/>
                <a:cs typeface="Times New Roman" panose="02020603050405020304" pitchFamily="18" charset="0"/>
                <a:sym typeface="Wingdings" pitchFamily="2" charset="2"/>
              </a:rPr>
              <a:t>La </a:t>
            </a:r>
            <a:r>
              <a:rPr lang="fr-FR" altLang="fr-FR" b="1" dirty="0">
                <a:latin typeface="Times New Roman" panose="02020603050405020304" pitchFamily="18" charset="0"/>
                <a:cs typeface="Times New Roman" panose="02020603050405020304" pitchFamily="18" charset="0"/>
                <a:sym typeface="Wingdings" pitchFamily="2" charset="2"/>
              </a:rPr>
              <a:t>qualité du suivi et de l’actualisation de la programmation </a:t>
            </a:r>
            <a:r>
              <a:rPr lang="fr-FR" altLang="fr-FR" dirty="0">
                <a:latin typeface="Times New Roman" panose="02020603050405020304" pitchFamily="18" charset="0"/>
                <a:cs typeface="Times New Roman" panose="02020603050405020304" pitchFamily="18" charset="0"/>
                <a:sym typeface="Wingdings" pitchFamily="2" charset="2"/>
              </a:rPr>
              <a:t>assure la mise en cohérence, dans le respect des enveloppes fixées, de la programmation avec les actes de gestion et la prise en compte des modifications d’hypothèses en cours de gestion</a:t>
            </a:r>
            <a:r>
              <a:rPr lang="fr-FR" altLang="fr-FR" dirty="0">
                <a:solidFill>
                  <a:srgbClr val="7D0055"/>
                </a:solidFill>
                <a:sym typeface="Wingdings" pitchFamily="2" charset="2"/>
              </a:rPr>
              <a:t>.</a:t>
            </a:r>
          </a:p>
          <a:p>
            <a:pPr marL="360000" indent="0" algn="just" eaLnBrk="1" hangingPunct="1">
              <a:spcBef>
                <a:spcPts val="600"/>
              </a:spcBef>
              <a:buClr>
                <a:srgbClr val="1B772D"/>
              </a:buClr>
              <a:defRPr/>
            </a:pPr>
            <a:r>
              <a:rPr lang="fr-FR" altLang="fr-FR" b="1" dirty="0">
                <a:latin typeface="Times New Roman" panose="02020603050405020304" pitchFamily="18" charset="0"/>
                <a:cs typeface="Times New Roman" panose="02020603050405020304" pitchFamily="18" charset="0"/>
                <a:sym typeface="Wingdings" pitchFamily="2" charset="2"/>
              </a:rPr>
              <a:t>Critère 3 - </a:t>
            </a:r>
            <a:r>
              <a:rPr lang="fr-FR" altLang="fr-FR" dirty="0">
                <a:latin typeface="Times New Roman" panose="02020603050405020304" pitchFamily="18" charset="0"/>
                <a:cs typeface="Times New Roman" panose="02020603050405020304" pitchFamily="18" charset="0"/>
                <a:sym typeface="Wingdings" pitchFamily="2" charset="2"/>
              </a:rPr>
              <a:t>La </a:t>
            </a:r>
            <a:r>
              <a:rPr lang="fr-FR" altLang="fr-FR" b="1" dirty="0">
                <a:latin typeface="Times New Roman" panose="02020603050405020304" pitchFamily="18" charset="0"/>
                <a:cs typeface="Times New Roman" panose="02020603050405020304" pitchFamily="18" charset="0"/>
                <a:sym typeface="Wingdings" pitchFamily="2" charset="2"/>
              </a:rPr>
              <a:t>soutenabilité de la gestion </a:t>
            </a:r>
            <a:r>
              <a:rPr lang="fr-FR" altLang="fr-FR" dirty="0">
                <a:latin typeface="Times New Roman" panose="02020603050405020304" pitchFamily="18" charset="0"/>
                <a:cs typeface="Times New Roman" panose="02020603050405020304" pitchFamily="18" charset="0"/>
                <a:sym typeface="Wingdings" pitchFamily="2" charset="2"/>
              </a:rPr>
              <a:t>se traduit par l’adéquation des projets de dépenses d’un responsable administratif aux droits d’engagement et de paiement qui lui sont notifiés ou qui sont susceptibles d’être mis à sa disposition ainsi que la maîtrise de leur impact sur les années ultérieures, compte tenu de la couverture des dépenses obligatoires et inéluctables</a:t>
            </a:r>
            <a:r>
              <a:rPr lang="fr-FR" altLang="fr-FR" sz="2800" dirty="0">
                <a:solidFill>
                  <a:srgbClr val="7D0055"/>
                </a:solidFill>
                <a:sym typeface="Wingdings" pitchFamily="2" charset="2"/>
              </a:rPr>
              <a:t>.</a:t>
            </a:r>
            <a:endParaRPr lang="fr-FR" altLang="fr-FR" sz="4800" b="1" dirty="0">
              <a:solidFill>
                <a:srgbClr val="7D0055"/>
              </a:solidFill>
              <a:sym typeface="Wingdings" pitchFamily="2" charset="2"/>
            </a:endParaRPr>
          </a:p>
          <a:p>
            <a:pPr marL="457200" indent="-457200">
              <a:spcAft>
                <a:spcPts val="600"/>
              </a:spcAft>
              <a:buFont typeface="+mj-lt"/>
              <a:buAutoNum type="arabicPeriod"/>
            </a:pPr>
            <a:endParaRPr lang="en-US" dirty="0"/>
          </a:p>
        </p:txBody>
      </p:sp>
      <p:sp>
        <p:nvSpPr>
          <p:cNvPr id="7" name="Espace réservé du numéro de diapositive 6"/>
          <p:cNvSpPr>
            <a:spLocks noGrp="1"/>
          </p:cNvSpPr>
          <p:nvPr>
            <p:ph type="sldNum" sz="quarter" idx="12"/>
          </p:nvPr>
        </p:nvSpPr>
        <p:spPr/>
        <p:txBody>
          <a:bodyPr/>
          <a:lstStyle/>
          <a:p>
            <a:fld id="{8B813F2F-08E6-465A-93D8-230A3B9A44CB}" type="slidenum">
              <a:rPr lang="en-US" smtClean="0"/>
              <a:pPr/>
              <a:t>3</a:t>
            </a:fld>
            <a:endParaRPr lang="en-US"/>
          </a:p>
        </p:txBody>
      </p:sp>
      <p:sp>
        <p:nvSpPr>
          <p:cNvPr id="8" name="Espace réservé du pied de page 7"/>
          <p:cNvSpPr>
            <a:spLocks noGrp="1"/>
          </p:cNvSpPr>
          <p:nvPr>
            <p:ph type="ftr" sz="quarter" idx="11"/>
          </p:nvPr>
        </p:nvSpPr>
        <p:spPr/>
        <p:txBody>
          <a:bodyPr/>
          <a:lstStyle/>
          <a:p>
            <a:r>
              <a:rPr lang="en-US"/>
              <a:t>Pré-requis et recommandations</a:t>
            </a:r>
          </a:p>
        </p:txBody>
      </p:sp>
    </p:spTree>
    <p:extLst>
      <p:ext uri="{BB962C8B-B14F-4D97-AF65-F5344CB8AC3E}">
        <p14:creationId xmlns:p14="http://schemas.microsoft.com/office/powerpoint/2010/main" val="37035560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type="title"/>
          </p:nvPr>
        </p:nvSpPr>
        <p:spPr>
          <a:xfrm>
            <a:off x="304800" y="457200"/>
            <a:ext cx="7886700" cy="1325563"/>
          </a:xfrm>
        </p:spPr>
        <p:txBody>
          <a:bodyPr>
            <a:normAutofit/>
          </a:bodyPr>
          <a:lstStyle/>
          <a:p>
            <a:pPr algn="just">
              <a:buClr>
                <a:srgbClr val="1B772D"/>
              </a:buClr>
              <a:defRPr/>
            </a:pPr>
            <a:r>
              <a:rPr lang="fr-FR" sz="2800" b="1" dirty="0">
                <a:latin typeface="Myria"/>
              </a:rPr>
              <a:t>UN ENVIRONNEMENT FAVORABLE À LA MAÎTRISE DES RISQUES</a:t>
            </a:r>
            <a:endParaRPr lang="en-US" sz="2800" dirty="0">
              <a:latin typeface="Myria"/>
            </a:endParaRPr>
          </a:p>
        </p:txBody>
      </p:sp>
      <p:sp>
        <p:nvSpPr>
          <p:cNvPr id="7" name="Content Placeholder 2"/>
          <p:cNvSpPr>
            <a:spLocks noGrp="1"/>
          </p:cNvSpPr>
          <p:nvPr>
            <p:ph idx="1"/>
          </p:nvPr>
        </p:nvSpPr>
        <p:spPr>
          <a:xfrm>
            <a:off x="228600" y="1600200"/>
            <a:ext cx="8591874" cy="5013026"/>
          </a:xfrm>
        </p:spPr>
        <p:txBody>
          <a:bodyPr>
            <a:normAutofit/>
          </a:bodyPr>
          <a:lstStyle/>
          <a:p>
            <a:pPr algn="just" eaLnBrk="1" hangingPunct="1">
              <a:buClr>
                <a:srgbClr val="1B772D"/>
              </a:buClr>
              <a:buFont typeface="Wingdings" pitchFamily="2" charset="2"/>
              <a:buChar char="n"/>
              <a:defRPr/>
            </a:pPr>
            <a:r>
              <a:rPr lang="fr-FR" altLang="fr-FR" sz="2000" b="1" dirty="0">
                <a:solidFill>
                  <a:srgbClr val="7E0054"/>
                </a:solidFill>
              </a:rPr>
              <a:t>Un pilotage cohérent des projets d’investissement </a:t>
            </a:r>
          </a:p>
          <a:p>
            <a:pPr marL="357188" lvl="1" indent="-174625" algn="just" eaLnBrk="1" hangingPunct="1">
              <a:spcBef>
                <a:spcPts val="600"/>
              </a:spcBef>
              <a:spcAft>
                <a:spcPts val="0"/>
              </a:spcAft>
              <a:buClr>
                <a:srgbClr val="1B772D"/>
              </a:buClr>
              <a:buFont typeface="Wingdings" panose="05000000000000000000" pitchFamily="2" charset="2"/>
              <a:buChar char="§"/>
              <a:tabLst>
                <a:tab pos="357188" algn="l"/>
              </a:tabLst>
              <a:defRPr/>
            </a:pPr>
            <a:r>
              <a:rPr lang="fr-FR" altLang="fr-FR" dirty="0">
                <a:latin typeface="Times New Roman" panose="02020603050405020304" pitchFamily="18" charset="0"/>
                <a:cs typeface="Times New Roman" panose="02020603050405020304" pitchFamily="18" charset="0"/>
              </a:rPr>
              <a:t>une </a:t>
            </a:r>
            <a:r>
              <a:rPr lang="fr-FR" altLang="fr-FR" b="1" dirty="0">
                <a:latin typeface="Times New Roman" panose="02020603050405020304" pitchFamily="18" charset="0"/>
                <a:cs typeface="Times New Roman" panose="02020603050405020304" pitchFamily="18" charset="0"/>
              </a:rPr>
              <a:t>définition claire des responsabilités </a:t>
            </a:r>
            <a:r>
              <a:rPr lang="fr-FR" altLang="fr-FR" dirty="0">
                <a:latin typeface="Times New Roman" panose="02020603050405020304" pitchFamily="18" charset="0"/>
                <a:cs typeface="Times New Roman" panose="02020603050405020304" pitchFamily="18" charset="0"/>
              </a:rPr>
              <a:t>et une implication des responsables (notamment désignation des responsables de programmes (RPROG), des directeurs des affaires financières (DAF), lettres de mission, procédures d’arbitrages ministérielles…..).</a:t>
            </a:r>
          </a:p>
          <a:p>
            <a:pPr marL="357188" lvl="1" indent="-174625" algn="just" eaLnBrk="1" hangingPunct="1">
              <a:spcBef>
                <a:spcPts val="600"/>
              </a:spcBef>
              <a:spcAft>
                <a:spcPts val="0"/>
              </a:spcAft>
              <a:buClr>
                <a:srgbClr val="1B772D"/>
              </a:buClr>
              <a:buFont typeface="Wingdings" panose="05000000000000000000" pitchFamily="2" charset="2"/>
              <a:buChar char="§"/>
              <a:tabLst>
                <a:tab pos="357188" algn="l"/>
              </a:tabLst>
              <a:defRPr/>
            </a:pPr>
            <a:r>
              <a:rPr lang="fr-FR" altLang="fr-FR" dirty="0">
                <a:latin typeface="Times New Roman" panose="02020603050405020304" pitchFamily="18" charset="0"/>
                <a:cs typeface="Times New Roman" panose="02020603050405020304" pitchFamily="18" charset="0"/>
              </a:rPr>
              <a:t>Un </a:t>
            </a:r>
            <a:r>
              <a:rPr lang="fr-FR" altLang="fr-FR" b="1" dirty="0">
                <a:latin typeface="Times New Roman" panose="02020603050405020304" pitchFamily="18" charset="0"/>
                <a:cs typeface="Times New Roman" panose="02020603050405020304" pitchFamily="18" charset="0"/>
              </a:rPr>
              <a:t>dialogue de gestion </a:t>
            </a:r>
            <a:r>
              <a:rPr lang="fr-FR" altLang="fr-FR" dirty="0">
                <a:latin typeface="Times New Roman" panose="02020603050405020304" pitchFamily="18" charset="0"/>
                <a:cs typeface="Times New Roman" panose="02020603050405020304" pitchFamily="18" charset="0"/>
              </a:rPr>
              <a:t>permanent et constructif entre les acteurs (chefs de projet, directeurs d’administration, DAF, RPROG). </a:t>
            </a:r>
          </a:p>
          <a:p>
            <a:pPr marL="357188" lvl="1" indent="-174625" algn="just" eaLnBrk="1" hangingPunct="1">
              <a:spcBef>
                <a:spcPts val="600"/>
              </a:spcBef>
              <a:spcAft>
                <a:spcPts val="0"/>
              </a:spcAft>
              <a:buClr>
                <a:srgbClr val="1B772D"/>
              </a:buClr>
              <a:buFont typeface="Wingdings" panose="05000000000000000000" pitchFamily="2" charset="2"/>
              <a:buChar char="§"/>
              <a:tabLst>
                <a:tab pos="357188" algn="l"/>
              </a:tabLst>
              <a:defRPr/>
            </a:pPr>
            <a:r>
              <a:rPr lang="fr-FR" altLang="fr-FR" dirty="0">
                <a:latin typeface="Times New Roman" panose="02020603050405020304" pitchFamily="18" charset="0"/>
                <a:cs typeface="Times New Roman" panose="02020603050405020304" pitchFamily="18" charset="0"/>
              </a:rPr>
              <a:t>une </a:t>
            </a:r>
            <a:r>
              <a:rPr lang="fr-FR" altLang="fr-FR" b="1" dirty="0">
                <a:latin typeface="Times New Roman" panose="02020603050405020304" pitchFamily="18" charset="0"/>
                <a:cs typeface="Times New Roman" panose="02020603050405020304" pitchFamily="18" charset="0"/>
              </a:rPr>
              <a:t>organisation appropriée </a:t>
            </a:r>
            <a:r>
              <a:rPr lang="fr-FR" altLang="fr-FR" dirty="0">
                <a:latin typeface="Times New Roman" panose="02020603050405020304" pitchFamily="18" charset="0"/>
                <a:cs typeface="Times New Roman" panose="02020603050405020304" pitchFamily="18" charset="0"/>
              </a:rPr>
              <a:t>(rôle approprié des différentes instances de gouvernance : pilotage technique des projets ; préparation, actualisation et validation de la programmation ; suivi de son exécution ; …).</a:t>
            </a:r>
          </a:p>
          <a:p>
            <a:pPr marL="357188" lvl="1" indent="-174625" algn="just" eaLnBrk="1" hangingPunct="1">
              <a:spcBef>
                <a:spcPts val="600"/>
              </a:spcBef>
              <a:spcAft>
                <a:spcPts val="0"/>
              </a:spcAft>
              <a:buClr>
                <a:srgbClr val="1B772D"/>
              </a:buClr>
              <a:buFont typeface="Wingdings" panose="05000000000000000000" pitchFamily="2" charset="2"/>
              <a:buChar char="§"/>
              <a:tabLst>
                <a:tab pos="357188" algn="l"/>
              </a:tabLst>
              <a:defRPr/>
            </a:pPr>
            <a:r>
              <a:rPr lang="fr-FR" altLang="fr-FR" dirty="0">
                <a:latin typeface="Times New Roman" panose="02020603050405020304" pitchFamily="18" charset="0"/>
                <a:cs typeface="Times New Roman" panose="02020603050405020304" pitchFamily="18" charset="0"/>
              </a:rPr>
              <a:t>des </a:t>
            </a:r>
            <a:r>
              <a:rPr lang="fr-FR" altLang="fr-FR" b="1" dirty="0">
                <a:latin typeface="Times New Roman" panose="02020603050405020304" pitchFamily="18" charset="0"/>
                <a:cs typeface="Times New Roman" panose="02020603050405020304" pitchFamily="18" charset="0"/>
              </a:rPr>
              <a:t>procédures formalisées </a:t>
            </a:r>
            <a:r>
              <a:rPr lang="fr-FR" altLang="fr-FR" dirty="0">
                <a:latin typeface="Times New Roman" panose="02020603050405020304" pitchFamily="18" charset="0"/>
                <a:cs typeface="Times New Roman" panose="02020603050405020304" pitchFamily="18" charset="0"/>
              </a:rPr>
              <a:t>et diffusées (référentiel de  comptabilité budgétaire, code des marchés publics, macro-processus de l’exécution de la dépense). </a:t>
            </a:r>
          </a:p>
          <a:p>
            <a:pPr marL="357188" lvl="1" indent="-174625" algn="just" eaLnBrk="1" hangingPunct="1">
              <a:spcBef>
                <a:spcPts val="600"/>
              </a:spcBef>
              <a:spcAft>
                <a:spcPts val="0"/>
              </a:spcAft>
              <a:buClr>
                <a:srgbClr val="1B772D"/>
              </a:buClr>
              <a:buFont typeface="Wingdings" panose="05000000000000000000" pitchFamily="2" charset="2"/>
              <a:buChar char="§"/>
              <a:tabLst>
                <a:tab pos="357188" algn="l"/>
              </a:tabLst>
              <a:defRPr/>
            </a:pPr>
            <a:r>
              <a:rPr lang="fr-FR" altLang="fr-FR" dirty="0">
                <a:latin typeface="Times New Roman" panose="02020603050405020304" pitchFamily="18" charset="0"/>
                <a:cs typeface="Times New Roman" panose="02020603050405020304" pitchFamily="18" charset="0"/>
              </a:rPr>
              <a:t>une qualité des </a:t>
            </a:r>
            <a:r>
              <a:rPr lang="fr-FR" altLang="fr-FR" b="1" dirty="0">
                <a:latin typeface="Times New Roman" panose="02020603050405020304" pitchFamily="18" charset="0"/>
                <a:cs typeface="Times New Roman" panose="02020603050405020304" pitchFamily="18" charset="0"/>
              </a:rPr>
              <a:t>systèmes d’information</a:t>
            </a:r>
            <a:r>
              <a:rPr lang="fr-FR" altLang="fr-FR" dirty="0">
                <a:latin typeface="Times New Roman" panose="02020603050405020304" pitchFamily="18" charset="0"/>
                <a:cs typeface="Times New Roman" panose="02020603050405020304" pitchFamily="18" charset="0"/>
              </a:rPr>
              <a:t>.</a:t>
            </a:r>
          </a:p>
          <a:p>
            <a:pPr marL="357188" lvl="1" indent="-174625" algn="just" eaLnBrk="1" hangingPunct="1">
              <a:spcBef>
                <a:spcPts val="600"/>
              </a:spcBef>
              <a:spcAft>
                <a:spcPts val="0"/>
              </a:spcAft>
              <a:buClr>
                <a:srgbClr val="1B772D"/>
              </a:buClr>
              <a:buFont typeface="Wingdings" panose="05000000000000000000" pitchFamily="2" charset="2"/>
              <a:buChar char="§"/>
              <a:tabLst>
                <a:tab pos="357188" algn="l"/>
              </a:tabLst>
              <a:defRPr/>
            </a:pPr>
            <a:r>
              <a:rPr lang="fr-FR" altLang="fr-FR" dirty="0">
                <a:latin typeface="Times New Roman" panose="02020603050405020304" pitchFamily="18" charset="0"/>
                <a:cs typeface="Times New Roman" panose="02020603050405020304" pitchFamily="18" charset="0"/>
              </a:rPr>
              <a:t>une </a:t>
            </a:r>
            <a:r>
              <a:rPr lang="fr-FR" altLang="fr-FR" b="1" dirty="0">
                <a:latin typeface="Times New Roman" panose="02020603050405020304" pitchFamily="18" charset="0"/>
                <a:cs typeface="Times New Roman" panose="02020603050405020304" pitchFamily="18" charset="0"/>
              </a:rPr>
              <a:t>qualité de l’information </a:t>
            </a:r>
            <a:r>
              <a:rPr lang="fr-FR" altLang="fr-FR" dirty="0">
                <a:latin typeface="Times New Roman" panose="02020603050405020304" pitchFamily="18" charset="0"/>
                <a:cs typeface="Times New Roman" panose="02020603050405020304" pitchFamily="18" charset="0"/>
              </a:rPr>
              <a:t>(contenu, mise à jour, exactitude, accessibilité).</a:t>
            </a:r>
          </a:p>
          <a:p>
            <a:pPr marL="182563" lvl="1" indent="0" algn="just" eaLnBrk="1" hangingPunct="1">
              <a:spcBef>
                <a:spcPts val="600"/>
              </a:spcBef>
              <a:spcAft>
                <a:spcPts val="600"/>
              </a:spcAft>
              <a:buClr>
                <a:srgbClr val="1B772D"/>
              </a:buClr>
              <a:defRPr/>
            </a:pPr>
            <a:r>
              <a:rPr lang="fr-FR" b="1" dirty="0">
                <a:latin typeface="Times New Roman" panose="02020603050405020304" pitchFamily="18" charset="0"/>
                <a:cs typeface="Times New Roman" panose="02020603050405020304" pitchFamily="18" charset="0"/>
              </a:rPr>
              <a:t>Risques encourus </a:t>
            </a:r>
            <a:r>
              <a:rPr lang="fr-FR" dirty="0">
                <a:latin typeface="Times New Roman" panose="02020603050405020304" pitchFamily="18" charset="0"/>
                <a:cs typeface="Times New Roman" panose="02020603050405020304" pitchFamily="18" charset="0"/>
              </a:rPr>
              <a:t>: absence de dialogue entre les décideurs et les acteurs, pilotage déficient, </a:t>
            </a:r>
            <a:r>
              <a:rPr lang="fr-FR" dirty="0" err="1">
                <a:latin typeface="Times New Roman" panose="02020603050405020304" pitchFamily="18" charset="0"/>
                <a:cs typeface="Times New Roman" panose="02020603050405020304" pitchFamily="18" charset="0"/>
              </a:rPr>
              <a:t>insoutenabilité</a:t>
            </a:r>
            <a:r>
              <a:rPr lang="fr-FR" dirty="0">
                <a:latin typeface="Times New Roman" panose="02020603050405020304" pitchFamily="18" charset="0"/>
                <a:cs typeface="Times New Roman" panose="02020603050405020304" pitchFamily="18" charset="0"/>
              </a:rPr>
              <a:t> budgétaire du programme support, retard d’exécution du projet, augmentation des charges à payer.  </a:t>
            </a:r>
            <a:endParaRPr lang="fr-FR" altLang="fr-FR" dirty="0">
              <a:latin typeface="Times New Roman" panose="02020603050405020304" pitchFamily="18" charset="0"/>
              <a:cs typeface="Times New Roman" panose="02020603050405020304" pitchFamily="18" charset="0"/>
            </a:endParaRPr>
          </a:p>
          <a:p>
            <a:pPr marL="457200" indent="-457200">
              <a:spcAft>
                <a:spcPts val="600"/>
              </a:spcAft>
              <a:buFont typeface="+mj-lt"/>
              <a:buAutoNum type="arabicPeriod"/>
            </a:pPr>
            <a:endParaRPr lang="en-US" dirty="0"/>
          </a:p>
        </p:txBody>
      </p:sp>
      <p:sp>
        <p:nvSpPr>
          <p:cNvPr id="8" name="Espace réservé du numéro de diapositive 7"/>
          <p:cNvSpPr>
            <a:spLocks noGrp="1"/>
          </p:cNvSpPr>
          <p:nvPr>
            <p:ph type="sldNum" sz="quarter" idx="12"/>
          </p:nvPr>
        </p:nvSpPr>
        <p:spPr/>
        <p:txBody>
          <a:bodyPr/>
          <a:lstStyle/>
          <a:p>
            <a:fld id="{8B813F2F-08E6-465A-93D8-230A3B9A44CB}" type="slidenum">
              <a:rPr lang="en-US" smtClean="0"/>
              <a:pPr/>
              <a:t>4</a:t>
            </a:fld>
            <a:endParaRPr lang="en-US"/>
          </a:p>
        </p:txBody>
      </p:sp>
      <p:sp>
        <p:nvSpPr>
          <p:cNvPr id="9" name="Espace réservé du pied de page 8"/>
          <p:cNvSpPr>
            <a:spLocks noGrp="1"/>
          </p:cNvSpPr>
          <p:nvPr>
            <p:ph type="ftr" sz="quarter" idx="11"/>
          </p:nvPr>
        </p:nvSpPr>
        <p:spPr/>
        <p:txBody>
          <a:bodyPr/>
          <a:lstStyle/>
          <a:p>
            <a:r>
              <a:rPr lang="en-US"/>
              <a:t>Pré-requis et recommandations</a:t>
            </a:r>
          </a:p>
        </p:txBody>
      </p:sp>
    </p:spTree>
    <p:extLst>
      <p:ext uri="{BB962C8B-B14F-4D97-AF65-F5344CB8AC3E}">
        <p14:creationId xmlns:p14="http://schemas.microsoft.com/office/powerpoint/2010/main" val="3534384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457200"/>
            <a:ext cx="8210550" cy="1325563"/>
          </a:xfrm>
        </p:spPr>
        <p:txBody>
          <a:bodyPr>
            <a:normAutofit/>
          </a:bodyPr>
          <a:lstStyle/>
          <a:p>
            <a:r>
              <a:rPr lang="fr-FR" sz="2800" b="1" dirty="0">
                <a:latin typeface="Myria"/>
              </a:rPr>
              <a:t>UN ENVIRONNEMENT FAVORABLE À LA MAÎTRISE DES RISQUES</a:t>
            </a:r>
            <a:endParaRPr lang="fr-FR" sz="2800" dirty="0">
              <a:latin typeface="Myria"/>
            </a:endParaRPr>
          </a:p>
        </p:txBody>
      </p:sp>
      <p:sp>
        <p:nvSpPr>
          <p:cNvPr id="6" name="Content Placeholder 2"/>
          <p:cNvSpPr>
            <a:spLocks noGrp="1"/>
          </p:cNvSpPr>
          <p:nvPr>
            <p:ph idx="1"/>
          </p:nvPr>
        </p:nvSpPr>
        <p:spPr>
          <a:xfrm>
            <a:off x="228600" y="1600200"/>
            <a:ext cx="8515674" cy="4936826"/>
          </a:xfrm>
        </p:spPr>
        <p:txBody>
          <a:bodyPr>
            <a:normAutofit fontScale="92500" lnSpcReduction="10000"/>
          </a:bodyPr>
          <a:lstStyle/>
          <a:p>
            <a:pPr marL="285750" indent="-285750" algn="just" eaLnBrk="1" hangingPunct="1">
              <a:buClr>
                <a:srgbClr val="1B772D"/>
              </a:buClr>
              <a:buFont typeface="Wingdings" pitchFamily="2" charset="2"/>
              <a:buChar char="n"/>
              <a:defRPr/>
            </a:pPr>
            <a:r>
              <a:rPr lang="fr-FR" dirty="0">
                <a:latin typeface="Times New Roman" panose="02020603050405020304" pitchFamily="18" charset="0"/>
                <a:cs typeface="Times New Roman" panose="02020603050405020304" pitchFamily="18" charset="0"/>
              </a:rPr>
              <a:t>. </a:t>
            </a:r>
            <a:r>
              <a:rPr lang="fr-FR" sz="2800" b="1" dirty="0">
                <a:solidFill>
                  <a:srgbClr val="7E0054"/>
                </a:solidFill>
              </a:rPr>
              <a:t>Une estimation sincère et cohérente du coût  du projet </a:t>
            </a:r>
          </a:p>
          <a:p>
            <a:pPr marL="357188" indent="-174625" algn="just">
              <a:spcBef>
                <a:spcPts val="1200"/>
              </a:spcBef>
              <a:spcAft>
                <a:spcPts val="600"/>
              </a:spcAft>
              <a:defRPr/>
            </a:pPr>
            <a:r>
              <a:rPr lang="fr-FR" dirty="0">
                <a:latin typeface="Times New Roman" panose="02020603050405020304" pitchFamily="18" charset="0"/>
                <a:cs typeface="Times New Roman" panose="02020603050405020304" pitchFamily="18" charset="0"/>
              </a:rPr>
              <a:t>Le coût du projet doit être fondé sur des </a:t>
            </a:r>
            <a:r>
              <a:rPr lang="fr-FR" b="1" dirty="0">
                <a:latin typeface="Times New Roman" panose="02020603050405020304" pitchFamily="18" charset="0"/>
                <a:cs typeface="Times New Roman" panose="02020603050405020304" pitchFamily="18" charset="0"/>
              </a:rPr>
              <a:t>études préliminaires</a:t>
            </a:r>
            <a:r>
              <a:rPr lang="fr-FR" dirty="0">
                <a:latin typeface="Times New Roman" panose="02020603050405020304" pitchFamily="18" charset="0"/>
                <a:cs typeface="Times New Roman" panose="02020603050405020304" pitchFamily="18" charset="0"/>
              </a:rPr>
              <a:t>, détaillées,  objectives et sincères. </a:t>
            </a:r>
          </a:p>
          <a:p>
            <a:pPr marL="357188" indent="-174625" algn="just">
              <a:spcBef>
                <a:spcPts val="600"/>
              </a:spcBef>
              <a:spcAft>
                <a:spcPts val="600"/>
              </a:spcAft>
              <a:defRPr/>
            </a:pPr>
            <a:r>
              <a:rPr lang="fr-FR" dirty="0">
                <a:latin typeface="Times New Roman" panose="02020603050405020304" pitchFamily="18" charset="0"/>
                <a:cs typeface="Times New Roman" panose="02020603050405020304" pitchFamily="18" charset="0"/>
              </a:rPr>
              <a:t>Le cas échéant, le coût du projet et les études préliminaires doivent être </a:t>
            </a:r>
            <a:r>
              <a:rPr lang="fr-FR" b="1" dirty="0">
                <a:latin typeface="Times New Roman" panose="02020603050405020304" pitchFamily="18" charset="0"/>
                <a:cs typeface="Times New Roman" panose="02020603050405020304" pitchFamily="18" charset="0"/>
              </a:rPr>
              <a:t>actualisés</a:t>
            </a:r>
            <a:r>
              <a:rPr lang="fr-FR" dirty="0">
                <a:latin typeface="Times New Roman" panose="02020603050405020304" pitchFamily="18" charset="0"/>
                <a:cs typeface="Times New Roman" panose="02020603050405020304" pitchFamily="18" charset="0"/>
              </a:rPr>
              <a:t>. </a:t>
            </a:r>
          </a:p>
          <a:p>
            <a:pPr marL="357188" indent="-174625" algn="just">
              <a:spcBef>
                <a:spcPts val="600"/>
              </a:spcBef>
              <a:spcAft>
                <a:spcPts val="600"/>
              </a:spcAft>
              <a:defRPr/>
            </a:pPr>
            <a:r>
              <a:rPr lang="fr-FR" dirty="0">
                <a:latin typeface="Times New Roman" panose="02020603050405020304" pitchFamily="18" charset="0"/>
                <a:cs typeface="Times New Roman" panose="02020603050405020304" pitchFamily="18" charset="0"/>
              </a:rPr>
              <a:t>Le coût prévisionnel du projet pourra intégrer des </a:t>
            </a:r>
            <a:r>
              <a:rPr lang="fr-FR" b="1" dirty="0">
                <a:latin typeface="Times New Roman" panose="02020603050405020304" pitchFamily="18" charset="0"/>
                <a:cs typeface="Times New Roman" panose="02020603050405020304" pitchFamily="18" charset="0"/>
              </a:rPr>
              <a:t>dépenses accessoires </a:t>
            </a:r>
            <a:r>
              <a:rPr lang="fr-FR" dirty="0">
                <a:latin typeface="Times New Roman" panose="02020603050405020304" pitchFamily="18" charset="0"/>
                <a:cs typeface="Times New Roman" panose="02020603050405020304" pitchFamily="18" charset="0"/>
              </a:rPr>
              <a:t>(frais de publicité pour appel d’offres, mise en service de l’immeuble,… ). </a:t>
            </a:r>
          </a:p>
          <a:p>
            <a:pPr marL="357188" indent="-174625" algn="just">
              <a:spcBef>
                <a:spcPts val="600"/>
              </a:spcBef>
              <a:spcAft>
                <a:spcPts val="600"/>
              </a:spcAft>
              <a:defRPr/>
            </a:pPr>
            <a:r>
              <a:rPr lang="fr-FR" dirty="0">
                <a:latin typeface="Times New Roman" panose="02020603050405020304" pitchFamily="18" charset="0"/>
                <a:cs typeface="Times New Roman" panose="02020603050405020304" pitchFamily="18" charset="0"/>
              </a:rPr>
              <a:t>Ne seront pas prises en compte les dépenses relatives à l’étude d’impact, et plus généralement aux études préparatoires avant décision de lancement de l’opération (exemple d’une étude d’opportunité ou de faisabilité établissant plusieurs scénarios).</a:t>
            </a:r>
          </a:p>
          <a:p>
            <a:pPr marL="357188" indent="-174625" algn="just">
              <a:spcBef>
                <a:spcPts val="600"/>
              </a:spcBef>
              <a:spcAft>
                <a:spcPts val="600"/>
              </a:spcAft>
              <a:defRPr/>
            </a:pPr>
            <a:r>
              <a:rPr lang="fr-FR" dirty="0">
                <a:latin typeface="Times New Roman" panose="02020603050405020304" pitchFamily="18" charset="0"/>
                <a:cs typeface="Times New Roman" panose="02020603050405020304" pitchFamily="18" charset="0"/>
              </a:rPr>
              <a:t>Ces règles devront figurer dans un </a:t>
            </a:r>
            <a:r>
              <a:rPr lang="fr-FR" b="1" dirty="0">
                <a:latin typeface="Times New Roman" panose="02020603050405020304" pitchFamily="18" charset="0"/>
                <a:cs typeface="Times New Roman" panose="02020603050405020304" pitchFamily="18" charset="0"/>
              </a:rPr>
              <a:t>référentiel de comptabilité budgétaire </a:t>
            </a:r>
            <a:r>
              <a:rPr lang="fr-FR" dirty="0">
                <a:latin typeface="Times New Roman" panose="02020603050405020304" pitchFamily="18" charset="0"/>
                <a:cs typeface="Times New Roman" panose="02020603050405020304" pitchFamily="18" charset="0"/>
              </a:rPr>
              <a:t>ou dans des référentiels spécifiques à certains ministères (infrastructures routières, armements, ..) maitrisés par les acteurs.</a:t>
            </a:r>
          </a:p>
          <a:p>
            <a:pPr marL="357188" indent="-174625" algn="just">
              <a:spcBef>
                <a:spcPts val="600"/>
              </a:spcBef>
              <a:spcAft>
                <a:spcPts val="600"/>
              </a:spcAft>
              <a:defRPr/>
            </a:pPr>
            <a:r>
              <a:rPr lang="fr-FR" b="1" dirty="0">
                <a:latin typeface="Times New Roman" panose="02020603050405020304" pitchFamily="18" charset="0"/>
                <a:cs typeface="Times New Roman" panose="02020603050405020304" pitchFamily="18" charset="0"/>
              </a:rPr>
              <a:t>Risques encourus </a:t>
            </a:r>
            <a:r>
              <a:rPr lang="fr-FR" dirty="0">
                <a:latin typeface="Times New Roman" panose="02020603050405020304" pitchFamily="18" charset="0"/>
                <a:cs typeface="Times New Roman" panose="02020603050405020304" pitchFamily="18" charset="0"/>
              </a:rPr>
              <a:t>: sous-estimation du coût du projet, </a:t>
            </a:r>
            <a:r>
              <a:rPr lang="fr-FR" dirty="0" err="1">
                <a:latin typeface="Times New Roman" panose="02020603050405020304" pitchFamily="18" charset="0"/>
                <a:cs typeface="Times New Roman" panose="02020603050405020304" pitchFamily="18" charset="0"/>
              </a:rPr>
              <a:t>insoutenabilité</a:t>
            </a:r>
            <a:r>
              <a:rPr lang="fr-FR" dirty="0">
                <a:latin typeface="Times New Roman" panose="02020603050405020304" pitchFamily="18" charset="0"/>
                <a:cs typeface="Times New Roman" panose="02020603050405020304" pitchFamily="18" charset="0"/>
              </a:rPr>
              <a:t> budgétaire.</a:t>
            </a:r>
          </a:p>
          <a:p>
            <a:pPr marL="457200" indent="-457200">
              <a:spcAft>
                <a:spcPts val="600"/>
              </a:spcAft>
              <a:buFont typeface="+mj-lt"/>
              <a:buAutoNum type="arabicPeriod"/>
            </a:pPr>
            <a:endParaRPr lang="en-US" dirty="0"/>
          </a:p>
        </p:txBody>
      </p:sp>
      <p:sp>
        <p:nvSpPr>
          <p:cNvPr id="7" name="Espace réservé du numéro de diapositive 6"/>
          <p:cNvSpPr>
            <a:spLocks noGrp="1"/>
          </p:cNvSpPr>
          <p:nvPr>
            <p:ph type="sldNum" sz="quarter" idx="12"/>
          </p:nvPr>
        </p:nvSpPr>
        <p:spPr/>
        <p:txBody>
          <a:bodyPr/>
          <a:lstStyle/>
          <a:p>
            <a:fld id="{8B813F2F-08E6-465A-93D8-230A3B9A44CB}" type="slidenum">
              <a:rPr lang="en-US" smtClean="0"/>
              <a:pPr/>
              <a:t>5</a:t>
            </a:fld>
            <a:endParaRPr lang="en-US"/>
          </a:p>
        </p:txBody>
      </p:sp>
      <p:sp>
        <p:nvSpPr>
          <p:cNvPr id="8" name="Espace réservé du pied de page 7"/>
          <p:cNvSpPr>
            <a:spLocks noGrp="1"/>
          </p:cNvSpPr>
          <p:nvPr>
            <p:ph type="ftr" sz="quarter" idx="11"/>
          </p:nvPr>
        </p:nvSpPr>
        <p:spPr/>
        <p:txBody>
          <a:bodyPr/>
          <a:lstStyle/>
          <a:p>
            <a:r>
              <a:rPr lang="en-US"/>
              <a:t>Pré-requis et recommandations</a:t>
            </a:r>
          </a:p>
        </p:txBody>
      </p:sp>
    </p:spTree>
    <p:extLst>
      <p:ext uri="{BB962C8B-B14F-4D97-AF65-F5344CB8AC3E}">
        <p14:creationId xmlns:p14="http://schemas.microsoft.com/office/powerpoint/2010/main" val="965418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062" y="457200"/>
            <a:ext cx="8439150" cy="1325563"/>
          </a:xfrm>
        </p:spPr>
        <p:txBody>
          <a:bodyPr>
            <a:normAutofit/>
          </a:bodyPr>
          <a:lstStyle/>
          <a:p>
            <a:r>
              <a:rPr lang="fr-FR" sz="2800" b="1" dirty="0">
                <a:latin typeface="myriaêtes)"/>
              </a:rPr>
              <a:t>UN ENVIRONNEMENT FAVORABLE À LA MAÎTRISE DES RISQUES</a:t>
            </a:r>
            <a:endParaRPr lang="fr-FR" sz="2800" dirty="0">
              <a:latin typeface="myriaêtes)"/>
            </a:endParaRPr>
          </a:p>
        </p:txBody>
      </p:sp>
      <p:sp>
        <p:nvSpPr>
          <p:cNvPr id="6" name="Espace réservé du contenu 2"/>
          <p:cNvSpPr>
            <a:spLocks noGrp="1"/>
          </p:cNvSpPr>
          <p:nvPr>
            <p:ph idx="1"/>
          </p:nvPr>
        </p:nvSpPr>
        <p:spPr>
          <a:xfrm>
            <a:off x="152400" y="1524000"/>
            <a:ext cx="8280920" cy="4718098"/>
          </a:xfrm>
        </p:spPr>
        <p:txBody>
          <a:bodyPr>
            <a:normAutofit fontScale="92500"/>
          </a:bodyPr>
          <a:lstStyle/>
          <a:p>
            <a:pPr marL="285750" indent="-285750" algn="just" eaLnBrk="1" hangingPunct="1">
              <a:buClr>
                <a:srgbClr val="1B772D"/>
              </a:buClr>
              <a:buFont typeface="Wingdings" pitchFamily="2" charset="2"/>
              <a:buChar char="n"/>
              <a:defRPr/>
            </a:pPr>
            <a:r>
              <a:rPr lang="fr-FR" sz="2800" b="1" dirty="0">
                <a:solidFill>
                  <a:srgbClr val="7E0054"/>
                </a:solidFill>
              </a:rPr>
              <a:t>Des modalités d’exécution à définir en amont  </a:t>
            </a:r>
          </a:p>
          <a:p>
            <a:pPr marL="357188" indent="-174625" algn="just" eaLnBrk="1" hangingPunct="1">
              <a:buClr>
                <a:srgbClr val="1B772D"/>
              </a:buClr>
              <a:defRPr/>
            </a:pPr>
            <a:r>
              <a:rPr lang="fr-FR" dirty="0">
                <a:latin typeface="Times New Roman" panose="02020603050405020304" pitchFamily="18" charset="0"/>
                <a:cs typeface="Times New Roman" panose="02020603050405020304" pitchFamily="18" charset="0"/>
              </a:rPr>
              <a:t>Les </a:t>
            </a:r>
            <a:r>
              <a:rPr lang="fr-FR" b="1" dirty="0">
                <a:latin typeface="Times New Roman" panose="02020603050405020304" pitchFamily="18" charset="0"/>
                <a:cs typeface="Times New Roman" panose="02020603050405020304" pitchFamily="18" charset="0"/>
              </a:rPr>
              <a:t>modalités prévisionnelles d’exécution du projet </a:t>
            </a:r>
            <a:r>
              <a:rPr lang="fr-FR" dirty="0">
                <a:latin typeface="Times New Roman" panose="02020603050405020304" pitchFamily="18" charset="0"/>
                <a:cs typeface="Times New Roman" panose="02020603050405020304" pitchFamily="18" charset="0"/>
              </a:rPr>
              <a:t>(marché ferme, marché, à tranches, PPP,…) doivent être traduites par le responsable du projet en comptabilité budgétaire dés la phase préparatoire. </a:t>
            </a:r>
          </a:p>
          <a:p>
            <a:pPr marL="357188" indent="-174625" algn="just">
              <a:spcBef>
                <a:spcPts val="600"/>
              </a:spcBef>
              <a:spcAft>
                <a:spcPts val="600"/>
              </a:spcAft>
              <a:defRPr/>
            </a:pPr>
            <a:r>
              <a:rPr lang="fr-FR" dirty="0">
                <a:latin typeface="Times New Roman" panose="02020603050405020304" pitchFamily="18" charset="0"/>
                <a:cs typeface="Times New Roman" panose="02020603050405020304" pitchFamily="18" charset="0"/>
              </a:rPr>
              <a:t>Le responsable du projet doit établir un </a:t>
            </a:r>
            <a:r>
              <a:rPr lang="fr-FR" b="1" dirty="0">
                <a:latin typeface="Times New Roman" panose="02020603050405020304" pitchFamily="18" charset="0"/>
                <a:cs typeface="Times New Roman" panose="02020603050405020304" pitchFamily="18" charset="0"/>
              </a:rPr>
              <a:t>échéancier de paiement </a:t>
            </a:r>
            <a:r>
              <a:rPr lang="fr-FR" dirty="0">
                <a:latin typeface="Times New Roman" panose="02020603050405020304" pitchFamily="18" charset="0"/>
                <a:cs typeface="Times New Roman" panose="02020603050405020304" pitchFamily="18" charset="0"/>
              </a:rPr>
              <a:t>en AE et CP.</a:t>
            </a:r>
          </a:p>
          <a:p>
            <a:pPr marL="357188" indent="-174625" algn="just">
              <a:spcBef>
                <a:spcPts val="600"/>
              </a:spcBef>
              <a:spcAft>
                <a:spcPts val="600"/>
              </a:spcAft>
              <a:defRPr/>
            </a:pPr>
            <a:r>
              <a:rPr lang="fr-FR" dirty="0">
                <a:latin typeface="Times New Roman" panose="02020603050405020304" pitchFamily="18" charset="0"/>
                <a:cs typeface="Times New Roman" panose="02020603050405020304" pitchFamily="18" charset="0"/>
              </a:rPr>
              <a:t>Le responsable du projet doit soumettre cet échéancier à la </a:t>
            </a:r>
            <a:r>
              <a:rPr lang="fr-FR" b="1" dirty="0">
                <a:latin typeface="Times New Roman" panose="02020603050405020304" pitchFamily="18" charset="0"/>
                <a:cs typeface="Times New Roman" panose="02020603050405020304" pitchFamily="18" charset="0"/>
              </a:rPr>
              <a:t>validation du  RPROG</a:t>
            </a:r>
            <a:r>
              <a:rPr lang="fr-FR" dirty="0">
                <a:latin typeface="Times New Roman" panose="02020603050405020304" pitchFamily="18" charset="0"/>
                <a:cs typeface="Times New Roman" panose="02020603050405020304" pitchFamily="18" charset="0"/>
              </a:rPr>
              <a:t> accompagnée d’une note décrivant notamment les modalités d’exécution du projet.</a:t>
            </a:r>
          </a:p>
          <a:p>
            <a:pPr marL="357188" indent="-174625" algn="just">
              <a:spcBef>
                <a:spcPts val="600"/>
              </a:spcBef>
              <a:spcAft>
                <a:spcPts val="600"/>
              </a:spcAft>
              <a:defRPr/>
            </a:pPr>
            <a:r>
              <a:rPr lang="fr-FR" dirty="0">
                <a:latin typeface="Times New Roman" panose="02020603050405020304" pitchFamily="18" charset="0"/>
                <a:cs typeface="Times New Roman" panose="02020603050405020304" pitchFamily="18" charset="0"/>
              </a:rPr>
              <a:t>Le cas échéant, les modalités d’exécution du projet seront adaptées par le RPROG afin de tenir compte des objectifs budgétaires (soutenabilité).</a:t>
            </a:r>
          </a:p>
          <a:p>
            <a:pPr marL="357188" indent="-174625" algn="just">
              <a:spcBef>
                <a:spcPts val="600"/>
              </a:spcBef>
              <a:spcAft>
                <a:spcPts val="600"/>
              </a:spcAft>
              <a:defRPr/>
            </a:pPr>
            <a:r>
              <a:rPr lang="fr-FR" dirty="0">
                <a:latin typeface="Times New Roman" panose="02020603050405020304" pitchFamily="18" charset="0"/>
                <a:cs typeface="Times New Roman" panose="02020603050405020304" pitchFamily="18" charset="0"/>
              </a:rPr>
              <a:t>Aucun projet ne pourra être engagé par le responsable du projet en l’absence de  validation du RPROG et du DAF.  </a:t>
            </a:r>
          </a:p>
          <a:p>
            <a:pPr algn="just">
              <a:spcBef>
                <a:spcPts val="600"/>
              </a:spcBef>
              <a:spcAft>
                <a:spcPts val="600"/>
              </a:spcAft>
              <a:defRPr/>
            </a:pPr>
            <a:r>
              <a:rPr lang="fr-FR" b="1" dirty="0">
                <a:latin typeface="Times New Roman" panose="02020603050405020304" pitchFamily="18" charset="0"/>
                <a:cs typeface="Times New Roman" panose="02020603050405020304" pitchFamily="18" charset="0"/>
              </a:rPr>
              <a:t>Risques encourus </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insoutenabilité</a:t>
            </a:r>
            <a:r>
              <a:rPr lang="fr-FR" dirty="0">
                <a:latin typeface="Times New Roman" panose="02020603050405020304" pitchFamily="18" charset="0"/>
                <a:cs typeface="Times New Roman" panose="02020603050405020304" pitchFamily="18" charset="0"/>
              </a:rPr>
              <a:t> budgétaire du programme support, Comptabilité budgétaire non sincère.</a:t>
            </a:r>
            <a:endParaRPr lang="fr-FR" altLang="fr-FR" dirty="0">
              <a:solidFill>
                <a:srgbClr val="2A6A1D"/>
              </a:solidFill>
              <a:latin typeface="Times New Roman" panose="02020603050405020304" pitchFamily="18" charset="0"/>
              <a:cs typeface="Times New Roman" panose="02020603050405020304" pitchFamily="18" charset="0"/>
            </a:endParaRPr>
          </a:p>
          <a:p>
            <a:endParaRPr lang="fr-FR" dirty="0"/>
          </a:p>
        </p:txBody>
      </p:sp>
      <p:sp>
        <p:nvSpPr>
          <p:cNvPr id="7" name="Espace réservé du numéro de diapositive 6"/>
          <p:cNvSpPr>
            <a:spLocks noGrp="1"/>
          </p:cNvSpPr>
          <p:nvPr>
            <p:ph type="sldNum" sz="quarter" idx="12"/>
          </p:nvPr>
        </p:nvSpPr>
        <p:spPr/>
        <p:txBody>
          <a:bodyPr/>
          <a:lstStyle/>
          <a:p>
            <a:fld id="{8B813F2F-08E6-465A-93D8-230A3B9A44CB}" type="slidenum">
              <a:rPr lang="en-US" smtClean="0"/>
              <a:pPr/>
              <a:t>6</a:t>
            </a:fld>
            <a:endParaRPr lang="en-US"/>
          </a:p>
        </p:txBody>
      </p:sp>
      <p:sp>
        <p:nvSpPr>
          <p:cNvPr id="8" name="Espace réservé du pied de page 7"/>
          <p:cNvSpPr>
            <a:spLocks noGrp="1"/>
          </p:cNvSpPr>
          <p:nvPr>
            <p:ph type="ftr" sz="quarter" idx="11"/>
          </p:nvPr>
        </p:nvSpPr>
        <p:spPr/>
        <p:txBody>
          <a:bodyPr/>
          <a:lstStyle/>
          <a:p>
            <a:r>
              <a:rPr lang="en-US"/>
              <a:t>Pré-requis et recommandations</a:t>
            </a:r>
          </a:p>
        </p:txBody>
      </p:sp>
    </p:spTree>
    <p:extLst>
      <p:ext uri="{BB962C8B-B14F-4D97-AF65-F5344CB8AC3E}">
        <p14:creationId xmlns:p14="http://schemas.microsoft.com/office/powerpoint/2010/main" val="3534823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00" y="457200"/>
            <a:ext cx="8134350" cy="1325563"/>
          </a:xfrm>
        </p:spPr>
        <p:txBody>
          <a:bodyPr>
            <a:normAutofit/>
          </a:bodyPr>
          <a:lstStyle/>
          <a:p>
            <a:r>
              <a:rPr lang="fr-FR" sz="2800" b="1" dirty="0">
                <a:latin typeface="myriaêtes)"/>
              </a:rPr>
              <a:t>UN ENVIRONNEMENT FAVORABLE À LA MAÎTRISE DES RISQUES</a:t>
            </a:r>
            <a:endParaRPr lang="fr-FR" sz="2800" dirty="0">
              <a:latin typeface="myriaêtes)"/>
            </a:endParaRPr>
          </a:p>
        </p:txBody>
      </p:sp>
      <p:sp>
        <p:nvSpPr>
          <p:cNvPr id="6" name="Espace réservé du contenu 2"/>
          <p:cNvSpPr>
            <a:spLocks noGrp="1"/>
          </p:cNvSpPr>
          <p:nvPr>
            <p:ph idx="1"/>
          </p:nvPr>
        </p:nvSpPr>
        <p:spPr>
          <a:xfrm>
            <a:off x="304800" y="1676400"/>
            <a:ext cx="8280920" cy="4718098"/>
          </a:xfrm>
        </p:spPr>
        <p:txBody>
          <a:bodyPr>
            <a:normAutofit fontScale="92500" lnSpcReduction="20000"/>
          </a:bodyPr>
          <a:lstStyle/>
          <a:p>
            <a:pPr marL="285750" indent="-285750" algn="just" eaLnBrk="1" hangingPunct="1">
              <a:buClr>
                <a:srgbClr val="1B772D"/>
              </a:buClr>
              <a:buFont typeface="Wingdings" pitchFamily="2" charset="2"/>
              <a:buChar char="n"/>
              <a:defRPr/>
            </a:pPr>
            <a:r>
              <a:rPr lang="fr-FR" sz="2800" b="1" dirty="0">
                <a:solidFill>
                  <a:srgbClr val="7E0054"/>
                </a:solidFill>
              </a:rPr>
              <a:t>Une exécution du projet à maitriser    </a:t>
            </a:r>
          </a:p>
          <a:p>
            <a:pPr marL="357188" indent="-174625" algn="just" eaLnBrk="1" hangingPunct="1">
              <a:buClr>
                <a:srgbClr val="1B772D"/>
              </a:buClr>
              <a:defRPr/>
            </a:pPr>
            <a:r>
              <a:rPr lang="fr-FR" sz="2300" dirty="0">
                <a:latin typeface="Times New Roman" panose="02020603050405020304" pitchFamily="18" charset="0"/>
                <a:cs typeface="Times New Roman" panose="02020603050405020304" pitchFamily="18" charset="0"/>
              </a:rPr>
              <a:t>Le responsable du projet transmettra régulièrement au RPROG un </a:t>
            </a:r>
            <a:r>
              <a:rPr lang="fr-FR" sz="2300" b="1" dirty="0">
                <a:latin typeface="Times New Roman" panose="02020603050405020304" pitchFamily="18" charset="0"/>
                <a:cs typeface="Times New Roman" panose="02020603050405020304" pitchFamily="18" charset="0"/>
              </a:rPr>
              <a:t>compte rendu d’exécution </a:t>
            </a:r>
            <a:r>
              <a:rPr lang="fr-FR" sz="2300" dirty="0">
                <a:latin typeface="Times New Roman" panose="02020603050405020304" pitchFamily="18" charset="0"/>
                <a:cs typeface="Times New Roman" panose="02020603050405020304" pitchFamily="18" charset="0"/>
              </a:rPr>
              <a:t>accompagné d’une note décrivant notamment les écarts constatés au regard des données prévisionnelles (estimation financière, délai d’exécution, risque de contentieux avec un prestataire,….). </a:t>
            </a:r>
          </a:p>
          <a:p>
            <a:pPr marL="357188" indent="-174625" algn="just">
              <a:spcBef>
                <a:spcPts val="600"/>
              </a:spcBef>
              <a:spcAft>
                <a:spcPts val="600"/>
              </a:spcAft>
              <a:defRPr/>
            </a:pPr>
            <a:r>
              <a:rPr lang="fr-FR" sz="2300" dirty="0">
                <a:latin typeface="Times New Roman" panose="02020603050405020304" pitchFamily="18" charset="0"/>
                <a:cs typeface="Times New Roman" panose="02020603050405020304" pitchFamily="18" charset="0"/>
              </a:rPr>
              <a:t>Le RPROG intègrera ces données dans son </a:t>
            </a:r>
            <a:r>
              <a:rPr lang="fr-FR" sz="2300" b="1" dirty="0">
                <a:latin typeface="Times New Roman" panose="02020603050405020304" pitchFamily="18" charset="0"/>
                <a:cs typeface="Times New Roman" panose="02020603050405020304" pitchFamily="18" charset="0"/>
              </a:rPr>
              <a:t>document de programmation </a:t>
            </a:r>
            <a:r>
              <a:rPr lang="fr-FR" sz="2300" dirty="0">
                <a:latin typeface="Times New Roman" panose="02020603050405020304" pitchFamily="18" charset="0"/>
                <a:cs typeface="Times New Roman" panose="02020603050405020304" pitchFamily="18" charset="0"/>
              </a:rPr>
              <a:t>du programme concerné. Le cas échéant, les modalités d’exécution d’autres projets seront révisées afin de tenir compte des contraintes budgétaires (soutenabilité).</a:t>
            </a:r>
          </a:p>
          <a:p>
            <a:pPr marL="357188" indent="-174625" algn="just">
              <a:spcBef>
                <a:spcPts val="600"/>
              </a:spcBef>
              <a:spcAft>
                <a:spcPts val="600"/>
              </a:spcAft>
              <a:defRPr/>
            </a:pPr>
            <a:r>
              <a:rPr lang="fr-FR" sz="2300" dirty="0">
                <a:latin typeface="Times New Roman" panose="02020603050405020304" pitchFamily="18" charset="0"/>
                <a:cs typeface="Times New Roman" panose="02020603050405020304" pitchFamily="18" charset="0"/>
              </a:rPr>
              <a:t>En début d’exercice, le RPROG présentera au contrôleur financier son </a:t>
            </a:r>
            <a:r>
              <a:rPr lang="fr-FR" sz="2300" b="1" dirty="0">
                <a:latin typeface="Times New Roman" panose="02020603050405020304" pitchFamily="18" charset="0"/>
                <a:cs typeface="Times New Roman" panose="02020603050405020304" pitchFamily="18" charset="0"/>
              </a:rPr>
              <a:t>document de programmation initiale </a:t>
            </a:r>
            <a:r>
              <a:rPr lang="fr-FR" sz="2300" dirty="0">
                <a:latin typeface="Times New Roman" panose="02020603050405020304" pitchFamily="18" charset="0"/>
                <a:cs typeface="Times New Roman" panose="02020603050405020304" pitchFamily="18" charset="0"/>
              </a:rPr>
              <a:t>; il lui transmettra également des comptes rendus de gestion en cours d’exécution. Le contrôleur financier examinera les engagements juridiques soumis à son visa (marchés publics) au vu de cette programmation. </a:t>
            </a:r>
          </a:p>
          <a:p>
            <a:pPr algn="just">
              <a:spcBef>
                <a:spcPts val="600"/>
              </a:spcBef>
              <a:spcAft>
                <a:spcPts val="600"/>
              </a:spcAft>
              <a:defRPr/>
            </a:pPr>
            <a:r>
              <a:rPr lang="fr-FR" b="1" dirty="0">
                <a:latin typeface="Times New Roman" panose="02020603050405020304" pitchFamily="18" charset="0"/>
                <a:cs typeface="Times New Roman" panose="02020603050405020304" pitchFamily="18" charset="0"/>
              </a:rPr>
              <a:t>Risques encourus </a:t>
            </a:r>
            <a:r>
              <a:rPr lang="fr-FR" dirty="0">
                <a:latin typeface="Times New Roman" panose="02020603050405020304" pitchFamily="18" charset="0"/>
                <a:cs typeface="Times New Roman" panose="02020603050405020304" pitchFamily="18" charset="0"/>
              </a:rPr>
              <a:t>: </a:t>
            </a:r>
            <a:r>
              <a:rPr lang="fr-FR" dirty="0" err="1">
                <a:latin typeface="Times New Roman" panose="02020603050405020304" pitchFamily="18" charset="0"/>
                <a:cs typeface="Times New Roman" panose="02020603050405020304" pitchFamily="18" charset="0"/>
              </a:rPr>
              <a:t>insoutenabilité</a:t>
            </a:r>
            <a:r>
              <a:rPr lang="fr-FR" dirty="0">
                <a:latin typeface="Times New Roman" panose="02020603050405020304" pitchFamily="18" charset="0"/>
                <a:cs typeface="Times New Roman" panose="02020603050405020304" pitchFamily="18" charset="0"/>
              </a:rPr>
              <a:t> budgétaire du programme support.</a:t>
            </a:r>
            <a:endParaRPr lang="fr-FR" altLang="fr-FR" dirty="0">
              <a:solidFill>
                <a:srgbClr val="2A6A1D"/>
              </a:solidFill>
              <a:latin typeface="Times New Roman" panose="02020603050405020304" pitchFamily="18" charset="0"/>
              <a:cs typeface="Times New Roman" panose="02020603050405020304" pitchFamily="18" charset="0"/>
            </a:endParaRPr>
          </a:p>
          <a:p>
            <a:endParaRPr lang="fr-FR" dirty="0"/>
          </a:p>
        </p:txBody>
      </p:sp>
      <p:sp>
        <p:nvSpPr>
          <p:cNvPr id="7" name="Espace réservé du numéro de diapositive 6"/>
          <p:cNvSpPr>
            <a:spLocks noGrp="1"/>
          </p:cNvSpPr>
          <p:nvPr>
            <p:ph type="sldNum" sz="quarter" idx="12"/>
          </p:nvPr>
        </p:nvSpPr>
        <p:spPr/>
        <p:txBody>
          <a:bodyPr/>
          <a:lstStyle/>
          <a:p>
            <a:fld id="{8B813F2F-08E6-465A-93D8-230A3B9A44CB}" type="slidenum">
              <a:rPr lang="en-US" smtClean="0"/>
              <a:pPr/>
              <a:t>7</a:t>
            </a:fld>
            <a:endParaRPr lang="en-US"/>
          </a:p>
        </p:txBody>
      </p:sp>
      <p:sp>
        <p:nvSpPr>
          <p:cNvPr id="8" name="Espace réservé du pied de page 7"/>
          <p:cNvSpPr>
            <a:spLocks noGrp="1"/>
          </p:cNvSpPr>
          <p:nvPr>
            <p:ph type="ftr" sz="quarter" idx="11"/>
          </p:nvPr>
        </p:nvSpPr>
        <p:spPr/>
        <p:txBody>
          <a:bodyPr/>
          <a:lstStyle/>
          <a:p>
            <a:r>
              <a:rPr lang="en-US"/>
              <a:t>Pré-requis et recommandations</a:t>
            </a:r>
          </a:p>
        </p:txBody>
      </p:sp>
    </p:spTree>
    <p:extLst>
      <p:ext uri="{BB962C8B-B14F-4D97-AF65-F5344CB8AC3E}">
        <p14:creationId xmlns:p14="http://schemas.microsoft.com/office/powerpoint/2010/main" val="1197746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8600" y="533400"/>
            <a:ext cx="7886700" cy="1325563"/>
          </a:xfrm>
        </p:spPr>
        <p:txBody>
          <a:bodyPr>
            <a:normAutofit/>
          </a:bodyPr>
          <a:lstStyle/>
          <a:p>
            <a:r>
              <a:rPr lang="fr-FR" sz="2800" b="1" dirty="0">
                <a:latin typeface="myriaêtes)"/>
              </a:rPr>
              <a:t>UN ENVIRONNEMENT FAVORABLE À LA MAÎTRISE DES RISQUES</a:t>
            </a:r>
            <a:endParaRPr lang="fr-FR" sz="2800" dirty="0">
              <a:latin typeface="myriaêtes)"/>
            </a:endParaRPr>
          </a:p>
        </p:txBody>
      </p:sp>
      <p:sp>
        <p:nvSpPr>
          <p:cNvPr id="8" name="Content Placeholder 2"/>
          <p:cNvSpPr>
            <a:spLocks noGrp="1"/>
          </p:cNvSpPr>
          <p:nvPr>
            <p:ph idx="1"/>
          </p:nvPr>
        </p:nvSpPr>
        <p:spPr>
          <a:xfrm>
            <a:off x="228600" y="1676400"/>
            <a:ext cx="8515674" cy="5013026"/>
          </a:xfrm>
        </p:spPr>
        <p:txBody>
          <a:bodyPr>
            <a:normAutofit fontScale="92500" lnSpcReduction="10000"/>
          </a:bodyPr>
          <a:lstStyle/>
          <a:p>
            <a:pPr marL="285750" indent="-285750" algn="just" eaLnBrk="1" hangingPunct="1">
              <a:buClr>
                <a:srgbClr val="1B772D"/>
              </a:buClr>
              <a:buFont typeface="Wingdings" pitchFamily="2" charset="2"/>
              <a:buChar char="n"/>
              <a:defRPr/>
            </a:pPr>
            <a:r>
              <a:rPr lang="fr-FR" dirty="0">
                <a:latin typeface="Times New Roman" panose="02020603050405020304" pitchFamily="18" charset="0"/>
                <a:cs typeface="Times New Roman" panose="02020603050405020304" pitchFamily="18" charset="0"/>
              </a:rPr>
              <a:t>. </a:t>
            </a:r>
            <a:r>
              <a:rPr lang="fr-FR" sz="2800" b="1" dirty="0">
                <a:solidFill>
                  <a:srgbClr val="7E0054"/>
                </a:solidFill>
              </a:rPr>
              <a:t>Une estimation sincère et cohérente du coût  du projet </a:t>
            </a:r>
          </a:p>
          <a:p>
            <a:pPr marL="357188" indent="-174625" algn="just">
              <a:spcBef>
                <a:spcPts val="1200"/>
              </a:spcBef>
              <a:spcAft>
                <a:spcPts val="600"/>
              </a:spcAft>
              <a:defRPr/>
            </a:pPr>
            <a:r>
              <a:rPr lang="fr-FR" dirty="0">
                <a:latin typeface="Times New Roman" panose="02020603050405020304" pitchFamily="18" charset="0"/>
                <a:cs typeface="Times New Roman" panose="02020603050405020304" pitchFamily="18" charset="0"/>
              </a:rPr>
              <a:t>Le coût du projet doit être fondé sur des </a:t>
            </a:r>
            <a:r>
              <a:rPr lang="fr-FR" b="1" dirty="0">
                <a:latin typeface="Times New Roman" panose="02020603050405020304" pitchFamily="18" charset="0"/>
                <a:cs typeface="Times New Roman" panose="02020603050405020304" pitchFamily="18" charset="0"/>
              </a:rPr>
              <a:t>études préliminaires</a:t>
            </a:r>
            <a:r>
              <a:rPr lang="fr-FR" dirty="0">
                <a:latin typeface="Times New Roman" panose="02020603050405020304" pitchFamily="18" charset="0"/>
                <a:cs typeface="Times New Roman" panose="02020603050405020304" pitchFamily="18" charset="0"/>
              </a:rPr>
              <a:t>, détaillées,  objectives et sincères. </a:t>
            </a:r>
          </a:p>
          <a:p>
            <a:pPr marL="357188" indent="-174625" algn="just">
              <a:spcBef>
                <a:spcPts val="600"/>
              </a:spcBef>
              <a:spcAft>
                <a:spcPts val="600"/>
              </a:spcAft>
              <a:defRPr/>
            </a:pPr>
            <a:r>
              <a:rPr lang="fr-FR" dirty="0">
                <a:latin typeface="Times New Roman" panose="02020603050405020304" pitchFamily="18" charset="0"/>
                <a:cs typeface="Times New Roman" panose="02020603050405020304" pitchFamily="18" charset="0"/>
              </a:rPr>
              <a:t>Le cas échéant, le coût du projet et les études préliminaires doivent être </a:t>
            </a:r>
            <a:r>
              <a:rPr lang="fr-FR" b="1" dirty="0">
                <a:latin typeface="Times New Roman" panose="02020603050405020304" pitchFamily="18" charset="0"/>
                <a:cs typeface="Times New Roman" panose="02020603050405020304" pitchFamily="18" charset="0"/>
              </a:rPr>
              <a:t>actualisés</a:t>
            </a:r>
            <a:r>
              <a:rPr lang="fr-FR" dirty="0">
                <a:latin typeface="Times New Roman" panose="02020603050405020304" pitchFamily="18" charset="0"/>
                <a:cs typeface="Times New Roman" panose="02020603050405020304" pitchFamily="18" charset="0"/>
              </a:rPr>
              <a:t>. </a:t>
            </a:r>
          </a:p>
          <a:p>
            <a:pPr marL="357188" indent="-174625" algn="just">
              <a:spcBef>
                <a:spcPts val="600"/>
              </a:spcBef>
              <a:spcAft>
                <a:spcPts val="600"/>
              </a:spcAft>
              <a:defRPr/>
            </a:pPr>
            <a:r>
              <a:rPr lang="fr-FR" dirty="0">
                <a:latin typeface="Times New Roman" panose="02020603050405020304" pitchFamily="18" charset="0"/>
                <a:cs typeface="Times New Roman" panose="02020603050405020304" pitchFamily="18" charset="0"/>
              </a:rPr>
              <a:t>Le coût prévisionnel du projet pourra intégrer des </a:t>
            </a:r>
            <a:r>
              <a:rPr lang="fr-FR" b="1" dirty="0">
                <a:latin typeface="Times New Roman" panose="02020603050405020304" pitchFamily="18" charset="0"/>
                <a:cs typeface="Times New Roman" panose="02020603050405020304" pitchFamily="18" charset="0"/>
              </a:rPr>
              <a:t>dépenses accessoires </a:t>
            </a:r>
            <a:r>
              <a:rPr lang="fr-FR" dirty="0">
                <a:latin typeface="Times New Roman" panose="02020603050405020304" pitchFamily="18" charset="0"/>
                <a:cs typeface="Times New Roman" panose="02020603050405020304" pitchFamily="18" charset="0"/>
              </a:rPr>
              <a:t>(frais de publicité pour appel d’offres, mise en service de l’immeuble,… ). </a:t>
            </a:r>
          </a:p>
          <a:p>
            <a:pPr marL="357188" indent="-174625" algn="just">
              <a:spcBef>
                <a:spcPts val="600"/>
              </a:spcBef>
              <a:spcAft>
                <a:spcPts val="600"/>
              </a:spcAft>
              <a:defRPr/>
            </a:pPr>
            <a:r>
              <a:rPr lang="fr-FR" dirty="0">
                <a:latin typeface="Times New Roman" panose="02020603050405020304" pitchFamily="18" charset="0"/>
                <a:cs typeface="Times New Roman" panose="02020603050405020304" pitchFamily="18" charset="0"/>
              </a:rPr>
              <a:t>Ne seront pas prises en compte les dépenses relatives à l’étude d’impact, et plus généralement aux études préparatoires avant décision de lancement de l’opération (exemple d’une étude d’opportunité ou de faisabilité établissant plusieurs scénarios).</a:t>
            </a:r>
          </a:p>
          <a:p>
            <a:pPr marL="357188" indent="-174625" algn="just">
              <a:spcBef>
                <a:spcPts val="600"/>
              </a:spcBef>
              <a:spcAft>
                <a:spcPts val="600"/>
              </a:spcAft>
              <a:defRPr/>
            </a:pPr>
            <a:r>
              <a:rPr lang="fr-FR" dirty="0">
                <a:latin typeface="Times New Roman" panose="02020603050405020304" pitchFamily="18" charset="0"/>
                <a:cs typeface="Times New Roman" panose="02020603050405020304" pitchFamily="18" charset="0"/>
              </a:rPr>
              <a:t>Ces règles devront figurer dans un </a:t>
            </a:r>
            <a:r>
              <a:rPr lang="fr-FR" b="1" dirty="0">
                <a:latin typeface="Times New Roman" panose="02020603050405020304" pitchFamily="18" charset="0"/>
                <a:cs typeface="Times New Roman" panose="02020603050405020304" pitchFamily="18" charset="0"/>
              </a:rPr>
              <a:t>référentiel de comptabilité budgétaire </a:t>
            </a:r>
            <a:r>
              <a:rPr lang="fr-FR" dirty="0">
                <a:latin typeface="Times New Roman" panose="02020603050405020304" pitchFamily="18" charset="0"/>
                <a:cs typeface="Times New Roman" panose="02020603050405020304" pitchFamily="18" charset="0"/>
              </a:rPr>
              <a:t>ou dans des référentiels spécifiques à certains ministères (infrastructures routières, armements, ..) maitrisés par les acteurs.</a:t>
            </a:r>
          </a:p>
          <a:p>
            <a:pPr marL="357188" indent="-174625" algn="just">
              <a:spcBef>
                <a:spcPts val="600"/>
              </a:spcBef>
              <a:spcAft>
                <a:spcPts val="600"/>
              </a:spcAft>
              <a:defRPr/>
            </a:pPr>
            <a:r>
              <a:rPr lang="fr-FR" b="1" dirty="0">
                <a:latin typeface="Times New Roman" panose="02020603050405020304" pitchFamily="18" charset="0"/>
                <a:cs typeface="Times New Roman" panose="02020603050405020304" pitchFamily="18" charset="0"/>
              </a:rPr>
              <a:t>Risques encourus </a:t>
            </a:r>
            <a:r>
              <a:rPr lang="fr-FR" dirty="0">
                <a:latin typeface="Times New Roman" panose="02020603050405020304" pitchFamily="18" charset="0"/>
                <a:cs typeface="Times New Roman" panose="02020603050405020304" pitchFamily="18" charset="0"/>
              </a:rPr>
              <a:t>: sous-estimation du coût du projet, </a:t>
            </a:r>
            <a:r>
              <a:rPr lang="fr-FR" dirty="0" err="1">
                <a:latin typeface="Times New Roman" panose="02020603050405020304" pitchFamily="18" charset="0"/>
                <a:cs typeface="Times New Roman" panose="02020603050405020304" pitchFamily="18" charset="0"/>
              </a:rPr>
              <a:t>insoutenabilité</a:t>
            </a:r>
            <a:r>
              <a:rPr lang="fr-FR" dirty="0">
                <a:latin typeface="Times New Roman" panose="02020603050405020304" pitchFamily="18" charset="0"/>
                <a:cs typeface="Times New Roman" panose="02020603050405020304" pitchFamily="18" charset="0"/>
              </a:rPr>
              <a:t> budgétaire.</a:t>
            </a:r>
          </a:p>
          <a:p>
            <a:pPr marL="457200" indent="-457200">
              <a:spcAft>
                <a:spcPts val="600"/>
              </a:spcAft>
              <a:buFont typeface="+mj-lt"/>
              <a:buAutoNum type="arabicPeriod"/>
            </a:pPr>
            <a:endParaRPr lang="en-US" dirty="0"/>
          </a:p>
        </p:txBody>
      </p:sp>
      <p:sp>
        <p:nvSpPr>
          <p:cNvPr id="9" name="Espace réservé du numéro de diapositive 8"/>
          <p:cNvSpPr>
            <a:spLocks noGrp="1"/>
          </p:cNvSpPr>
          <p:nvPr>
            <p:ph type="sldNum" sz="quarter" idx="12"/>
          </p:nvPr>
        </p:nvSpPr>
        <p:spPr/>
        <p:txBody>
          <a:bodyPr/>
          <a:lstStyle/>
          <a:p>
            <a:fld id="{8B813F2F-08E6-465A-93D8-230A3B9A44CB}" type="slidenum">
              <a:rPr lang="en-US" smtClean="0"/>
              <a:pPr/>
              <a:t>8</a:t>
            </a:fld>
            <a:endParaRPr lang="en-US"/>
          </a:p>
        </p:txBody>
      </p:sp>
      <p:sp>
        <p:nvSpPr>
          <p:cNvPr id="10" name="Espace réservé du pied de page 9"/>
          <p:cNvSpPr>
            <a:spLocks noGrp="1"/>
          </p:cNvSpPr>
          <p:nvPr>
            <p:ph type="ftr" sz="quarter" idx="11"/>
          </p:nvPr>
        </p:nvSpPr>
        <p:spPr/>
        <p:txBody>
          <a:bodyPr/>
          <a:lstStyle/>
          <a:p>
            <a:r>
              <a:rPr lang="en-US"/>
              <a:t>Pré-requis et recommandations</a:t>
            </a:r>
          </a:p>
        </p:txBody>
      </p:sp>
    </p:spTree>
    <p:extLst>
      <p:ext uri="{BB962C8B-B14F-4D97-AF65-F5344CB8AC3E}">
        <p14:creationId xmlns:p14="http://schemas.microsoft.com/office/powerpoint/2010/main" val="26546311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3471" y="533400"/>
            <a:ext cx="8362950" cy="1325563"/>
          </a:xfrm>
        </p:spPr>
        <p:txBody>
          <a:bodyPr>
            <a:normAutofit/>
          </a:bodyPr>
          <a:lstStyle/>
          <a:p>
            <a:r>
              <a:rPr lang="fr-FR" sz="2800" b="1" dirty="0">
                <a:latin typeface="myriaêtes)"/>
              </a:rPr>
              <a:t>UN ENVIRONNEMENT FAVORABLE À LA MAÎTRISE DES RISQUES</a:t>
            </a:r>
            <a:endParaRPr lang="fr-FR" sz="2800" dirty="0">
              <a:latin typeface="myriaêtes)"/>
            </a:endParaRPr>
          </a:p>
        </p:txBody>
      </p:sp>
      <p:sp>
        <p:nvSpPr>
          <p:cNvPr id="6" name="Espace réservé du contenu 2"/>
          <p:cNvSpPr>
            <a:spLocks noGrp="1"/>
          </p:cNvSpPr>
          <p:nvPr>
            <p:ph idx="1"/>
          </p:nvPr>
        </p:nvSpPr>
        <p:spPr>
          <a:xfrm>
            <a:off x="152400" y="2057400"/>
            <a:ext cx="8280920" cy="4718098"/>
          </a:xfrm>
        </p:spPr>
        <p:txBody>
          <a:bodyPr>
            <a:normAutofit/>
          </a:bodyPr>
          <a:lstStyle/>
          <a:p>
            <a:pPr marL="285750" indent="-285750" algn="just" eaLnBrk="1" hangingPunct="1">
              <a:buClr>
                <a:srgbClr val="1B772D"/>
              </a:buClr>
              <a:buFont typeface="Wingdings" pitchFamily="2" charset="2"/>
              <a:buChar char="n"/>
              <a:defRPr/>
            </a:pPr>
            <a:r>
              <a:rPr lang="fr-FR" sz="2800" b="1" dirty="0">
                <a:solidFill>
                  <a:srgbClr val="7E0054"/>
                </a:solidFill>
              </a:rPr>
              <a:t>Un environnement favorable à la maîtrise des risques :</a:t>
            </a:r>
          </a:p>
          <a:p>
            <a:pPr marL="468000" indent="0" algn="just" eaLnBrk="1" hangingPunct="1">
              <a:buClr>
                <a:srgbClr val="1B772D"/>
              </a:buClr>
              <a:buFont typeface="Wingdings" panose="05000000000000000000" pitchFamily="2" charset="2"/>
              <a:buChar char="Ø"/>
              <a:defRPr/>
            </a:pPr>
            <a:r>
              <a:rPr lang="fr-FR" dirty="0">
                <a:latin typeface="Times New Roman" panose="02020603050405020304" pitchFamily="18" charset="0"/>
                <a:cs typeface="Times New Roman" panose="02020603050405020304" pitchFamily="18" charset="0"/>
              </a:rPr>
              <a:t> doit permettre à chaque acteur, à tous les niveaux de la hiérarchie, d’accomplir ses activités dans le cadre d’une organisation, des procédures et des méthodes définies ; </a:t>
            </a:r>
          </a:p>
          <a:p>
            <a:pPr marL="525463" indent="0" algn="just">
              <a:spcBef>
                <a:spcPts val="600"/>
              </a:spcBef>
              <a:spcAft>
                <a:spcPts val="600"/>
              </a:spcAft>
              <a:buFont typeface="Wingdings" panose="05000000000000000000" pitchFamily="2" charset="2"/>
              <a:buChar char="Ø"/>
              <a:defRPr/>
            </a:pPr>
            <a:r>
              <a:rPr lang="fr-FR" dirty="0">
                <a:latin typeface="Times New Roman" panose="02020603050405020304" pitchFamily="18" charset="0"/>
                <a:cs typeface="Times New Roman" panose="02020603050405020304" pitchFamily="18" charset="0"/>
              </a:rPr>
              <a:t> ne visent pas à empêcher la survenance de la pluie (= un risque) mais à ce que chaque acteur soit équipé d’un parapluie (= moyen de limiter l’exposition de son activité à ce risque).</a:t>
            </a:r>
          </a:p>
          <a:p>
            <a:pPr marL="0" indent="0" algn="just">
              <a:spcBef>
                <a:spcPts val="600"/>
              </a:spcBef>
              <a:spcAft>
                <a:spcPts val="600"/>
              </a:spcAft>
              <a:buNone/>
              <a:defRPr/>
            </a:pPr>
            <a:endParaRPr lang="fr-FR" altLang="fr-FR" dirty="0">
              <a:solidFill>
                <a:srgbClr val="2A6A1D"/>
              </a:solidFill>
              <a:latin typeface="Times New Roman" panose="02020603050405020304" pitchFamily="18" charset="0"/>
              <a:cs typeface="Times New Roman" panose="02020603050405020304" pitchFamily="18" charset="0"/>
            </a:endParaRPr>
          </a:p>
          <a:p>
            <a:endParaRPr lang="fr-FR" dirty="0"/>
          </a:p>
        </p:txBody>
      </p:sp>
      <p:sp>
        <p:nvSpPr>
          <p:cNvPr id="7" name="Espace réservé du numéro de diapositive 6"/>
          <p:cNvSpPr>
            <a:spLocks noGrp="1"/>
          </p:cNvSpPr>
          <p:nvPr>
            <p:ph type="sldNum" sz="quarter" idx="12"/>
          </p:nvPr>
        </p:nvSpPr>
        <p:spPr/>
        <p:txBody>
          <a:bodyPr/>
          <a:lstStyle/>
          <a:p>
            <a:fld id="{8B813F2F-08E6-465A-93D8-230A3B9A44CB}" type="slidenum">
              <a:rPr lang="en-US" smtClean="0"/>
              <a:pPr/>
              <a:t>9</a:t>
            </a:fld>
            <a:endParaRPr lang="en-US"/>
          </a:p>
        </p:txBody>
      </p:sp>
      <p:sp>
        <p:nvSpPr>
          <p:cNvPr id="8" name="Espace réservé du pied de page 7"/>
          <p:cNvSpPr>
            <a:spLocks noGrp="1"/>
          </p:cNvSpPr>
          <p:nvPr>
            <p:ph type="ftr" sz="quarter" idx="11"/>
          </p:nvPr>
        </p:nvSpPr>
        <p:spPr/>
        <p:txBody>
          <a:bodyPr/>
          <a:lstStyle/>
          <a:p>
            <a:r>
              <a:rPr lang="en-US"/>
              <a:t>Pré-requis et recommandations</a:t>
            </a:r>
          </a:p>
        </p:txBody>
      </p:sp>
    </p:spTree>
    <p:extLst>
      <p:ext uri="{BB962C8B-B14F-4D97-AF65-F5344CB8AC3E}">
        <p14:creationId xmlns:p14="http://schemas.microsoft.com/office/powerpoint/2010/main" val="17864749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8&quot; unique_id=&quot;14477&quot;&gt;&lt;/object&gt;&lt;object type=&quot;2&quot; unique_id=&quot;14478&quot;&gt;&lt;object type=&quot;3&quot; unique_id=&quot;14479&quot;&gt;&lt;property id=&quot;20148&quot; value=&quot;5&quot;/&gt;&lt;property id=&quot;20300&quot; value=&quot;Slide 1&quot;/&gt;&lt;property id=&quot;20307&quot; value=&quot;256&quot;/&gt;&lt;/object&gt;&lt;object type=&quot;3&quot; unique_id=&quot;14480&quot;&gt;&lt;property id=&quot;20148&quot; value=&quot;5&quot;/&gt;&lt;property id=&quot;20300&quot; value=&quot;Slide 3 - &amp;quot;Le choc: une décennie faste…&amp;amp;#x09;&amp;quot;&quot;/&gt;&lt;property id=&quot;20307&quot; value=&quot;258&quot;/&gt;&lt;/object&gt;&lt;object type=&quot;3&quot; unique_id=&quot;14483&quot;&gt;&lt;property id=&quot;20148&quot; value=&quot;5&quot;/&gt;&lt;property id=&quot;20300&quot; value=&quot;Slide 6&quot;/&gt;&lt;property id=&quot;20307&quot; value=&quot;286&quot;/&gt;&lt;/object&gt;&lt;object type=&quot;3&quot; unique_id=&quot;14484&quot;&gt;&lt;property id=&quot;20148&quot; value=&quot;5&quot;/&gt;&lt;property id=&quot;20300&quot; value=&quot;Slide 8&quot;/&gt;&lt;property id=&quot;20307&quot; value=&quot;285&quot;/&gt;&lt;/object&gt;&lt;object type=&quot;3&quot; unique_id=&quot;14485&quot;&gt;&lt;property id=&quot;20148&quot; value=&quot;5&quot;/&gt;&lt;property id=&quot;20300&quot; value=&quot;Slide 10 - &amp;quot;CEMAC et le pétrole: une forte dépendance&amp;quot;&quot;/&gt;&lt;property id=&quot;20307&quot; value=&quot;288&quot;/&gt;&lt;/object&gt;&lt;object type=&quot;3&quot; unique_id=&quot;14486&quot;&gt;&lt;property id=&quot;20148&quot; value=&quot;5&quot;/&gt;&lt;property id=&quot;20300&quot; value=&quot;Slide 11&quot;/&gt;&lt;property id=&quot;20307&quot; value=&quot;289&quot;/&gt;&lt;/object&gt;&lt;object type=&quot;3&quot; unique_id=&quot;14487&quot;&gt;&lt;property id=&quot;20148&quot; value=&quot;5&quot;/&gt;&lt;property id=&quot;20300&quot; value=&quot;Slide 12&quot;/&gt;&lt;property id=&quot;20307&quot; value=&quot;260&quot;/&gt;&lt;/object&gt;&lt;object type=&quot;3&quot; unique_id=&quot;14488&quot;&gt;&lt;property id=&quot;20148&quot; value=&quot;5&quot;/&gt;&lt;property id=&quot;20300&quot; value=&quot;Slide 13&quot;/&gt;&lt;property id=&quot;20307&quot; value=&quot;261&quot;/&gt;&lt;/object&gt;&lt;object type=&quot;3&quot; unique_id=&quot;14489&quot;&gt;&lt;property id=&quot;20148&quot; value=&quot;5&quot;/&gt;&lt;property id=&quot;20300&quot; value=&quot;Slide 14&quot;/&gt;&lt;property id=&quot;20307&quot; value=&quot;262&quot;/&gt;&lt;/object&gt;&lt;object type=&quot;3&quot; unique_id=&quot;14490&quot;&gt;&lt;property id=&quot;20148&quot; value=&quot;5&quot;/&gt;&lt;property id=&quot;20300&quot; value=&quot;Slide 16 - &amp;quot;CEMAC: impact et projections&amp;quot;&quot;/&gt;&lt;property id=&quot;20307&quot; value=&quot;263&quot;/&gt;&lt;/object&gt;&lt;object type=&quot;3&quot; unique_id=&quot;14491&quot;&gt;&lt;property id=&quot;20148&quot; value=&quot;5&quot;/&gt;&lt;property id=&quot;20300&quot; value=&quot;Slide 17&quot;/&gt;&lt;property id=&quot;20307&quot; value=&quot;264&quot;/&gt;&lt;/object&gt;&lt;object type=&quot;3&quot; unique_id=&quot;14492&quot;&gt;&lt;property id=&quot;20148&quot; value=&quot;5&quot;/&gt;&lt;property id=&quot;20300&quot; value=&quot;Slide 18&quot;/&gt;&lt;property id=&quot;20307&quot; value=&quot;265&quot;/&gt;&lt;/object&gt;&lt;object type=&quot;3&quot; unique_id=&quot;14666&quot;&gt;&lt;property id=&quot;20148&quot; value=&quot;5&quot;/&gt;&lt;property id=&quot;20300&quot; value=&quot;Slide 4 - &amp;quot;Le choc: … suivie d’une chute brutale&amp;quot;&quot;/&gt;&lt;property id=&quot;20307&quot; value=&quot;292&quot;/&gt;&lt;/object&gt;&lt;object type=&quot;3&quot; unique_id=&quot;14749&quot;&gt;&lt;property id=&quot;20148&quot; value=&quot;5&quot;/&gt;&lt;property id=&quot;20300&quot; value=&quot;Slide 5 - &amp;quot;Le choc: un scénario déjà vu&amp;amp;#x09;&amp;quot;&quot;/&gt;&lt;property id=&quot;20307&quot; value=&quot;293&quot;/&gt;&lt;/object&gt;&lt;object type=&quot;3&quot; unique_id=&quot;14777&quot;&gt;&lt;property id=&quot;20148&quot; value=&quot;5&quot;/&gt;&lt;property id=&quot;20300&quot; value=&quot;Slide 2&quot;/&gt;&lt;property id=&quot;20307&quot; value=&quot;294&quot;/&gt;&lt;/object&gt;&lt;object type=&quot;3&quot; unique_id=&quot;15422&quot;&gt;&lt;property id=&quot;20148&quot; value=&quot;5&quot;/&gt;&lt;property id=&quot;20300&quot; value=&quot;Slide 9&quot;/&gt;&lt;property id=&quot;20307&quot; value=&quot;295&quot;/&gt;&lt;/object&gt;&lt;object type=&quot;3&quot; unique_id=&quot;15568&quot;&gt;&lt;property id=&quot;20148&quot; value=&quot;5&quot;/&gt;&lt;property id=&quot;20300&quot; value=&quot;Slide 15&quot;/&gt;&lt;property id=&quot;20307&quot; value=&quot;296&quot;/&gt;&lt;/object&gt;&lt;object type=&quot;3&quot; unique_id=&quot;16169&quot;&gt;&lt;property id=&quot;20148&quot; value=&quot;5&quot;/&gt;&lt;property id=&quot;20300&quot; value=&quot;Slide 20&quot;/&gt;&lt;property id=&quot;20307&quot; value=&quot;297&quot;/&gt;&lt;/object&gt;&lt;object type=&quot;3&quot; unique_id=&quot;16263&quot;&gt;&lt;property id=&quot;20148&quot; value=&quot;5&quot;/&gt;&lt;property id=&quot;20300&quot; value=&quot;Slide 21 - &amp;quot;CEMAC: les vulnérabilités en présence&amp;quot;&quot;/&gt;&lt;property id=&quot;20307&quot; value=&quot;298&quot;/&gt;&lt;/object&gt;&lt;object type=&quot;3&quot; unique_id=&quot;16746&quot;&gt;&lt;property id=&quot;20148&quot; value=&quot;5&quot;/&gt;&lt;property id=&quot;20300&quot; value=&quot;Slide 22 - &amp;quot;CEMAC: les vulnérabilités en présence&amp;quot;&quot;/&gt;&lt;property id=&quot;20307&quot; value=&quot;299&quot;/&gt;&lt;/object&gt;&lt;object type=&quot;3&quot; unique_id=&quot;18307&quot;&gt;&lt;property id=&quot;20148&quot; value=&quot;5&quot;/&gt;&lt;property id=&quot;20300&quot; value=&quot;Slide 19&quot;/&gt;&lt;property id=&quot;20307&quot; value=&quot;309&quot;/&gt;&lt;/object&gt;&lt;object type=&quot;3&quot; unique_id=&quot;18692&quot;&gt;&lt;property id=&quot;20148&quot; value=&quot;5&quot;/&gt;&lt;property id=&quot;20300&quot; value=&quot;Slide 23&quot;/&gt;&lt;property id=&quot;20307&quot; value=&quot;319&quot;/&gt;&lt;/object&gt;&lt;object type=&quot;3&quot; unique_id=&quot;18701&quot;&gt;&lt;property id=&quot;20148&quot; value=&quot;5&quot;/&gt;&lt;property id=&quot;20300&quot; value=&quot;Slide 32 - &amp;quot;Merci&amp;quot;&quot;/&gt;&lt;property id=&quot;20307&quot; value=&quot;318&quot;/&gt;&lt;/object&gt;&lt;object type=&quot;3&quot; unique_id=&quot;18942&quot;&gt;&lt;property id=&quot;20148&quot; value=&quot;5&quot;/&gt;&lt;property id=&quot;20300&quot; value=&quot;Slide 24 - &amp;quot;Une nécessaire réponse sur plusieurs volets&amp;quot;&quot;/&gt;&lt;property id=&quot;20307&quot; value=&quot;320&quot;/&gt;&lt;/object&gt;&lt;object type=&quot;3&quot; unique_id=&quot;19043&quot;&gt;&lt;property id=&quot;20148&quot; value=&quot;5&quot;/&gt;&lt;property id=&quot;20300&quot; value=&quot;Slide 25 - &amp;quot;Une nécessaire réponse sur plusieurs volets&amp;quot;&quot;/&gt;&lt;property id=&quot;20307&quot; value=&quot;321&quot;/&gt;&lt;/object&gt;&lt;object type=&quot;3&quot; unique_id=&quot;19146&quot;&gt;&lt;property id=&quot;20148&quot; value=&quot;5&quot;/&gt;&lt;property id=&quot;20300&quot; value=&quot;Slide 28 - &amp;quot;Recommandations: politique des réserves&amp;quot;&quot;/&gt;&lt;property id=&quot;20307&quot; value=&quot;322&quot;/&gt;&lt;/object&gt;&lt;object type=&quot;3&quot; unique_id=&quot;19318&quot;&gt;&lt;property id=&quot;20148&quot; value=&quot;5&quot;/&gt;&lt;property id=&quot;20300&quot; value=&quot;Slide 29 - &amp;quot;Recommandations: politique monétaire&amp;quot;&quot;/&gt;&lt;property id=&quot;20307&quot; value=&quot;323&quot;/&gt;&lt;/object&gt;&lt;object type=&quot;3&quot; unique_id=&quot;19821&quot;&gt;&lt;property id=&quot;20148&quot; value=&quot;5&quot;/&gt;&lt;property id=&quot;20300&quot; value=&quot;Slide 26 - &amp;quot;Recommandations: politique budgétaire&amp;quot;&quot;/&gt;&lt;property id=&quot;20307&quot; value=&quot;327&quot;/&gt;&lt;/object&gt;&lt;object type=&quot;3&quot; unique_id=&quot;19988&quot;&gt;&lt;property id=&quot;20148&quot; value=&quot;5&quot;/&gt;&lt;property id=&quot;20300&quot; value=&quot;Slide 31 - &amp;quot;Recommandations: politique monétaire&amp;quot;&quot;/&gt;&lt;property id=&quot;20307&quot; value=&quot;328&quot;/&gt;&lt;/object&gt;&lt;object type=&quot;3&quot; unique_id=&quot;20089&quot;&gt;&lt;property id=&quot;20148&quot; value=&quot;5&quot;/&gt;&lt;property id=&quot;20300&quot; value=&quot;Slide 30 - &amp;quot;Recommandations: politique monétaire&amp;quot;&quot;/&gt;&lt;property id=&quot;20307&quot; value=&quot;329&quot;/&gt;&lt;/object&gt;&lt;object type=&quot;3&quot; unique_id=&quot;20256&quot;&gt;&lt;property id=&quot;20148&quot; value=&quot;5&quot;/&gt;&lt;property id=&quot;20300&quot; value=&quot;Slide 27 - &amp;quot;Recommandations: politique budgétaire&amp;quot;&quot;/&gt;&lt;property id=&quot;20307&quot; value=&quot;330&quot;/&gt;&lt;/object&gt;&lt;object type=&quot;3&quot; unique_id=&quot;20793&quot;&gt;&lt;property id=&quot;20148&quot; value=&quot;5&quot;/&gt;&lt;property id=&quot;20300&quot; value=&quot;Slide 7&quot;/&gt;&lt;property id=&quot;20307&quot; value=&quot;332&quot;/&gt;&lt;/objec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6767</TotalTime>
  <Words>1040</Words>
  <Application>Microsoft Office PowerPoint</Application>
  <PresentationFormat>On-screen Show (4:3)</PresentationFormat>
  <Paragraphs>76</Paragraphs>
  <Slides>10</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10</vt:i4>
      </vt:variant>
    </vt:vector>
  </HeadingPairs>
  <TitlesOfParts>
    <vt:vector size="21" baseType="lpstr">
      <vt:lpstr>Myria</vt:lpstr>
      <vt:lpstr>Myriad Pro</vt:lpstr>
      <vt:lpstr>myriaêtes)</vt:lpstr>
      <vt:lpstr>Perpetua Titling MT</vt:lpstr>
      <vt:lpstr>Rockwell Extra Bold</vt:lpstr>
      <vt:lpstr>Arial</vt:lpstr>
      <vt:lpstr>Calibri</vt:lpstr>
      <vt:lpstr>Calibri Light</vt:lpstr>
      <vt:lpstr>Times New Roman</vt:lpstr>
      <vt:lpstr>Wingdings</vt:lpstr>
      <vt:lpstr>Office Theme</vt:lpstr>
      <vt:lpstr>MISE EN OEUVRE DES AUTORISATIONS D’ENGAGEMENT (AE)  ET DES CRÉDITS DE PAIEMENT (CP)   Cotonou, 2 – 13 octobre  2017 ----------------------------------- Module 5-B :  « Pilotage budgétaire d’une opération d’investissement  Pré-requis et recommandations »</vt:lpstr>
      <vt:lpstr>Objectifs comptables et budgétaires</vt:lpstr>
      <vt:lpstr>Objectifs budgétaires </vt:lpstr>
      <vt:lpstr>UN ENVIRONNEMENT FAVORABLE À LA MAÎTRISE DES RISQUES</vt:lpstr>
      <vt:lpstr>UN ENVIRONNEMENT FAVORABLE À LA MAÎTRISE DES RISQUES</vt:lpstr>
      <vt:lpstr>UN ENVIRONNEMENT FAVORABLE À LA MAÎTRISE DES RISQUES</vt:lpstr>
      <vt:lpstr>UN ENVIRONNEMENT FAVORABLE À LA MAÎTRISE DES RISQUES</vt:lpstr>
      <vt:lpstr>UN ENVIRONNEMENT FAVORABLE À LA MAÎTRISE DES RISQUES</vt:lpstr>
      <vt:lpstr>UN ENVIRONNEMENT FAVORABLE À LA MAÎTRISE DES RISQUES</vt:lpstr>
      <vt:lpstr>PowerPoint Presentation</vt:lpstr>
    </vt:vector>
  </TitlesOfParts>
  <Company>International Monetary Fund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zdernaoui</dc:creator>
  <cp:lastModifiedBy>Kone, Bacari</cp:lastModifiedBy>
  <cp:revision>468</cp:revision>
  <dcterms:created xsi:type="dcterms:W3CDTF">2015-04-06T15:17:51Z</dcterms:created>
  <dcterms:modified xsi:type="dcterms:W3CDTF">2017-10-01T18:40:00Z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